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46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Masters/slideMaster44.xml" ContentType="application/vnd.openxmlformats-officedocument.presentationml.slideMaster+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theme/theme18.xml" ContentType="application/vnd.openxmlformats-officedocument.theme+xml"/>
  <Override PartName="/ppt/slideLayouts/slideLayout24.xml" ContentType="application/vnd.openxmlformats-officedocument.presentationml.slideLayout+xml"/>
  <Override PartName="/ppt/theme/theme29.xml" ContentType="application/vnd.openxmlformats-officedocument.theme+xml"/>
  <Override PartName="/ppt/slideLayouts/slideLayout60.xml" ContentType="application/vnd.openxmlformats-officedocument.presentationml.slideLayout+xml"/>
  <Override PartName="/ppt/slideMasters/slideMaster33.xml" ContentType="application/vnd.openxmlformats-officedocument.presentationml.slideMaster+xml"/>
  <Override PartName="/ppt/tableStyles.xml" ContentType="application/vnd.openxmlformats-officedocument.presentationml.tableStyles+xml"/>
  <Override PartName="/ppt/theme/theme54.xml" ContentType="application/vnd.openxmlformats-officedocument.them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theme/theme43.xml" ContentType="application/vnd.openxmlformats-officedocument.them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theme/theme21.xml" ContentType="application/vnd.openxmlformats-officedocument.theme+xml"/>
  <Override PartName="/ppt/theme/theme32.xml" ContentType="application/vnd.openxmlformats-officedocument.them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Masters/slideMaster49.xml" ContentType="application/vnd.openxmlformats-officedocument.presentationml.slideMaster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9.xml" ContentType="application/vnd.openxmlformats-officedocument.theme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theme/theme37.xml" ContentType="application/vnd.openxmlformats-officedocument.theme+xml"/>
  <Override PartName="/ppt/theme/theme48.xml" ContentType="application/vnd.openxmlformats-officedocument.theme+xml"/>
  <Override PartName="/docProps/app.xml" ContentType="application/vnd.openxmlformats-officedocument.extended-properties+xml"/>
  <Override PartName="/ppt/slideMasters/slideMaster52.xml" ContentType="application/vnd.openxmlformats-officedocument.presentationml.slideMaster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26.xml" ContentType="application/vnd.openxmlformats-officedocument.theme+xml"/>
  <Override PartName="/ppt/slideMasters/slideMaster3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theme/theme62.xml" ContentType="application/vnd.openxmlformats-officedocument.theme+xml"/>
  <Override PartName="/ppt/slides/slide108.xml" ContentType="application/vnd.openxmlformats-officedocument.presentationml.slide+xml"/>
  <Override PartName="/ppt/theme/theme40.xml" ContentType="application/vnd.openxmlformats-officedocument.theme+xml"/>
  <Override PartName="/ppt/theme/theme51.xml" ContentType="application/vnd.openxmlformats-officedocument.them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48.xml" ContentType="application/vnd.openxmlformats-officedocument.presentationml.slideLayout+xml"/>
  <Override PartName="/ppt/slideMasters/slideMaster57.xml" ContentType="application/vnd.openxmlformats-officedocument.presentationml.slideMaster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Masters/slideMaster46.xml" ContentType="application/vnd.openxmlformats-officedocument.presentationml.slideMaster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Masters/slideMaster35.xml" ContentType="application/vnd.openxmlformats-officedocument.presentationml.slideMaster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theme/theme56.xml" ContentType="application/vnd.openxmlformats-officedocument.theme+xml"/>
  <Override PartName="/ppt/slideMasters/slideMaster24.xml" ContentType="application/vnd.openxmlformats-officedocument.presentationml.slideMaster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heme/theme45.xml" ContentType="application/vnd.openxmlformats-officedocument.theme+xml"/>
  <Override PartName="/ppt/slideMasters/slideMaster13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s/slide138.xml" ContentType="application/vnd.openxmlformats-officedocument.presentationml.slide+xml"/>
  <Override PartName="/ppt/theme/theme23.xml" ContentType="application/vnd.openxmlformats-officedocument.theme+xml"/>
  <Override PartName="/ppt/theme/theme34.xml" ContentType="application/vnd.openxmlformats-officedocument.them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slideMasters/slideMaster29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9.xml" ContentType="application/vnd.openxmlformats-officedocument.theme+xml"/>
  <Override PartName="/ppt/slideLayouts/slideLayout63.xml" ContentType="application/vnd.openxmlformats-officedocument.presentationml.slideLayout+xml"/>
  <Override PartName="/ppt/slideMasters/slideMaster2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8.xml" ContentType="application/vnd.openxmlformats-officedocument.theme+xml"/>
  <Override PartName="/ppt/slideLayouts/slideLayout41.xml" ContentType="application/vnd.openxmlformats-officedocument.presentationml.slideLayout+xml"/>
  <Override PartName="/ppt/theme/theme46.xml" ContentType="application/vnd.openxmlformats-officedocument.theme+xml"/>
  <Override PartName="/ppt/slideLayouts/slideLayout52.xml" ContentType="application/vnd.openxmlformats-officedocument.presentationml.slideLayout+xml"/>
  <Override PartName="/ppt/theme/theme57.xml" ContentType="application/vnd.openxmlformats-officedocument.theme+xml"/>
  <Override PartName="/ppt/slideMasters/slideMaster14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17.xml" ContentType="application/vnd.openxmlformats-officedocument.theme+xml"/>
  <Override PartName="/ppt/slideLayouts/slideLayout30.xml" ContentType="application/vnd.openxmlformats-officedocument.presentationml.slideLayout+xml"/>
  <Override PartName="/ppt/theme/theme35.xml" ContentType="application/vnd.openxmlformats-officedocument.theme+xml"/>
  <Override PartName="/ppt/slideMasters/slideMaster21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s/slide139.xml" ContentType="application/vnd.openxmlformats-officedocument.presentationml.slide+xml"/>
  <Override PartName="/ppt/theme/theme24.xml" ContentType="application/vnd.openxmlformats-officedocument.theme+xml"/>
  <Override PartName="/ppt/theme/theme42.xml" ContentType="application/vnd.openxmlformats-officedocument.theme+xml"/>
  <Override PartName="/ppt/theme/theme53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theme/theme9.xml" ContentType="application/vnd.openxmlformats-officedocument.theme+xml"/>
  <Override PartName="/ppt/theme/theme13.xml" ContentType="application/vnd.openxmlformats-officedocument.theme+xml"/>
  <Override PartName="/ppt/theme/theme31.xml" ContentType="application/vnd.openxmlformats-officedocument.theme+xml"/>
  <Override PartName="/ppt/theme/theme60.xml" ContentType="application/vnd.openxmlformats-officedocument.them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Masters/slideMaster4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Masters/slideMaster37.xml" ContentType="application/vnd.openxmlformats-officedocument.presentationml.slideMaster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theme/theme58.xml" ContentType="application/vnd.openxmlformats-officedocument.theme+xml"/>
  <Override PartName="/ppt/slideMasters/slideMaster26.xml" ContentType="application/vnd.openxmlformats-officedocument.presentationml.slideMaster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theme/theme47.xml" ContentType="application/vnd.openxmlformats-officedocument.theme+xml"/>
  <Override PartName="/ppt/slideMasters/slideMaster15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6.xml" ContentType="application/vnd.openxmlformats-officedocument.theme+xml"/>
  <Override PartName="/docProps/custom.xml" ContentType="application/vnd.openxmlformats-officedocument.custom-properties+xml"/>
  <Override PartName="/ppt/slideMasters/slideMaster40.xml" ContentType="application/vnd.openxmlformats-officedocument.presentationml.slideMaster+xml"/>
  <Override PartName="/ppt/slides/slide129.xml" ContentType="application/vnd.openxmlformats-officedocument.presentationml.slide+xml"/>
  <Override PartName="/ppt/theme/theme14.xml" ContentType="application/vnd.openxmlformats-officedocument.theme+xml"/>
  <Override PartName="/ppt/theme/theme25.xml" ContentType="application/vnd.openxmlformats-officedocument.theme+xml"/>
  <Override PartName="/ppt/theme/theme61.xml" ContentType="application/vnd.openxmlformats-officedocument.theme+xml"/>
  <Override PartName="/ppt/slides/slide118.xml" ContentType="application/vnd.openxmlformats-officedocument.presentationml.slide+xml"/>
  <Override PartName="/ppt/theme/theme50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Layouts/slideLayout58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Masters/slideMaster56.xml" ContentType="application/vnd.openxmlformats-officedocument.presentationml.slideMaster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Masters/slideMaster3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theme/theme19.xml" ContentType="application/vnd.openxmlformats-officedocument.theme+xml"/>
  <Override PartName="/ppt/slideLayouts/slideLayout61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theme/theme44.xml" ContentType="application/vnd.openxmlformats-officedocument.theme+xml"/>
  <Override PartName="/ppt/slideLayouts/slideLayout50.xml" ContentType="application/vnd.openxmlformats-officedocument.presentationml.slideLayout+xml"/>
  <Override PartName="/ppt/theme/theme55.xml" ContentType="application/vnd.openxmlformats-officedocument.them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theme/theme33.xml" ContentType="application/vnd.openxmlformats-officedocument.them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theme/theme22.xml" ContentType="application/vnd.openxmlformats-officedocument.them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theme/theme49.xml" ContentType="application/vnd.openxmlformats-officedocument.theme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8.xml" ContentType="application/vnd.openxmlformats-officedocument.theme+xml"/>
  <Override PartName="/ppt/slideMasters/slideMaster42.xml" ContentType="application/vnd.openxmlformats-officedocument.presentationml.slideMaster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6.xml" ContentType="application/vnd.openxmlformats-officedocument.theme+xml"/>
  <Override PartName="/ppt/theme/theme27.xml" ContentType="application/vnd.openxmlformats-officedocument.theme+xml"/>
  <Override PartName="/ppt/slideMasters/slideMaster31.xml" ContentType="application/vnd.openxmlformats-officedocument.presentationml.slideMaster+xml"/>
  <Override PartName="/ppt/theme/theme52.xml" ContentType="application/vnd.openxmlformats-officedocument.theme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theme/theme41.xml" ContentType="application/vnd.openxmlformats-officedocument.them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theme/theme30.xml" ContentType="application/vnd.openxmlformats-officedocument.them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68" r:id="rId3"/>
    <p:sldMasterId id="2147483670" r:id="rId4"/>
    <p:sldMasterId id="2147483672" r:id="rId5"/>
    <p:sldMasterId id="2147483674" r:id="rId6"/>
    <p:sldMasterId id="2147483676" r:id="rId7"/>
    <p:sldMasterId id="2147483678" r:id="rId8"/>
    <p:sldMasterId id="2147483680" r:id="rId9"/>
    <p:sldMasterId id="2147483682" r:id="rId10"/>
    <p:sldMasterId id="2147483684" r:id="rId11"/>
    <p:sldMasterId id="2147483686" r:id="rId12"/>
    <p:sldMasterId id="2147483688" r:id="rId13"/>
    <p:sldMasterId id="2147483690" r:id="rId14"/>
    <p:sldMasterId id="2147483692" r:id="rId15"/>
    <p:sldMasterId id="2147483694" r:id="rId16"/>
    <p:sldMasterId id="2147483696" r:id="rId17"/>
    <p:sldMasterId id="2147483698" r:id="rId18"/>
    <p:sldMasterId id="2147483700" r:id="rId19"/>
    <p:sldMasterId id="2147483702" r:id="rId20"/>
    <p:sldMasterId id="2147483704" r:id="rId21"/>
    <p:sldMasterId id="2147483706" r:id="rId22"/>
    <p:sldMasterId id="2147483708" r:id="rId23"/>
    <p:sldMasterId id="2147483710" r:id="rId24"/>
    <p:sldMasterId id="2147483712" r:id="rId25"/>
    <p:sldMasterId id="2147483714" r:id="rId26"/>
    <p:sldMasterId id="2147483716" r:id="rId27"/>
    <p:sldMasterId id="2147483718" r:id="rId28"/>
    <p:sldMasterId id="2147483720" r:id="rId29"/>
    <p:sldMasterId id="2147483722" r:id="rId30"/>
    <p:sldMasterId id="2147483724" r:id="rId31"/>
    <p:sldMasterId id="2147483726" r:id="rId32"/>
    <p:sldMasterId id="2147483728" r:id="rId33"/>
    <p:sldMasterId id="2147483730" r:id="rId34"/>
    <p:sldMasterId id="2147483732" r:id="rId35"/>
    <p:sldMasterId id="2147483734" r:id="rId36"/>
    <p:sldMasterId id="2147483736" r:id="rId37"/>
    <p:sldMasterId id="2147483738" r:id="rId38"/>
    <p:sldMasterId id="2147483740" r:id="rId39"/>
    <p:sldMasterId id="2147483742" r:id="rId40"/>
    <p:sldMasterId id="2147483744" r:id="rId41"/>
    <p:sldMasterId id="2147483746" r:id="rId42"/>
    <p:sldMasterId id="2147483748" r:id="rId43"/>
    <p:sldMasterId id="2147483750" r:id="rId44"/>
    <p:sldMasterId id="2147483752" r:id="rId45"/>
    <p:sldMasterId id="2147483754" r:id="rId46"/>
    <p:sldMasterId id="2147483756" r:id="rId47"/>
    <p:sldMasterId id="2147483758" r:id="rId48"/>
    <p:sldMasterId id="2147483760" r:id="rId49"/>
    <p:sldMasterId id="2147483762" r:id="rId50"/>
    <p:sldMasterId id="2147483764" r:id="rId51"/>
    <p:sldMasterId id="2147483766" r:id="rId52"/>
    <p:sldMasterId id="2147483768" r:id="rId53"/>
    <p:sldMasterId id="2147483770" r:id="rId54"/>
    <p:sldMasterId id="2147483772" r:id="rId55"/>
    <p:sldMasterId id="2147483774" r:id="rId56"/>
    <p:sldMasterId id="2147483776" r:id="rId57"/>
    <p:sldMasterId id="2147483778" r:id="rId58"/>
    <p:sldMasterId id="2147483780" r:id="rId59"/>
    <p:sldMasterId id="2147483782" r:id="rId60"/>
    <p:sldMasterId id="2147483784" r:id="rId61"/>
    <p:sldMasterId id="2147483786" r:id="rId62"/>
  </p:sldMasterIdLst>
  <p:sldIdLst>
    <p:sldId id="256" r:id="rId63"/>
    <p:sldId id="257" r:id="rId64"/>
    <p:sldId id="258" r:id="rId65"/>
    <p:sldId id="259" r:id="rId66"/>
    <p:sldId id="260" r:id="rId67"/>
    <p:sldId id="261" r:id="rId68"/>
    <p:sldId id="262" r:id="rId69"/>
    <p:sldId id="263" r:id="rId70"/>
    <p:sldId id="264" r:id="rId71"/>
    <p:sldId id="265" r:id="rId72"/>
    <p:sldId id="266" r:id="rId73"/>
    <p:sldId id="267" r:id="rId74"/>
    <p:sldId id="268" r:id="rId75"/>
    <p:sldId id="269" r:id="rId76"/>
    <p:sldId id="270" r:id="rId77"/>
    <p:sldId id="271" r:id="rId78"/>
    <p:sldId id="272" r:id="rId79"/>
    <p:sldId id="273" r:id="rId80"/>
    <p:sldId id="274" r:id="rId81"/>
    <p:sldId id="275" r:id="rId82"/>
    <p:sldId id="276" r:id="rId83"/>
    <p:sldId id="277" r:id="rId84"/>
    <p:sldId id="278" r:id="rId85"/>
    <p:sldId id="279" r:id="rId86"/>
    <p:sldId id="280" r:id="rId87"/>
    <p:sldId id="281" r:id="rId88"/>
    <p:sldId id="282" r:id="rId89"/>
    <p:sldId id="283" r:id="rId90"/>
    <p:sldId id="284" r:id="rId91"/>
    <p:sldId id="285" r:id="rId92"/>
    <p:sldId id="286" r:id="rId93"/>
    <p:sldId id="287" r:id="rId94"/>
    <p:sldId id="288" r:id="rId95"/>
    <p:sldId id="289" r:id="rId96"/>
    <p:sldId id="290" r:id="rId97"/>
    <p:sldId id="291" r:id="rId98"/>
    <p:sldId id="292" r:id="rId99"/>
    <p:sldId id="293" r:id="rId100"/>
    <p:sldId id="294" r:id="rId101"/>
    <p:sldId id="295" r:id="rId102"/>
    <p:sldId id="296" r:id="rId103"/>
    <p:sldId id="297" r:id="rId104"/>
    <p:sldId id="298" r:id="rId105"/>
    <p:sldId id="299" r:id="rId106"/>
    <p:sldId id="300" r:id="rId107"/>
    <p:sldId id="301" r:id="rId108"/>
    <p:sldId id="302" r:id="rId109"/>
    <p:sldId id="303" r:id="rId110"/>
    <p:sldId id="304" r:id="rId111"/>
    <p:sldId id="305" r:id="rId112"/>
    <p:sldId id="306" r:id="rId113"/>
    <p:sldId id="307" r:id="rId114"/>
    <p:sldId id="308" r:id="rId115"/>
    <p:sldId id="309" r:id="rId116"/>
    <p:sldId id="310" r:id="rId117"/>
    <p:sldId id="311" r:id="rId118"/>
    <p:sldId id="312" r:id="rId119"/>
    <p:sldId id="313" r:id="rId120"/>
    <p:sldId id="314" r:id="rId121"/>
    <p:sldId id="315" r:id="rId122"/>
    <p:sldId id="316" r:id="rId123"/>
    <p:sldId id="317" r:id="rId124"/>
    <p:sldId id="318" r:id="rId125"/>
    <p:sldId id="319" r:id="rId126"/>
    <p:sldId id="320" r:id="rId127"/>
    <p:sldId id="321" r:id="rId128"/>
    <p:sldId id="322" r:id="rId129"/>
    <p:sldId id="323" r:id="rId130"/>
    <p:sldId id="324" r:id="rId131"/>
    <p:sldId id="325" r:id="rId132"/>
    <p:sldId id="326" r:id="rId133"/>
    <p:sldId id="327" r:id="rId134"/>
    <p:sldId id="328" r:id="rId135"/>
    <p:sldId id="329" r:id="rId136"/>
    <p:sldId id="330" r:id="rId137"/>
    <p:sldId id="331" r:id="rId138"/>
    <p:sldId id="332" r:id="rId139"/>
    <p:sldId id="333" r:id="rId140"/>
    <p:sldId id="334" r:id="rId141"/>
    <p:sldId id="336" r:id="rId142"/>
    <p:sldId id="337" r:id="rId143"/>
    <p:sldId id="338" r:id="rId144"/>
    <p:sldId id="339" r:id="rId145"/>
    <p:sldId id="340" r:id="rId146"/>
    <p:sldId id="341" r:id="rId147"/>
    <p:sldId id="342" r:id="rId148"/>
    <p:sldId id="343" r:id="rId149"/>
    <p:sldId id="344" r:id="rId150"/>
    <p:sldId id="345" r:id="rId151"/>
    <p:sldId id="346" r:id="rId152"/>
    <p:sldId id="347" r:id="rId153"/>
    <p:sldId id="348" r:id="rId154"/>
    <p:sldId id="349" r:id="rId155"/>
    <p:sldId id="350" r:id="rId156"/>
    <p:sldId id="351" r:id="rId157"/>
    <p:sldId id="352" r:id="rId158"/>
    <p:sldId id="353" r:id="rId159"/>
    <p:sldId id="354" r:id="rId160"/>
    <p:sldId id="355" r:id="rId161"/>
    <p:sldId id="356" r:id="rId162"/>
    <p:sldId id="357" r:id="rId163"/>
    <p:sldId id="358" r:id="rId164"/>
    <p:sldId id="359" r:id="rId165"/>
    <p:sldId id="360" r:id="rId166"/>
    <p:sldId id="361" r:id="rId167"/>
    <p:sldId id="362" r:id="rId168"/>
    <p:sldId id="363" r:id="rId169"/>
    <p:sldId id="364" r:id="rId170"/>
    <p:sldId id="365" r:id="rId171"/>
    <p:sldId id="366" r:id="rId172"/>
    <p:sldId id="367" r:id="rId173"/>
    <p:sldId id="368" r:id="rId174"/>
    <p:sldId id="369" r:id="rId175"/>
    <p:sldId id="370" r:id="rId176"/>
    <p:sldId id="371" r:id="rId177"/>
    <p:sldId id="372" r:id="rId178"/>
    <p:sldId id="373" r:id="rId179"/>
    <p:sldId id="374" r:id="rId180"/>
    <p:sldId id="375" r:id="rId181"/>
    <p:sldId id="376" r:id="rId182"/>
    <p:sldId id="377" r:id="rId183"/>
    <p:sldId id="378" r:id="rId184"/>
    <p:sldId id="379" r:id="rId185"/>
    <p:sldId id="380" r:id="rId186"/>
    <p:sldId id="381" r:id="rId187"/>
    <p:sldId id="382" r:id="rId188"/>
    <p:sldId id="383" r:id="rId189"/>
    <p:sldId id="384" r:id="rId190"/>
    <p:sldId id="385" r:id="rId191"/>
    <p:sldId id="386" r:id="rId192"/>
    <p:sldId id="387" r:id="rId193"/>
    <p:sldId id="388" r:id="rId194"/>
    <p:sldId id="389" r:id="rId195"/>
    <p:sldId id="390" r:id="rId196"/>
    <p:sldId id="391" r:id="rId197"/>
    <p:sldId id="392" r:id="rId198"/>
    <p:sldId id="393" r:id="rId199"/>
    <p:sldId id="394" r:id="rId200"/>
    <p:sldId id="395" r:id="rId201"/>
    <p:sldId id="396" r:id="rId202"/>
  </p:sldIdLst>
  <p:sldSz cx="9144000" cy="5143500" type="screen16x9"/>
  <p:notesSz cx="9144000" cy="51435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50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55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" Target="slides/slide1.xml"/><Relationship Id="rId84" Type="http://schemas.openxmlformats.org/officeDocument/2006/relationships/slide" Target="slides/slide22.xml"/><Relationship Id="rId138" Type="http://schemas.openxmlformats.org/officeDocument/2006/relationships/slide" Target="slides/slide76.xml"/><Relationship Id="rId159" Type="http://schemas.openxmlformats.org/officeDocument/2006/relationships/slide" Target="slides/slide97.xml"/><Relationship Id="rId170" Type="http://schemas.openxmlformats.org/officeDocument/2006/relationships/slide" Target="slides/slide108.xml"/><Relationship Id="rId191" Type="http://schemas.openxmlformats.org/officeDocument/2006/relationships/slide" Target="slides/slide129.xml"/><Relationship Id="rId205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45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" Target="slides/slide12.xml"/><Relationship Id="rId79" Type="http://schemas.openxmlformats.org/officeDocument/2006/relationships/slide" Target="slides/slide17.xml"/><Relationship Id="rId102" Type="http://schemas.openxmlformats.org/officeDocument/2006/relationships/slide" Target="slides/slide40.xml"/><Relationship Id="rId123" Type="http://schemas.openxmlformats.org/officeDocument/2006/relationships/slide" Target="slides/slide61.xml"/><Relationship Id="rId128" Type="http://schemas.openxmlformats.org/officeDocument/2006/relationships/slide" Target="slides/slide66.xml"/><Relationship Id="rId144" Type="http://schemas.openxmlformats.org/officeDocument/2006/relationships/slide" Target="slides/slide82.xml"/><Relationship Id="rId149" Type="http://schemas.openxmlformats.org/officeDocument/2006/relationships/slide" Target="slides/slide8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28.xml"/><Relationship Id="rId95" Type="http://schemas.openxmlformats.org/officeDocument/2006/relationships/slide" Target="slides/slide33.xml"/><Relationship Id="rId160" Type="http://schemas.openxmlformats.org/officeDocument/2006/relationships/slide" Target="slides/slide98.xml"/><Relationship Id="rId165" Type="http://schemas.openxmlformats.org/officeDocument/2006/relationships/slide" Target="slides/slide103.xml"/><Relationship Id="rId181" Type="http://schemas.openxmlformats.org/officeDocument/2006/relationships/slide" Target="slides/slide119.xml"/><Relationship Id="rId186" Type="http://schemas.openxmlformats.org/officeDocument/2006/relationships/slide" Target="slides/slide12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2.xml"/><Relationship Id="rId69" Type="http://schemas.openxmlformats.org/officeDocument/2006/relationships/slide" Target="slides/slide7.xml"/><Relationship Id="rId113" Type="http://schemas.openxmlformats.org/officeDocument/2006/relationships/slide" Target="slides/slide51.xml"/><Relationship Id="rId118" Type="http://schemas.openxmlformats.org/officeDocument/2006/relationships/slide" Target="slides/slide56.xml"/><Relationship Id="rId134" Type="http://schemas.openxmlformats.org/officeDocument/2006/relationships/slide" Target="slides/slide72.xml"/><Relationship Id="rId139" Type="http://schemas.openxmlformats.org/officeDocument/2006/relationships/slide" Target="slides/slide77.xml"/><Relationship Id="rId80" Type="http://schemas.openxmlformats.org/officeDocument/2006/relationships/slide" Target="slides/slide18.xml"/><Relationship Id="rId85" Type="http://schemas.openxmlformats.org/officeDocument/2006/relationships/slide" Target="slides/slide23.xml"/><Relationship Id="rId150" Type="http://schemas.openxmlformats.org/officeDocument/2006/relationships/slide" Target="slides/slide88.xml"/><Relationship Id="rId155" Type="http://schemas.openxmlformats.org/officeDocument/2006/relationships/slide" Target="slides/slide93.xml"/><Relationship Id="rId171" Type="http://schemas.openxmlformats.org/officeDocument/2006/relationships/slide" Target="slides/slide109.xml"/><Relationship Id="rId176" Type="http://schemas.openxmlformats.org/officeDocument/2006/relationships/slide" Target="slides/slide114.xml"/><Relationship Id="rId192" Type="http://schemas.openxmlformats.org/officeDocument/2006/relationships/slide" Target="slides/slide130.xml"/><Relationship Id="rId197" Type="http://schemas.openxmlformats.org/officeDocument/2006/relationships/slide" Target="slides/slide135.xml"/><Relationship Id="rId206" Type="http://schemas.openxmlformats.org/officeDocument/2006/relationships/tableStyles" Target="tableStyles.xml"/><Relationship Id="rId201" Type="http://schemas.openxmlformats.org/officeDocument/2006/relationships/slide" Target="slides/slide139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41.xml"/><Relationship Id="rId108" Type="http://schemas.openxmlformats.org/officeDocument/2006/relationships/slide" Target="slides/slide46.xml"/><Relationship Id="rId124" Type="http://schemas.openxmlformats.org/officeDocument/2006/relationships/slide" Target="slides/slide62.xml"/><Relationship Id="rId129" Type="http://schemas.openxmlformats.org/officeDocument/2006/relationships/slide" Target="slides/slide67.xml"/><Relationship Id="rId54" Type="http://schemas.openxmlformats.org/officeDocument/2006/relationships/slideMaster" Target="slideMasters/slideMaster54.xml"/><Relationship Id="rId70" Type="http://schemas.openxmlformats.org/officeDocument/2006/relationships/slide" Target="slides/slide8.xml"/><Relationship Id="rId75" Type="http://schemas.openxmlformats.org/officeDocument/2006/relationships/slide" Target="slides/slide13.xml"/><Relationship Id="rId91" Type="http://schemas.openxmlformats.org/officeDocument/2006/relationships/slide" Target="slides/slide29.xml"/><Relationship Id="rId96" Type="http://schemas.openxmlformats.org/officeDocument/2006/relationships/slide" Target="slides/slide34.xml"/><Relationship Id="rId140" Type="http://schemas.openxmlformats.org/officeDocument/2006/relationships/slide" Target="slides/slide78.xml"/><Relationship Id="rId145" Type="http://schemas.openxmlformats.org/officeDocument/2006/relationships/slide" Target="slides/slide83.xml"/><Relationship Id="rId161" Type="http://schemas.openxmlformats.org/officeDocument/2006/relationships/slide" Target="slides/slide99.xml"/><Relationship Id="rId166" Type="http://schemas.openxmlformats.org/officeDocument/2006/relationships/slide" Target="slides/slide104.xml"/><Relationship Id="rId182" Type="http://schemas.openxmlformats.org/officeDocument/2006/relationships/slide" Target="slides/slide120.xml"/><Relationship Id="rId187" Type="http://schemas.openxmlformats.org/officeDocument/2006/relationships/slide" Target="slides/slide1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52.xml"/><Relationship Id="rId119" Type="http://schemas.openxmlformats.org/officeDocument/2006/relationships/slide" Target="slides/slide57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" Target="slides/slide3.xml"/><Relationship Id="rId81" Type="http://schemas.openxmlformats.org/officeDocument/2006/relationships/slide" Target="slides/slide19.xml"/><Relationship Id="rId86" Type="http://schemas.openxmlformats.org/officeDocument/2006/relationships/slide" Target="slides/slide24.xml"/><Relationship Id="rId130" Type="http://schemas.openxmlformats.org/officeDocument/2006/relationships/slide" Target="slides/slide68.xml"/><Relationship Id="rId135" Type="http://schemas.openxmlformats.org/officeDocument/2006/relationships/slide" Target="slides/slide73.xml"/><Relationship Id="rId151" Type="http://schemas.openxmlformats.org/officeDocument/2006/relationships/slide" Target="slides/slide89.xml"/><Relationship Id="rId156" Type="http://schemas.openxmlformats.org/officeDocument/2006/relationships/slide" Target="slides/slide94.xml"/><Relationship Id="rId177" Type="http://schemas.openxmlformats.org/officeDocument/2006/relationships/slide" Target="slides/slide115.xml"/><Relationship Id="rId198" Type="http://schemas.openxmlformats.org/officeDocument/2006/relationships/slide" Target="slides/slide136.xml"/><Relationship Id="rId172" Type="http://schemas.openxmlformats.org/officeDocument/2006/relationships/slide" Target="slides/slide110.xml"/><Relationship Id="rId193" Type="http://schemas.openxmlformats.org/officeDocument/2006/relationships/slide" Target="slides/slide131.xml"/><Relationship Id="rId202" Type="http://schemas.openxmlformats.org/officeDocument/2006/relationships/slide" Target="slides/slide140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47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14.xml"/><Relationship Id="rId97" Type="http://schemas.openxmlformats.org/officeDocument/2006/relationships/slide" Target="slides/slide35.xml"/><Relationship Id="rId104" Type="http://schemas.openxmlformats.org/officeDocument/2006/relationships/slide" Target="slides/slide42.xml"/><Relationship Id="rId120" Type="http://schemas.openxmlformats.org/officeDocument/2006/relationships/slide" Target="slides/slide58.xml"/><Relationship Id="rId125" Type="http://schemas.openxmlformats.org/officeDocument/2006/relationships/slide" Target="slides/slide63.xml"/><Relationship Id="rId141" Type="http://schemas.openxmlformats.org/officeDocument/2006/relationships/slide" Target="slides/slide79.xml"/><Relationship Id="rId146" Type="http://schemas.openxmlformats.org/officeDocument/2006/relationships/slide" Target="slides/slide84.xml"/><Relationship Id="rId167" Type="http://schemas.openxmlformats.org/officeDocument/2006/relationships/slide" Target="slides/slide105.xml"/><Relationship Id="rId188" Type="http://schemas.openxmlformats.org/officeDocument/2006/relationships/slide" Target="slides/slide12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9.xml"/><Relationship Id="rId92" Type="http://schemas.openxmlformats.org/officeDocument/2006/relationships/slide" Target="slides/slide30.xml"/><Relationship Id="rId162" Type="http://schemas.openxmlformats.org/officeDocument/2006/relationships/slide" Target="slides/slide100.xml"/><Relationship Id="rId183" Type="http://schemas.openxmlformats.org/officeDocument/2006/relationships/slide" Target="slides/slide12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4.xml"/><Relationship Id="rId87" Type="http://schemas.openxmlformats.org/officeDocument/2006/relationships/slide" Target="slides/slide25.xml"/><Relationship Id="rId110" Type="http://schemas.openxmlformats.org/officeDocument/2006/relationships/slide" Target="slides/slide48.xml"/><Relationship Id="rId115" Type="http://schemas.openxmlformats.org/officeDocument/2006/relationships/slide" Target="slides/slide53.xml"/><Relationship Id="rId131" Type="http://schemas.openxmlformats.org/officeDocument/2006/relationships/slide" Target="slides/slide69.xml"/><Relationship Id="rId136" Type="http://schemas.openxmlformats.org/officeDocument/2006/relationships/slide" Target="slides/slide74.xml"/><Relationship Id="rId157" Type="http://schemas.openxmlformats.org/officeDocument/2006/relationships/slide" Target="slides/slide95.xml"/><Relationship Id="rId178" Type="http://schemas.openxmlformats.org/officeDocument/2006/relationships/slide" Target="slides/slide116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20.xml"/><Relationship Id="rId152" Type="http://schemas.openxmlformats.org/officeDocument/2006/relationships/slide" Target="slides/slide90.xml"/><Relationship Id="rId173" Type="http://schemas.openxmlformats.org/officeDocument/2006/relationships/slide" Target="slides/slide111.xml"/><Relationship Id="rId194" Type="http://schemas.openxmlformats.org/officeDocument/2006/relationships/slide" Target="slides/slide132.xml"/><Relationship Id="rId199" Type="http://schemas.openxmlformats.org/officeDocument/2006/relationships/slide" Target="slides/slide137.xml"/><Relationship Id="rId203" Type="http://schemas.openxmlformats.org/officeDocument/2006/relationships/presProps" Target="pres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15.xml"/><Relationship Id="rId100" Type="http://schemas.openxmlformats.org/officeDocument/2006/relationships/slide" Target="slides/slide38.xml"/><Relationship Id="rId105" Type="http://schemas.openxmlformats.org/officeDocument/2006/relationships/slide" Target="slides/slide43.xml"/><Relationship Id="rId126" Type="http://schemas.openxmlformats.org/officeDocument/2006/relationships/slide" Target="slides/slide64.xml"/><Relationship Id="rId147" Type="http://schemas.openxmlformats.org/officeDocument/2006/relationships/slide" Target="slides/slide85.xml"/><Relationship Id="rId168" Type="http://schemas.openxmlformats.org/officeDocument/2006/relationships/slide" Target="slides/slide106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0.xml"/><Relationship Id="rId93" Type="http://schemas.openxmlformats.org/officeDocument/2006/relationships/slide" Target="slides/slide31.xml"/><Relationship Id="rId98" Type="http://schemas.openxmlformats.org/officeDocument/2006/relationships/slide" Target="slides/slide36.xml"/><Relationship Id="rId121" Type="http://schemas.openxmlformats.org/officeDocument/2006/relationships/slide" Target="slides/slide59.xml"/><Relationship Id="rId142" Type="http://schemas.openxmlformats.org/officeDocument/2006/relationships/slide" Target="slides/slide80.xml"/><Relationship Id="rId163" Type="http://schemas.openxmlformats.org/officeDocument/2006/relationships/slide" Target="slides/slide101.xml"/><Relationship Id="rId184" Type="http://schemas.openxmlformats.org/officeDocument/2006/relationships/slide" Target="slides/slide122.xml"/><Relationship Id="rId189" Type="http://schemas.openxmlformats.org/officeDocument/2006/relationships/slide" Target="slides/slide127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5.xml"/><Relationship Id="rId116" Type="http://schemas.openxmlformats.org/officeDocument/2006/relationships/slide" Target="slides/slide54.xml"/><Relationship Id="rId137" Type="http://schemas.openxmlformats.org/officeDocument/2006/relationships/slide" Target="slides/slide75.xml"/><Relationship Id="rId158" Type="http://schemas.openxmlformats.org/officeDocument/2006/relationships/slide" Target="slides/slide96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" Target="slides/slide21.xml"/><Relationship Id="rId88" Type="http://schemas.openxmlformats.org/officeDocument/2006/relationships/slide" Target="slides/slide26.xml"/><Relationship Id="rId111" Type="http://schemas.openxmlformats.org/officeDocument/2006/relationships/slide" Target="slides/slide49.xml"/><Relationship Id="rId132" Type="http://schemas.openxmlformats.org/officeDocument/2006/relationships/slide" Target="slides/slide70.xml"/><Relationship Id="rId153" Type="http://schemas.openxmlformats.org/officeDocument/2006/relationships/slide" Target="slides/slide91.xml"/><Relationship Id="rId174" Type="http://schemas.openxmlformats.org/officeDocument/2006/relationships/slide" Target="slides/slide112.xml"/><Relationship Id="rId179" Type="http://schemas.openxmlformats.org/officeDocument/2006/relationships/slide" Target="slides/slide117.xml"/><Relationship Id="rId195" Type="http://schemas.openxmlformats.org/officeDocument/2006/relationships/slide" Target="slides/slide133.xml"/><Relationship Id="rId190" Type="http://schemas.openxmlformats.org/officeDocument/2006/relationships/slide" Target="slides/slide128.xml"/><Relationship Id="rId204" Type="http://schemas.openxmlformats.org/officeDocument/2006/relationships/viewProps" Target="viewProps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44.xml"/><Relationship Id="rId127" Type="http://schemas.openxmlformats.org/officeDocument/2006/relationships/slide" Target="slides/slide65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11.xml"/><Relationship Id="rId78" Type="http://schemas.openxmlformats.org/officeDocument/2006/relationships/slide" Target="slides/slide16.xml"/><Relationship Id="rId94" Type="http://schemas.openxmlformats.org/officeDocument/2006/relationships/slide" Target="slides/slide32.xml"/><Relationship Id="rId99" Type="http://schemas.openxmlformats.org/officeDocument/2006/relationships/slide" Target="slides/slide37.xml"/><Relationship Id="rId101" Type="http://schemas.openxmlformats.org/officeDocument/2006/relationships/slide" Target="slides/slide39.xml"/><Relationship Id="rId122" Type="http://schemas.openxmlformats.org/officeDocument/2006/relationships/slide" Target="slides/slide60.xml"/><Relationship Id="rId143" Type="http://schemas.openxmlformats.org/officeDocument/2006/relationships/slide" Target="slides/slide81.xml"/><Relationship Id="rId148" Type="http://schemas.openxmlformats.org/officeDocument/2006/relationships/slide" Target="slides/slide86.xml"/><Relationship Id="rId164" Type="http://schemas.openxmlformats.org/officeDocument/2006/relationships/slide" Target="slides/slide102.xml"/><Relationship Id="rId169" Type="http://schemas.openxmlformats.org/officeDocument/2006/relationships/slide" Target="slides/slide107.xml"/><Relationship Id="rId185" Type="http://schemas.openxmlformats.org/officeDocument/2006/relationships/slide" Target="slides/slide12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18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" Target="slides/slide6.xml"/><Relationship Id="rId89" Type="http://schemas.openxmlformats.org/officeDocument/2006/relationships/slide" Target="slides/slide27.xml"/><Relationship Id="rId112" Type="http://schemas.openxmlformats.org/officeDocument/2006/relationships/slide" Target="slides/slide50.xml"/><Relationship Id="rId133" Type="http://schemas.openxmlformats.org/officeDocument/2006/relationships/slide" Target="slides/slide71.xml"/><Relationship Id="rId154" Type="http://schemas.openxmlformats.org/officeDocument/2006/relationships/slide" Target="slides/slide92.xml"/><Relationship Id="rId175" Type="http://schemas.openxmlformats.org/officeDocument/2006/relationships/slide" Target="slides/slide113.xml"/><Relationship Id="rId196" Type="http://schemas.openxmlformats.org/officeDocument/2006/relationships/slide" Target="slides/slide134.xml"/><Relationship Id="rId200" Type="http://schemas.openxmlformats.org/officeDocument/2006/relationships/slide" Target="slides/slide13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03378" y="1742884"/>
            <a:ext cx="6737243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5/25/2018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87288" y="1745043"/>
            <a:ext cx="3221990" cy="26390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 u="heavy">
                <a:solidFill>
                  <a:srgbClr val="3773E3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54556" y="309613"/>
            <a:ext cx="6634886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FFFF00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87288" y="1745043"/>
            <a:ext cx="3221990" cy="26390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 u="heavy">
                <a:solidFill>
                  <a:srgbClr val="3773E3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5/25/2018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87288" y="1745043"/>
            <a:ext cx="3221990" cy="26390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 u="heavy">
                <a:solidFill>
                  <a:srgbClr val="3773E3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54556" y="309613"/>
            <a:ext cx="6634886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FFFF00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54556" y="309613"/>
            <a:ext cx="6634886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FFFF00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54556" y="309613"/>
            <a:ext cx="6634886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FFFF00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54556" y="309613"/>
            <a:ext cx="6634886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FFFF00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5/25/2018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5/25/2018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87288" y="1745043"/>
            <a:ext cx="3221990" cy="26390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 u="heavy">
                <a:solidFill>
                  <a:srgbClr val="3773E3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87288" y="1745043"/>
            <a:ext cx="3221990" cy="26390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 u="heavy">
                <a:solidFill>
                  <a:srgbClr val="3773E3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5/25/2018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54556" y="309613"/>
            <a:ext cx="6634886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FFFF00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54556" y="309613"/>
            <a:ext cx="6634886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FFFF00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5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6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7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8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9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0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1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2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4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5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6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7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8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9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30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31.xml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32.xml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34.xml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5.xml"/></Relationships>
</file>

<file path=ppt/slideMasters/_rels/slideMaster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36.xml"/></Relationships>
</file>

<file path=ppt/slideMasters/_rels/slideMaster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37.xml"/></Relationships>
</file>

<file path=ppt/slideMasters/_rels/slideMaster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38.xml"/></Relationships>
</file>

<file path=ppt/slideMasters/_rels/slideMaster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39.xml"/></Relationships>
</file>

<file path=ppt/slideMasters/_rels/slideMaster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40.xml"/></Relationships>
</file>

<file path=ppt/slideMasters/_rels/slideMaster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41.xml"/></Relationships>
</file>

<file path=ppt/slideMasters/_rels/slideMaster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42.xml"/></Relationships>
</file>

<file path=ppt/slideMasters/_rels/slideMaster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_rels/slideMaster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44.xml"/></Relationships>
</file>

<file path=ppt/slideMasters/_rels/slideMaster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45.xml"/></Relationships>
</file>

<file path=ppt/slideMasters/_rels/slideMaster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46.xml"/></Relationships>
</file>

<file path=ppt/slideMasters/_rels/slideMaster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47.xml"/></Relationships>
</file>

<file path=ppt/slideMasters/_rels/slideMaster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48.xml"/></Relationships>
</file>

<file path=ppt/slideMasters/_rels/slideMaster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49.xml"/></Relationships>
</file>

<file path=ppt/slideMasters/_rels/slideMaster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50.xml"/></Relationships>
</file>

<file path=ppt/slideMasters/_rels/slideMaster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51.xml"/></Relationships>
</file>

<file path=ppt/slideMasters/_rels/slideMaster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52.xml"/></Relationships>
</file>

<file path=ppt/slideMasters/_rels/slideMaster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/Relationships>
</file>

<file path=ppt/slideMasters/_rels/slideMaster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0.xml"/><Relationship Id="rId1" Type="http://schemas.openxmlformats.org/officeDocument/2006/relationships/slideLayout" Target="../slideLayouts/slideLayout54.xml"/></Relationships>
</file>

<file path=ppt/slideMasters/_rels/slideMaster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1.xml"/><Relationship Id="rId1" Type="http://schemas.openxmlformats.org/officeDocument/2006/relationships/slideLayout" Target="../slideLayouts/slideLayout55.xml"/></Relationships>
</file>

<file path=ppt/slideMasters/_rels/slideMaster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2.xml"/><Relationship Id="rId1" Type="http://schemas.openxmlformats.org/officeDocument/2006/relationships/slideLayout" Target="../slideLayouts/slideLayout56.xml"/></Relationships>
</file>

<file path=ppt/slideMasters/_rels/slideMaster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3.xml"/><Relationship Id="rId1" Type="http://schemas.openxmlformats.org/officeDocument/2006/relationships/slideLayout" Target="../slideLayouts/slideLayout57.xml"/></Relationships>
</file>

<file path=ppt/slideMasters/_rels/slideMaster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4.xml"/><Relationship Id="rId1" Type="http://schemas.openxmlformats.org/officeDocument/2006/relationships/slideLayout" Target="../slideLayouts/slideLayout58.xml"/></Relationships>
</file>

<file path=ppt/slideMasters/_rels/slideMaster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5.xml"/><Relationship Id="rId1" Type="http://schemas.openxmlformats.org/officeDocument/2006/relationships/slideLayout" Target="../slideLayouts/slideLayout59.xml"/></Relationships>
</file>

<file path=ppt/slideMasters/_rels/slideMaster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6.xml"/><Relationship Id="rId1" Type="http://schemas.openxmlformats.org/officeDocument/2006/relationships/slideLayout" Target="../slideLayouts/slideLayout60.xml"/></Relationships>
</file>

<file path=ppt/slideMasters/_rels/slideMaster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7.xml"/><Relationship Id="rId1" Type="http://schemas.openxmlformats.org/officeDocument/2006/relationships/slideLayout" Target="../slideLayouts/slideLayout61.xml"/></Relationships>
</file>

<file path=ppt/slideMasters/_rels/slideMaster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8.xml"/><Relationship Id="rId1" Type="http://schemas.openxmlformats.org/officeDocument/2006/relationships/slideLayout" Target="../slideLayouts/slideLayout62.xml"/></Relationships>
</file>

<file path=ppt/slideMasters/_rels/slideMaster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9.xml"/><Relationship Id="rId1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/Relationships>
</file>

<file path=ppt/slideMasters/_rels/slideMaster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60.xml"/><Relationship Id="rId1" Type="http://schemas.openxmlformats.org/officeDocument/2006/relationships/slideLayout" Target="../slideLayouts/slideLayout64.xml"/></Relationships>
</file>

<file path=ppt/slideMasters/_rels/slideMaster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61.xml"/><Relationship Id="rId1" Type="http://schemas.openxmlformats.org/officeDocument/2006/relationships/slideLayout" Target="../slideLayouts/slideLayout65.xml"/></Relationships>
</file>

<file path=ppt/slideMasters/_rels/slideMaster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62.xml"/><Relationship Id="rId1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82823" y="360260"/>
            <a:ext cx="3578352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599" y="1211748"/>
            <a:ext cx="8700800" cy="1427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5/25/2018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8301" y="1867928"/>
            <a:ext cx="34429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656" y="1889061"/>
            <a:ext cx="6304686" cy="2252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2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3.png"/><Relationship Id="rId5" Type="http://schemas.openxmlformats.org/officeDocument/2006/relationships/image" Target="../media/image282.png"/><Relationship Id="rId4" Type="http://schemas.openxmlformats.org/officeDocument/2006/relationships/image" Target="../media/image281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29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13" Type="http://schemas.openxmlformats.org/officeDocument/2006/relationships/image" Target="../media/image296.png"/><Relationship Id="rId3" Type="http://schemas.openxmlformats.org/officeDocument/2006/relationships/image" Target="../media/image286.png"/><Relationship Id="rId7" Type="http://schemas.openxmlformats.org/officeDocument/2006/relationships/image" Target="../media/image290.png"/><Relationship Id="rId12" Type="http://schemas.openxmlformats.org/officeDocument/2006/relationships/image" Target="../media/image295.png"/><Relationship Id="rId2" Type="http://schemas.openxmlformats.org/officeDocument/2006/relationships/image" Target="../media/image285.png"/><Relationship Id="rId16" Type="http://schemas.openxmlformats.org/officeDocument/2006/relationships/image" Target="../media/image29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89.png"/><Relationship Id="rId11" Type="http://schemas.openxmlformats.org/officeDocument/2006/relationships/image" Target="../media/image294.png"/><Relationship Id="rId5" Type="http://schemas.openxmlformats.org/officeDocument/2006/relationships/image" Target="../media/image288.png"/><Relationship Id="rId15" Type="http://schemas.openxmlformats.org/officeDocument/2006/relationships/image" Target="../media/image298.png"/><Relationship Id="rId10" Type="http://schemas.openxmlformats.org/officeDocument/2006/relationships/image" Target="../media/image293.png"/><Relationship Id="rId4" Type="http://schemas.openxmlformats.org/officeDocument/2006/relationships/image" Target="../media/image287.jpeg"/><Relationship Id="rId9" Type="http://schemas.openxmlformats.org/officeDocument/2006/relationships/image" Target="../media/image292.png"/><Relationship Id="rId14" Type="http://schemas.openxmlformats.org/officeDocument/2006/relationships/image" Target="../media/image297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31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png"/><Relationship Id="rId13" Type="http://schemas.openxmlformats.org/officeDocument/2006/relationships/image" Target="../media/image312.png"/><Relationship Id="rId3" Type="http://schemas.openxmlformats.org/officeDocument/2006/relationships/image" Target="../media/image302.png"/><Relationship Id="rId7" Type="http://schemas.openxmlformats.org/officeDocument/2006/relationships/image" Target="../media/image306.png"/><Relationship Id="rId12" Type="http://schemas.openxmlformats.org/officeDocument/2006/relationships/image" Target="../media/image311.png"/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05.png"/><Relationship Id="rId11" Type="http://schemas.openxmlformats.org/officeDocument/2006/relationships/image" Target="../media/image310.png"/><Relationship Id="rId5" Type="http://schemas.openxmlformats.org/officeDocument/2006/relationships/image" Target="../media/image304.png"/><Relationship Id="rId10" Type="http://schemas.openxmlformats.org/officeDocument/2006/relationships/image" Target="../media/image309.png"/><Relationship Id="rId4" Type="http://schemas.openxmlformats.org/officeDocument/2006/relationships/image" Target="../media/image303.jpeg"/><Relationship Id="rId9" Type="http://schemas.openxmlformats.org/officeDocument/2006/relationships/image" Target="../media/image308.png"/><Relationship Id="rId14" Type="http://schemas.openxmlformats.org/officeDocument/2006/relationships/image" Target="../media/image313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33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3" Type="http://schemas.openxmlformats.org/officeDocument/2006/relationships/image" Target="../media/image316.png"/><Relationship Id="rId7" Type="http://schemas.openxmlformats.org/officeDocument/2006/relationships/image" Target="../media/image320.png"/><Relationship Id="rId12" Type="http://schemas.openxmlformats.org/officeDocument/2006/relationships/image" Target="../media/image325.png"/><Relationship Id="rId2" Type="http://schemas.openxmlformats.org/officeDocument/2006/relationships/image" Target="../media/image315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19.png"/><Relationship Id="rId11" Type="http://schemas.openxmlformats.org/officeDocument/2006/relationships/image" Target="../media/image324.png"/><Relationship Id="rId5" Type="http://schemas.openxmlformats.org/officeDocument/2006/relationships/image" Target="../media/image318.png"/><Relationship Id="rId10" Type="http://schemas.openxmlformats.org/officeDocument/2006/relationships/image" Target="../media/image323.png"/><Relationship Id="rId4" Type="http://schemas.openxmlformats.org/officeDocument/2006/relationships/image" Target="../media/image317.png"/><Relationship Id="rId9" Type="http://schemas.openxmlformats.org/officeDocument/2006/relationships/image" Target="../media/image322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jpeg"/><Relationship Id="rId1" Type="http://schemas.openxmlformats.org/officeDocument/2006/relationships/slideLayout" Target="../slideLayouts/slideLayout3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jpeg"/><Relationship Id="rId1" Type="http://schemas.openxmlformats.org/officeDocument/2006/relationships/slideLayout" Target="../slideLayouts/slideLayout3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jpeg"/><Relationship Id="rId1" Type="http://schemas.openxmlformats.org/officeDocument/2006/relationships/slideLayout" Target="../slideLayouts/slideLayout3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7" Type="http://schemas.openxmlformats.org/officeDocument/2006/relationships/image" Target="../media/image335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4.png"/><Relationship Id="rId5" Type="http://schemas.openxmlformats.org/officeDocument/2006/relationships/image" Target="../media/image333.png"/><Relationship Id="rId4" Type="http://schemas.openxmlformats.org/officeDocument/2006/relationships/image" Target="../media/image332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.png"/><Relationship Id="rId13" Type="http://schemas.openxmlformats.org/officeDocument/2006/relationships/image" Target="../media/image347.png"/><Relationship Id="rId18" Type="http://schemas.openxmlformats.org/officeDocument/2006/relationships/image" Target="../media/image351.png"/><Relationship Id="rId3" Type="http://schemas.openxmlformats.org/officeDocument/2006/relationships/image" Target="../media/image337.png"/><Relationship Id="rId21" Type="http://schemas.openxmlformats.org/officeDocument/2006/relationships/image" Target="../media/image354.png"/><Relationship Id="rId7" Type="http://schemas.openxmlformats.org/officeDocument/2006/relationships/image" Target="../media/image341.png"/><Relationship Id="rId12" Type="http://schemas.openxmlformats.org/officeDocument/2006/relationships/image" Target="../media/image346.png"/><Relationship Id="rId17" Type="http://schemas.openxmlformats.org/officeDocument/2006/relationships/image" Target="../media/image330.png"/><Relationship Id="rId2" Type="http://schemas.openxmlformats.org/officeDocument/2006/relationships/image" Target="../media/image336.png"/><Relationship Id="rId16" Type="http://schemas.openxmlformats.org/officeDocument/2006/relationships/image" Target="../media/image350.png"/><Relationship Id="rId20" Type="http://schemas.openxmlformats.org/officeDocument/2006/relationships/image" Target="../media/image35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40.png"/><Relationship Id="rId11" Type="http://schemas.openxmlformats.org/officeDocument/2006/relationships/image" Target="../media/image345.png"/><Relationship Id="rId5" Type="http://schemas.openxmlformats.org/officeDocument/2006/relationships/image" Target="../media/image339.png"/><Relationship Id="rId15" Type="http://schemas.openxmlformats.org/officeDocument/2006/relationships/image" Target="../media/image349.png"/><Relationship Id="rId10" Type="http://schemas.openxmlformats.org/officeDocument/2006/relationships/image" Target="../media/image344.png"/><Relationship Id="rId19" Type="http://schemas.openxmlformats.org/officeDocument/2006/relationships/image" Target="../media/image352.png"/><Relationship Id="rId4" Type="http://schemas.openxmlformats.org/officeDocument/2006/relationships/image" Target="../media/image338.png"/><Relationship Id="rId9" Type="http://schemas.openxmlformats.org/officeDocument/2006/relationships/image" Target="../media/image343.png"/><Relationship Id="rId14" Type="http://schemas.openxmlformats.org/officeDocument/2006/relationships/image" Target="../media/image348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4.png"/><Relationship Id="rId13" Type="http://schemas.openxmlformats.org/officeDocument/2006/relationships/image" Target="../media/image350.png"/><Relationship Id="rId18" Type="http://schemas.openxmlformats.org/officeDocument/2006/relationships/image" Target="../media/image352.png"/><Relationship Id="rId3" Type="http://schemas.openxmlformats.org/officeDocument/2006/relationships/image" Target="../media/image339.png"/><Relationship Id="rId7" Type="http://schemas.openxmlformats.org/officeDocument/2006/relationships/image" Target="../media/image343.png"/><Relationship Id="rId12" Type="http://schemas.openxmlformats.org/officeDocument/2006/relationships/image" Target="../media/image349.png"/><Relationship Id="rId17" Type="http://schemas.openxmlformats.org/officeDocument/2006/relationships/image" Target="../media/image351.png"/><Relationship Id="rId2" Type="http://schemas.openxmlformats.org/officeDocument/2006/relationships/image" Target="../media/image355.png"/><Relationship Id="rId16" Type="http://schemas.openxmlformats.org/officeDocument/2006/relationships/image" Target="../media/image358.png"/><Relationship Id="rId20" Type="http://schemas.openxmlformats.org/officeDocument/2006/relationships/image" Target="../media/image35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42.png"/><Relationship Id="rId11" Type="http://schemas.openxmlformats.org/officeDocument/2006/relationships/image" Target="../media/image348.png"/><Relationship Id="rId5" Type="http://schemas.openxmlformats.org/officeDocument/2006/relationships/image" Target="../media/image356.png"/><Relationship Id="rId15" Type="http://schemas.openxmlformats.org/officeDocument/2006/relationships/image" Target="../media/image357.png"/><Relationship Id="rId10" Type="http://schemas.openxmlformats.org/officeDocument/2006/relationships/image" Target="../media/image346.png"/><Relationship Id="rId19" Type="http://schemas.openxmlformats.org/officeDocument/2006/relationships/image" Target="../media/image353.png"/><Relationship Id="rId4" Type="http://schemas.openxmlformats.org/officeDocument/2006/relationships/image" Target="../media/image338.png"/><Relationship Id="rId9" Type="http://schemas.openxmlformats.org/officeDocument/2006/relationships/image" Target="../media/image345.png"/><Relationship Id="rId14" Type="http://schemas.openxmlformats.org/officeDocument/2006/relationships/image" Target="../media/image330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4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image" Target="../media/image360.jpe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jpeg"/><Relationship Id="rId1" Type="http://schemas.openxmlformats.org/officeDocument/2006/relationships/slideLayout" Target="../slideLayouts/slideLayout4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jpeg"/><Relationship Id="rId1" Type="http://schemas.openxmlformats.org/officeDocument/2006/relationships/slideLayout" Target="../slideLayouts/slideLayout4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jpeg"/><Relationship Id="rId1" Type="http://schemas.openxmlformats.org/officeDocument/2006/relationships/slideLayout" Target="../slideLayouts/slideLayout49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jpeg"/><Relationship Id="rId1" Type="http://schemas.openxmlformats.org/officeDocument/2006/relationships/slideLayout" Target="../slideLayouts/slideLayout50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jpeg"/><Relationship Id="rId1" Type="http://schemas.openxmlformats.org/officeDocument/2006/relationships/slideLayout" Target="../slideLayouts/slideLayout5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jpeg"/><Relationship Id="rId1" Type="http://schemas.openxmlformats.org/officeDocument/2006/relationships/slideLayout" Target="../slideLayouts/slideLayout5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jpeg"/><Relationship Id="rId1" Type="http://schemas.openxmlformats.org/officeDocument/2006/relationships/slideLayout" Target="../slideLayouts/slideLayout5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jpeg"/><Relationship Id="rId1" Type="http://schemas.openxmlformats.org/officeDocument/2006/relationships/slideLayout" Target="../slideLayouts/slideLayout5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jpeg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jpeg"/><Relationship Id="rId1" Type="http://schemas.openxmlformats.org/officeDocument/2006/relationships/slideLayout" Target="../slideLayouts/slideLayout5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5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8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60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4.jpeg"/><Relationship Id="rId1" Type="http://schemas.openxmlformats.org/officeDocument/2006/relationships/slideLayout" Target="../slideLayouts/slideLayout6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png"/><Relationship Id="rId7" Type="http://schemas.openxmlformats.org/officeDocument/2006/relationships/image" Target="../media/image380.png"/><Relationship Id="rId2" Type="http://schemas.openxmlformats.org/officeDocument/2006/relationships/image" Target="../media/image375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79.png"/><Relationship Id="rId5" Type="http://schemas.openxmlformats.org/officeDocument/2006/relationships/image" Target="../media/image378.png"/><Relationship Id="rId4" Type="http://schemas.openxmlformats.org/officeDocument/2006/relationships/image" Target="../media/image377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png"/><Relationship Id="rId7" Type="http://schemas.openxmlformats.org/officeDocument/2006/relationships/image" Target="../media/image380.png"/><Relationship Id="rId2" Type="http://schemas.openxmlformats.org/officeDocument/2006/relationships/image" Target="../media/image381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79.png"/><Relationship Id="rId5" Type="http://schemas.openxmlformats.org/officeDocument/2006/relationships/image" Target="../media/image376.png"/><Relationship Id="rId4" Type="http://schemas.openxmlformats.org/officeDocument/2006/relationships/image" Target="../media/image377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png"/><Relationship Id="rId7" Type="http://schemas.openxmlformats.org/officeDocument/2006/relationships/image" Target="../media/image380.png"/><Relationship Id="rId2" Type="http://schemas.openxmlformats.org/officeDocument/2006/relationships/image" Target="../media/image375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79.png"/><Relationship Id="rId5" Type="http://schemas.openxmlformats.org/officeDocument/2006/relationships/image" Target="../media/image378.png"/><Relationship Id="rId4" Type="http://schemas.openxmlformats.org/officeDocument/2006/relationships/image" Target="../media/image377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Relationship Id="rId9" Type="http://schemas.openxmlformats.org/officeDocument/2006/relationships/image" Target="../media/image13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png"/><Relationship Id="rId4" Type="http://schemas.openxmlformats.org/officeDocument/2006/relationships/image" Target="../media/image14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4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png"/><Relationship Id="rId7" Type="http://schemas.openxmlformats.org/officeDocument/2006/relationships/image" Target="../media/image153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eg"/><Relationship Id="rId5" Type="http://schemas.openxmlformats.org/officeDocument/2006/relationships/image" Target="../media/image151.png"/><Relationship Id="rId4" Type="http://schemas.openxmlformats.org/officeDocument/2006/relationships/image" Target="../media/image15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8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3" Type="http://schemas.openxmlformats.org/officeDocument/2006/relationships/image" Target="../media/image170.jpeg"/><Relationship Id="rId7" Type="http://schemas.openxmlformats.org/officeDocument/2006/relationships/image" Target="../media/image174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jpeg"/><Relationship Id="rId11" Type="http://schemas.openxmlformats.org/officeDocument/2006/relationships/image" Target="../media/image178.png"/><Relationship Id="rId5" Type="http://schemas.openxmlformats.org/officeDocument/2006/relationships/image" Target="../media/image172.jpeg"/><Relationship Id="rId10" Type="http://schemas.openxmlformats.org/officeDocument/2006/relationships/image" Target="../media/image177.png"/><Relationship Id="rId4" Type="http://schemas.openxmlformats.org/officeDocument/2006/relationships/image" Target="../media/image171.jpeg"/><Relationship Id="rId9" Type="http://schemas.openxmlformats.org/officeDocument/2006/relationships/image" Target="../media/image1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7" Type="http://schemas.openxmlformats.org/officeDocument/2006/relationships/image" Target="../media/image184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03.jpeg"/><Relationship Id="rId7" Type="http://schemas.openxmlformats.org/officeDocument/2006/relationships/image" Target="../media/image207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5" Type="http://schemas.openxmlformats.org/officeDocument/2006/relationships/image" Target="../media/image205.jpeg"/><Relationship Id="rId10" Type="http://schemas.openxmlformats.org/officeDocument/2006/relationships/image" Target="../media/image210.png"/><Relationship Id="rId4" Type="http://schemas.openxmlformats.org/officeDocument/2006/relationships/image" Target="../media/image204.jpeg"/><Relationship Id="rId9" Type="http://schemas.openxmlformats.org/officeDocument/2006/relationships/image" Target="../media/image20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216.png"/><Relationship Id="rId7" Type="http://schemas.openxmlformats.org/officeDocument/2006/relationships/image" Target="../media/image220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13" Type="http://schemas.openxmlformats.org/officeDocument/2006/relationships/image" Target="../media/image233.png"/><Relationship Id="rId18" Type="http://schemas.openxmlformats.org/officeDocument/2006/relationships/image" Target="../media/image238.png"/><Relationship Id="rId3" Type="http://schemas.openxmlformats.org/officeDocument/2006/relationships/image" Target="../media/image224.png"/><Relationship Id="rId21" Type="http://schemas.openxmlformats.org/officeDocument/2006/relationships/image" Target="../media/image241.jpeg"/><Relationship Id="rId7" Type="http://schemas.openxmlformats.org/officeDocument/2006/relationships/image" Target="../media/image228.png"/><Relationship Id="rId12" Type="http://schemas.openxmlformats.org/officeDocument/2006/relationships/image" Target="../media/image232.png"/><Relationship Id="rId17" Type="http://schemas.openxmlformats.org/officeDocument/2006/relationships/image" Target="../media/image237.png"/><Relationship Id="rId2" Type="http://schemas.openxmlformats.org/officeDocument/2006/relationships/image" Target="../media/image223.png"/><Relationship Id="rId16" Type="http://schemas.openxmlformats.org/officeDocument/2006/relationships/image" Target="../media/image236.png"/><Relationship Id="rId20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11" Type="http://schemas.openxmlformats.org/officeDocument/2006/relationships/image" Target="../media/image231.png"/><Relationship Id="rId5" Type="http://schemas.openxmlformats.org/officeDocument/2006/relationships/image" Target="../media/image226.png"/><Relationship Id="rId15" Type="http://schemas.openxmlformats.org/officeDocument/2006/relationships/image" Target="../media/image235.png"/><Relationship Id="rId10" Type="http://schemas.openxmlformats.org/officeDocument/2006/relationships/image" Target="../media/image33.png"/><Relationship Id="rId19" Type="http://schemas.openxmlformats.org/officeDocument/2006/relationships/image" Target="../media/image239.png"/><Relationship Id="rId4" Type="http://schemas.openxmlformats.org/officeDocument/2006/relationships/image" Target="../media/image225.png"/><Relationship Id="rId9" Type="http://schemas.openxmlformats.org/officeDocument/2006/relationships/image" Target="../media/image230.png"/><Relationship Id="rId14" Type="http://schemas.openxmlformats.org/officeDocument/2006/relationships/image" Target="../media/image234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13" Type="http://schemas.openxmlformats.org/officeDocument/2006/relationships/image" Target="../media/image233.png"/><Relationship Id="rId18" Type="http://schemas.openxmlformats.org/officeDocument/2006/relationships/image" Target="../media/image242.png"/><Relationship Id="rId3" Type="http://schemas.openxmlformats.org/officeDocument/2006/relationships/image" Target="../media/image224.png"/><Relationship Id="rId7" Type="http://schemas.openxmlformats.org/officeDocument/2006/relationships/image" Target="../media/image228.png"/><Relationship Id="rId12" Type="http://schemas.openxmlformats.org/officeDocument/2006/relationships/image" Target="../media/image232.png"/><Relationship Id="rId17" Type="http://schemas.openxmlformats.org/officeDocument/2006/relationships/image" Target="../media/image237.png"/><Relationship Id="rId2" Type="http://schemas.openxmlformats.org/officeDocument/2006/relationships/image" Target="../media/image223.png"/><Relationship Id="rId16" Type="http://schemas.openxmlformats.org/officeDocument/2006/relationships/image" Target="../media/image236.png"/><Relationship Id="rId20" Type="http://schemas.openxmlformats.org/officeDocument/2006/relationships/image" Target="../media/image2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11" Type="http://schemas.openxmlformats.org/officeDocument/2006/relationships/image" Target="../media/image231.png"/><Relationship Id="rId5" Type="http://schemas.openxmlformats.org/officeDocument/2006/relationships/image" Target="../media/image226.png"/><Relationship Id="rId15" Type="http://schemas.openxmlformats.org/officeDocument/2006/relationships/image" Target="../media/image235.png"/><Relationship Id="rId10" Type="http://schemas.openxmlformats.org/officeDocument/2006/relationships/image" Target="../media/image33.png"/><Relationship Id="rId19" Type="http://schemas.openxmlformats.org/officeDocument/2006/relationships/image" Target="../media/image240.png"/><Relationship Id="rId4" Type="http://schemas.openxmlformats.org/officeDocument/2006/relationships/image" Target="../media/image225.png"/><Relationship Id="rId9" Type="http://schemas.openxmlformats.org/officeDocument/2006/relationships/image" Target="../media/image230.png"/><Relationship Id="rId14" Type="http://schemas.openxmlformats.org/officeDocument/2006/relationships/image" Target="../media/image234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13" Type="http://schemas.openxmlformats.org/officeDocument/2006/relationships/image" Target="../media/image233.png"/><Relationship Id="rId18" Type="http://schemas.openxmlformats.org/officeDocument/2006/relationships/image" Target="../media/image238.png"/><Relationship Id="rId3" Type="http://schemas.openxmlformats.org/officeDocument/2006/relationships/image" Target="../media/image224.png"/><Relationship Id="rId21" Type="http://schemas.openxmlformats.org/officeDocument/2006/relationships/image" Target="../media/image241.jpeg"/><Relationship Id="rId7" Type="http://schemas.openxmlformats.org/officeDocument/2006/relationships/image" Target="../media/image228.png"/><Relationship Id="rId12" Type="http://schemas.openxmlformats.org/officeDocument/2006/relationships/image" Target="../media/image232.png"/><Relationship Id="rId17" Type="http://schemas.openxmlformats.org/officeDocument/2006/relationships/image" Target="../media/image237.png"/><Relationship Id="rId2" Type="http://schemas.openxmlformats.org/officeDocument/2006/relationships/image" Target="../media/image223.png"/><Relationship Id="rId16" Type="http://schemas.openxmlformats.org/officeDocument/2006/relationships/image" Target="../media/image236.png"/><Relationship Id="rId20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11" Type="http://schemas.openxmlformats.org/officeDocument/2006/relationships/image" Target="../media/image231.png"/><Relationship Id="rId5" Type="http://schemas.openxmlformats.org/officeDocument/2006/relationships/image" Target="../media/image226.png"/><Relationship Id="rId15" Type="http://schemas.openxmlformats.org/officeDocument/2006/relationships/image" Target="../media/image235.png"/><Relationship Id="rId10" Type="http://schemas.openxmlformats.org/officeDocument/2006/relationships/image" Target="../media/image33.png"/><Relationship Id="rId19" Type="http://schemas.openxmlformats.org/officeDocument/2006/relationships/image" Target="../media/image239.png"/><Relationship Id="rId4" Type="http://schemas.openxmlformats.org/officeDocument/2006/relationships/image" Target="../media/image225.png"/><Relationship Id="rId9" Type="http://schemas.openxmlformats.org/officeDocument/2006/relationships/image" Target="../media/image230.png"/><Relationship Id="rId14" Type="http://schemas.openxmlformats.org/officeDocument/2006/relationships/image" Target="../media/image234.png"/><Relationship Id="rId22" Type="http://schemas.openxmlformats.org/officeDocument/2006/relationships/image" Target="../media/image24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13" Type="http://schemas.openxmlformats.org/officeDocument/2006/relationships/image" Target="../media/image233.png"/><Relationship Id="rId18" Type="http://schemas.openxmlformats.org/officeDocument/2006/relationships/image" Target="../media/image238.png"/><Relationship Id="rId3" Type="http://schemas.openxmlformats.org/officeDocument/2006/relationships/image" Target="../media/image224.png"/><Relationship Id="rId21" Type="http://schemas.openxmlformats.org/officeDocument/2006/relationships/image" Target="../media/image241.jpeg"/><Relationship Id="rId7" Type="http://schemas.openxmlformats.org/officeDocument/2006/relationships/image" Target="../media/image228.png"/><Relationship Id="rId12" Type="http://schemas.openxmlformats.org/officeDocument/2006/relationships/image" Target="../media/image232.png"/><Relationship Id="rId17" Type="http://schemas.openxmlformats.org/officeDocument/2006/relationships/image" Target="../media/image237.png"/><Relationship Id="rId2" Type="http://schemas.openxmlformats.org/officeDocument/2006/relationships/image" Target="../media/image245.png"/><Relationship Id="rId16" Type="http://schemas.openxmlformats.org/officeDocument/2006/relationships/image" Target="../media/image236.png"/><Relationship Id="rId20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11" Type="http://schemas.openxmlformats.org/officeDocument/2006/relationships/image" Target="../media/image231.png"/><Relationship Id="rId5" Type="http://schemas.openxmlformats.org/officeDocument/2006/relationships/image" Target="../media/image226.png"/><Relationship Id="rId15" Type="http://schemas.openxmlformats.org/officeDocument/2006/relationships/image" Target="../media/image235.png"/><Relationship Id="rId23" Type="http://schemas.openxmlformats.org/officeDocument/2006/relationships/image" Target="../media/image247.png"/><Relationship Id="rId10" Type="http://schemas.openxmlformats.org/officeDocument/2006/relationships/image" Target="../media/image33.png"/><Relationship Id="rId19" Type="http://schemas.openxmlformats.org/officeDocument/2006/relationships/image" Target="../media/image239.png"/><Relationship Id="rId4" Type="http://schemas.openxmlformats.org/officeDocument/2006/relationships/image" Target="../media/image225.png"/><Relationship Id="rId9" Type="http://schemas.openxmlformats.org/officeDocument/2006/relationships/image" Target="../media/image230.png"/><Relationship Id="rId14" Type="http://schemas.openxmlformats.org/officeDocument/2006/relationships/image" Target="../media/image234.png"/><Relationship Id="rId22" Type="http://schemas.openxmlformats.org/officeDocument/2006/relationships/image" Target="../media/image246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1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2.png"/><Relationship Id="rId5" Type="http://schemas.openxmlformats.org/officeDocument/2006/relationships/image" Target="../media/image261.png"/><Relationship Id="rId4" Type="http://schemas.openxmlformats.org/officeDocument/2006/relationships/image" Target="../media/image260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33.png"/><Relationship Id="rId5" Type="http://schemas.openxmlformats.org/officeDocument/2006/relationships/image" Target="../media/image61.png"/><Relationship Id="rId15" Type="http://schemas.openxmlformats.org/officeDocument/2006/relationships/image" Target="../media/image70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69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1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2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71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47999" y="1697227"/>
            <a:ext cx="28441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dirty="0">
                <a:solidFill>
                  <a:srgbClr val="002060"/>
                </a:solidFill>
                <a:latin typeface="Arial"/>
                <a:cs typeface="Arial"/>
              </a:rPr>
              <a:t>QVR</a:t>
            </a:r>
            <a:r>
              <a:rPr sz="5400" b="1" spc="-1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400" b="1" dirty="0">
                <a:solidFill>
                  <a:srgbClr val="002060"/>
                </a:solidFill>
                <a:latin typeface="Arial"/>
                <a:cs typeface="Arial"/>
              </a:rPr>
              <a:t>Pro</a:t>
            </a:r>
            <a:endParaRPr sz="5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42044" y="2831439"/>
            <a:ext cx="3378200" cy="8712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開放式視訊監控平台系統</a:t>
            </a:r>
            <a:endParaRPr sz="2400">
              <a:latin typeface="Noto Sans CJK JP Regular"/>
              <a:cs typeface="Noto Sans CJK JP Regular"/>
            </a:endParaRPr>
          </a:p>
          <a:p>
            <a:pPr marL="22225" algn="ctr">
              <a:lnSpc>
                <a:spcPct val="100000"/>
              </a:lnSpc>
              <a:spcBef>
                <a:spcPts val="2095"/>
              </a:spcBef>
            </a:pPr>
            <a:r>
              <a:rPr sz="1400" b="1" spc="-5" dirty="0">
                <a:solidFill>
                  <a:srgbClr val="002060"/>
                </a:solidFill>
                <a:latin typeface="Arial"/>
                <a:cs typeface="Arial"/>
              </a:rPr>
              <a:t>David</a:t>
            </a:r>
            <a:r>
              <a:rPr sz="1400" b="1" spc="-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2060"/>
                </a:solidFill>
                <a:latin typeface="Arial"/>
                <a:cs typeface="Arial"/>
              </a:rPr>
              <a:t>Tsao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23387" y="1697164"/>
            <a:ext cx="34918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5" dirty="0">
                <a:solidFill>
                  <a:srgbClr val="002060"/>
                </a:solidFill>
                <a:latin typeface="Arial"/>
                <a:cs typeface="Arial"/>
              </a:rPr>
              <a:t>Live</a:t>
            </a:r>
            <a:r>
              <a:rPr sz="5400" b="1" spc="-8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400" b="1" spc="-5" dirty="0">
                <a:solidFill>
                  <a:srgbClr val="002060"/>
                </a:solidFill>
                <a:latin typeface="Arial"/>
                <a:cs typeface="Arial"/>
              </a:rPr>
              <a:t>Demo</a:t>
            </a:r>
            <a:endParaRPr sz="5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62668" y="2831439"/>
            <a:ext cx="2538730" cy="8712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手把</a:t>
            </a:r>
            <a:r>
              <a:rPr sz="2400" spc="585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手</a:t>
            </a:r>
            <a:r>
              <a:rPr sz="2400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安裝步步走</a:t>
            </a:r>
            <a:endParaRPr sz="2400">
              <a:latin typeface="Noto Sans CJK JP Regular"/>
              <a:cs typeface="Noto Sans CJK JP Regular"/>
            </a:endParaRPr>
          </a:p>
          <a:p>
            <a:pPr marL="20320" algn="ctr">
              <a:lnSpc>
                <a:spcPct val="100000"/>
              </a:lnSpc>
              <a:spcBef>
                <a:spcPts val="2095"/>
              </a:spcBef>
            </a:pPr>
            <a:r>
              <a:rPr sz="1400" b="1" spc="-5" dirty="0">
                <a:solidFill>
                  <a:srgbClr val="002060"/>
                </a:solidFill>
                <a:latin typeface="Arial"/>
                <a:cs typeface="Arial"/>
              </a:rPr>
              <a:t>David</a:t>
            </a:r>
            <a:r>
              <a:rPr sz="1400" b="1" spc="-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2060"/>
                </a:solidFill>
                <a:latin typeface="Arial"/>
                <a:cs typeface="Arial"/>
              </a:rPr>
              <a:t>Tsao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39670" y="383146"/>
            <a:ext cx="45929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鉅細靡遺的權限設定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9498" y="1307287"/>
            <a:ext cx="3041650" cy="203708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228600" indent="-215900">
              <a:spcBef>
                <a:spcPts val="495"/>
              </a:spcBef>
              <a:buClr>
                <a:srgbClr val="002060"/>
              </a:buClr>
              <a:buFont typeface="Arial"/>
              <a:buChar char="•"/>
              <a:tabLst>
                <a:tab pos="228600" algn="l"/>
                <a:tab pos="229235" algn="l"/>
              </a:tabLst>
            </a:pP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允許、拒絕設定使用權限</a:t>
            </a:r>
            <a:endParaRPr sz="20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228600" indent="-215900">
              <a:spcBef>
                <a:spcPts val="395"/>
              </a:spcBef>
              <a:buClr>
                <a:srgbClr val="002060"/>
              </a:buClr>
              <a:buFont typeface="Arial"/>
              <a:buChar char="•"/>
              <a:tabLst>
                <a:tab pos="228600" algn="l"/>
                <a:tab pos="229235" algn="l"/>
              </a:tabLst>
            </a:pPr>
            <a:r>
              <a:rPr sz="2000" spc="14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z="2000" spc="3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000" spc="2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Pro</a:t>
            </a:r>
            <a:r>
              <a:rPr sz="2000" spc="4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權限設定</a:t>
            </a:r>
            <a:endParaRPr sz="20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629920" lvl="1" indent="-172720">
              <a:spcBef>
                <a:spcPts val="405"/>
              </a:spcBef>
              <a:buFont typeface="Arial"/>
              <a:buChar char="–"/>
              <a:tabLst>
                <a:tab pos="629920" algn="l"/>
              </a:tabLst>
            </a:pPr>
            <a:r>
              <a:rPr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系統管理權限</a:t>
            </a:r>
            <a:endParaRPr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629920" lvl="1" indent="-172720">
              <a:spcBef>
                <a:spcPts val="405"/>
              </a:spcBef>
              <a:buFont typeface="Arial"/>
              <a:buChar char="–"/>
              <a:tabLst>
                <a:tab pos="629920" algn="l"/>
              </a:tabLst>
            </a:pPr>
            <a:r>
              <a:rPr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瀏覽監看版面權限</a:t>
            </a:r>
            <a:endParaRPr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629920" lvl="1" indent="-172720">
              <a:spcBef>
                <a:spcPts val="400"/>
              </a:spcBef>
              <a:buFont typeface="Arial"/>
              <a:buChar char="–"/>
              <a:tabLst>
                <a:tab pos="629920" algn="l"/>
              </a:tabLst>
            </a:pPr>
            <a:r>
              <a:rPr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瀏覽攝影機權限</a:t>
            </a:r>
            <a:endParaRPr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629920" lvl="1" indent="-172720">
              <a:spcBef>
                <a:spcPts val="395"/>
              </a:spcBef>
              <a:buFont typeface="Arial"/>
              <a:buChar char="–"/>
              <a:tabLst>
                <a:tab pos="629920" algn="l"/>
              </a:tabLst>
            </a:pPr>
            <a:r>
              <a:rPr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瀏覽電子地圖權限</a:t>
            </a:r>
            <a:endParaRPr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69054" y="1533325"/>
            <a:ext cx="4769700" cy="26829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50626" y="2292730"/>
            <a:ext cx="649605" cy="962660"/>
          </a:xfrm>
          <a:custGeom>
            <a:avLst/>
            <a:gdLst/>
            <a:ahLst/>
            <a:cxnLst/>
            <a:rect l="l" t="t" r="r" b="b"/>
            <a:pathLst>
              <a:path w="649604" h="962660">
                <a:moveTo>
                  <a:pt x="0" y="0"/>
                </a:moveTo>
                <a:lnTo>
                  <a:pt x="649503" y="0"/>
                </a:lnTo>
                <a:lnTo>
                  <a:pt x="649503" y="962406"/>
                </a:lnTo>
                <a:lnTo>
                  <a:pt x="0" y="962406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558ED5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50626" y="3782669"/>
            <a:ext cx="649605" cy="374650"/>
          </a:xfrm>
          <a:custGeom>
            <a:avLst/>
            <a:gdLst/>
            <a:ahLst/>
            <a:cxnLst/>
            <a:rect l="l" t="t" r="r" b="b"/>
            <a:pathLst>
              <a:path w="649604" h="374650">
                <a:moveTo>
                  <a:pt x="0" y="0"/>
                </a:moveTo>
                <a:lnTo>
                  <a:pt x="649503" y="0"/>
                </a:lnTo>
                <a:lnTo>
                  <a:pt x="649503" y="374395"/>
                </a:lnTo>
                <a:lnTo>
                  <a:pt x="0" y="374395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558ED5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4050626" y="1779803"/>
            <a:ext cx="649605" cy="467359"/>
          </a:xfrm>
          <a:custGeom>
            <a:avLst/>
            <a:gdLst/>
            <a:ahLst/>
            <a:cxnLst/>
            <a:rect l="l" t="t" r="r" b="b"/>
            <a:pathLst>
              <a:path w="649604" h="467360">
                <a:moveTo>
                  <a:pt x="0" y="0"/>
                </a:moveTo>
                <a:lnTo>
                  <a:pt x="649503" y="0"/>
                </a:lnTo>
                <a:lnTo>
                  <a:pt x="649503" y="467106"/>
                </a:lnTo>
                <a:lnTo>
                  <a:pt x="0" y="467106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558ED5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15818" y="3219818"/>
            <a:ext cx="1097280" cy="750570"/>
          </a:xfrm>
          <a:custGeom>
            <a:avLst/>
            <a:gdLst/>
            <a:ahLst/>
            <a:cxnLst/>
            <a:rect l="l" t="t" r="r" b="b"/>
            <a:pathLst>
              <a:path w="1097279" h="750570">
                <a:moveTo>
                  <a:pt x="0" y="0"/>
                </a:moveTo>
                <a:lnTo>
                  <a:pt x="567410" y="0"/>
                </a:lnTo>
                <a:lnTo>
                  <a:pt x="567410" y="750049"/>
                </a:lnTo>
                <a:lnTo>
                  <a:pt x="1097089" y="750049"/>
                </a:lnTo>
              </a:path>
            </a:pathLst>
          </a:custGeom>
          <a:ln w="38100">
            <a:solidFill>
              <a:srgbClr val="558ED5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98607" y="3903192"/>
            <a:ext cx="114300" cy="133350"/>
          </a:xfrm>
          <a:custGeom>
            <a:avLst/>
            <a:gdLst/>
            <a:ahLst/>
            <a:cxnLst/>
            <a:rect l="l" t="t" r="r" b="b"/>
            <a:pathLst>
              <a:path w="114300" h="133350">
                <a:moveTo>
                  <a:pt x="0" y="0"/>
                </a:moveTo>
                <a:lnTo>
                  <a:pt x="114300" y="66675"/>
                </a:lnTo>
                <a:lnTo>
                  <a:pt x="0" y="133350"/>
                </a:lnTo>
              </a:path>
            </a:pathLst>
          </a:custGeom>
          <a:ln w="38100">
            <a:solidFill>
              <a:srgbClr val="558ED5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699791" y="2859785"/>
            <a:ext cx="1258570" cy="0"/>
          </a:xfrm>
          <a:custGeom>
            <a:avLst/>
            <a:gdLst/>
            <a:ahLst/>
            <a:cxnLst/>
            <a:rect l="l" t="t" r="r" b="b"/>
            <a:pathLst>
              <a:path w="1258570">
                <a:moveTo>
                  <a:pt x="0" y="0"/>
                </a:moveTo>
                <a:lnTo>
                  <a:pt x="1258430" y="0"/>
                </a:lnTo>
              </a:path>
            </a:pathLst>
          </a:custGeom>
          <a:ln w="38100">
            <a:solidFill>
              <a:srgbClr val="558ED5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843921" y="2793098"/>
            <a:ext cx="114300" cy="133350"/>
          </a:xfrm>
          <a:custGeom>
            <a:avLst/>
            <a:gdLst/>
            <a:ahLst/>
            <a:cxnLst/>
            <a:rect l="l" t="t" r="r" b="b"/>
            <a:pathLst>
              <a:path w="114300" h="133350">
                <a:moveTo>
                  <a:pt x="0" y="0"/>
                </a:moveTo>
                <a:lnTo>
                  <a:pt x="114300" y="66675"/>
                </a:lnTo>
                <a:lnTo>
                  <a:pt x="0" y="133350"/>
                </a:lnTo>
              </a:path>
            </a:pathLst>
          </a:custGeom>
          <a:ln w="38100">
            <a:solidFill>
              <a:srgbClr val="558ED5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915818" y="1995690"/>
            <a:ext cx="1114425" cy="576580"/>
          </a:xfrm>
          <a:custGeom>
            <a:avLst/>
            <a:gdLst/>
            <a:ahLst/>
            <a:cxnLst/>
            <a:rect l="l" t="t" r="r" b="b"/>
            <a:pathLst>
              <a:path w="1114425" h="576580">
                <a:moveTo>
                  <a:pt x="0" y="576059"/>
                </a:moveTo>
                <a:lnTo>
                  <a:pt x="576059" y="576059"/>
                </a:lnTo>
                <a:lnTo>
                  <a:pt x="576059" y="0"/>
                </a:lnTo>
                <a:lnTo>
                  <a:pt x="1114412" y="0"/>
                </a:lnTo>
              </a:path>
            </a:pathLst>
          </a:custGeom>
          <a:ln w="38100">
            <a:solidFill>
              <a:srgbClr val="558ED5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15930" y="1929002"/>
            <a:ext cx="114300" cy="133350"/>
          </a:xfrm>
          <a:custGeom>
            <a:avLst/>
            <a:gdLst/>
            <a:ahLst/>
            <a:cxnLst/>
            <a:rect l="l" t="t" r="r" b="b"/>
            <a:pathLst>
              <a:path w="114300" h="133350">
                <a:moveTo>
                  <a:pt x="0" y="0"/>
                </a:moveTo>
                <a:lnTo>
                  <a:pt x="114300" y="66675"/>
                </a:lnTo>
                <a:lnTo>
                  <a:pt x="0" y="133350"/>
                </a:lnTo>
              </a:path>
            </a:pathLst>
          </a:custGeom>
          <a:ln w="38100">
            <a:solidFill>
              <a:srgbClr val="558ED5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5162" y="383146"/>
            <a:ext cx="510032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預覽、查詢使用者權限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38052" y="1308277"/>
            <a:ext cx="4201693" cy="21616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9514" y="1995690"/>
            <a:ext cx="5501091" cy="26760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0464" y="1976640"/>
            <a:ext cx="5539740" cy="2714625"/>
          </a:xfrm>
          <a:custGeom>
            <a:avLst/>
            <a:gdLst/>
            <a:ahLst/>
            <a:cxnLst/>
            <a:rect l="l" t="t" r="r" b="b"/>
            <a:pathLst>
              <a:path w="5539740" h="2714625">
                <a:moveTo>
                  <a:pt x="0" y="0"/>
                </a:moveTo>
                <a:lnTo>
                  <a:pt x="5539193" y="0"/>
                </a:lnTo>
                <a:lnTo>
                  <a:pt x="5539193" y="2714167"/>
                </a:lnTo>
                <a:lnTo>
                  <a:pt x="0" y="2714167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376092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33846" y="2211704"/>
            <a:ext cx="2194560" cy="288290"/>
          </a:xfrm>
          <a:custGeom>
            <a:avLst/>
            <a:gdLst/>
            <a:ahLst/>
            <a:cxnLst/>
            <a:rect l="l" t="t" r="r" b="b"/>
            <a:pathLst>
              <a:path w="2194559" h="288289">
                <a:moveTo>
                  <a:pt x="2194534" y="0"/>
                </a:moveTo>
                <a:lnTo>
                  <a:pt x="1078407" y="0"/>
                </a:lnTo>
                <a:lnTo>
                  <a:pt x="1078407" y="288036"/>
                </a:lnTo>
                <a:lnTo>
                  <a:pt x="0" y="288036"/>
                </a:lnTo>
              </a:path>
            </a:pathLst>
          </a:custGeom>
          <a:ln w="38100">
            <a:solidFill>
              <a:srgbClr val="376092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33859" y="2433066"/>
            <a:ext cx="114300" cy="133350"/>
          </a:xfrm>
          <a:custGeom>
            <a:avLst/>
            <a:gdLst/>
            <a:ahLst/>
            <a:cxnLst/>
            <a:rect l="l" t="t" r="r" b="b"/>
            <a:pathLst>
              <a:path w="114300" h="133350">
                <a:moveTo>
                  <a:pt x="114300" y="133350"/>
                </a:moveTo>
                <a:lnTo>
                  <a:pt x="0" y="66675"/>
                </a:lnTo>
                <a:lnTo>
                  <a:pt x="114300" y="0"/>
                </a:lnTo>
              </a:path>
            </a:pathLst>
          </a:custGeom>
          <a:ln w="38100">
            <a:solidFill>
              <a:srgbClr val="376092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8028381" y="1995690"/>
            <a:ext cx="505696" cy="4686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8009331" y="1976640"/>
            <a:ext cx="542290" cy="507365"/>
          </a:xfrm>
          <a:custGeom>
            <a:avLst/>
            <a:gdLst/>
            <a:ahLst/>
            <a:cxnLst/>
            <a:rect l="l" t="t" r="r" b="b"/>
            <a:pathLst>
              <a:path w="542290" h="507364">
                <a:moveTo>
                  <a:pt x="0" y="0"/>
                </a:moveTo>
                <a:lnTo>
                  <a:pt x="542150" y="0"/>
                </a:lnTo>
                <a:lnTo>
                  <a:pt x="542150" y="506793"/>
                </a:lnTo>
                <a:lnTo>
                  <a:pt x="0" y="506793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376092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7162" y="422186"/>
            <a:ext cx="35782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階層式查詢權限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29599" y="1172142"/>
            <a:ext cx="5460530" cy="27992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54490" y="3083039"/>
            <a:ext cx="1476362" cy="733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35440" y="3063989"/>
            <a:ext cx="1514475" cy="771525"/>
          </a:xfrm>
          <a:custGeom>
            <a:avLst/>
            <a:gdLst/>
            <a:ahLst/>
            <a:cxnLst/>
            <a:rect l="l" t="t" r="r" b="b"/>
            <a:pathLst>
              <a:path w="1514475" h="771525">
                <a:moveTo>
                  <a:pt x="0" y="0"/>
                </a:moveTo>
                <a:lnTo>
                  <a:pt x="1514475" y="0"/>
                </a:lnTo>
                <a:lnTo>
                  <a:pt x="1514475" y="771525"/>
                </a:lnTo>
                <a:lnTo>
                  <a:pt x="0" y="771525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376092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19669" y="1635645"/>
            <a:ext cx="1330960" cy="792480"/>
          </a:xfrm>
          <a:custGeom>
            <a:avLst/>
            <a:gdLst/>
            <a:ahLst/>
            <a:cxnLst/>
            <a:rect l="l" t="t" r="r" b="b"/>
            <a:pathLst>
              <a:path w="1330960" h="792480">
                <a:moveTo>
                  <a:pt x="0" y="792086"/>
                </a:moveTo>
                <a:lnTo>
                  <a:pt x="684072" y="792086"/>
                </a:lnTo>
                <a:lnTo>
                  <a:pt x="684072" y="0"/>
                </a:lnTo>
                <a:lnTo>
                  <a:pt x="1330426" y="0"/>
                </a:lnTo>
              </a:path>
            </a:pathLst>
          </a:custGeom>
          <a:ln w="38100">
            <a:solidFill>
              <a:srgbClr val="376092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35808" y="1568970"/>
            <a:ext cx="114300" cy="133350"/>
          </a:xfrm>
          <a:custGeom>
            <a:avLst/>
            <a:gdLst/>
            <a:ahLst/>
            <a:cxnLst/>
            <a:rect l="l" t="t" r="r" b="b"/>
            <a:pathLst>
              <a:path w="114300" h="133350">
                <a:moveTo>
                  <a:pt x="0" y="0"/>
                </a:moveTo>
                <a:lnTo>
                  <a:pt x="114300" y="66675"/>
                </a:lnTo>
                <a:lnTo>
                  <a:pt x="0" y="133350"/>
                </a:lnTo>
              </a:path>
            </a:pathLst>
          </a:custGeom>
          <a:ln w="38100">
            <a:solidFill>
              <a:srgbClr val="376092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92678" y="1745373"/>
            <a:ext cx="459740" cy="1337945"/>
          </a:xfrm>
          <a:custGeom>
            <a:avLst/>
            <a:gdLst/>
            <a:ahLst/>
            <a:cxnLst/>
            <a:rect l="l" t="t" r="r" b="b"/>
            <a:pathLst>
              <a:path w="459739" h="1337945">
                <a:moveTo>
                  <a:pt x="0" y="1337665"/>
                </a:moveTo>
                <a:lnTo>
                  <a:pt x="0" y="649973"/>
                </a:lnTo>
                <a:lnTo>
                  <a:pt x="459244" y="649973"/>
                </a:lnTo>
                <a:lnTo>
                  <a:pt x="459244" y="0"/>
                </a:lnTo>
              </a:path>
            </a:pathLst>
          </a:custGeom>
          <a:ln w="38100">
            <a:solidFill>
              <a:srgbClr val="376092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85260" y="1745373"/>
            <a:ext cx="133350" cy="114300"/>
          </a:xfrm>
          <a:custGeom>
            <a:avLst/>
            <a:gdLst/>
            <a:ahLst/>
            <a:cxnLst/>
            <a:rect l="l" t="t" r="r" b="b"/>
            <a:pathLst>
              <a:path w="133350" h="114300">
                <a:moveTo>
                  <a:pt x="0" y="114300"/>
                </a:moveTo>
                <a:lnTo>
                  <a:pt x="66662" y="0"/>
                </a:lnTo>
                <a:lnTo>
                  <a:pt x="133350" y="114287"/>
                </a:lnTo>
              </a:path>
            </a:pathLst>
          </a:custGeom>
          <a:ln w="38100">
            <a:solidFill>
              <a:srgbClr val="376092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99990" y="1745373"/>
            <a:ext cx="720090" cy="1186815"/>
          </a:xfrm>
          <a:custGeom>
            <a:avLst/>
            <a:gdLst/>
            <a:ahLst/>
            <a:cxnLst/>
            <a:rect l="l" t="t" r="r" b="b"/>
            <a:pathLst>
              <a:path w="720089" h="1186814">
                <a:moveTo>
                  <a:pt x="720077" y="1186421"/>
                </a:moveTo>
                <a:lnTo>
                  <a:pt x="720077" y="647179"/>
                </a:lnTo>
                <a:lnTo>
                  <a:pt x="0" y="647179"/>
                </a:lnTo>
                <a:lnTo>
                  <a:pt x="0" y="0"/>
                </a:lnTo>
              </a:path>
            </a:pathLst>
          </a:custGeom>
          <a:ln w="38100">
            <a:solidFill>
              <a:srgbClr val="376092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433328" y="1745373"/>
            <a:ext cx="133350" cy="114300"/>
          </a:xfrm>
          <a:custGeom>
            <a:avLst/>
            <a:gdLst/>
            <a:ahLst/>
            <a:cxnLst/>
            <a:rect l="l" t="t" r="r" b="b"/>
            <a:pathLst>
              <a:path w="133350" h="114300">
                <a:moveTo>
                  <a:pt x="0" y="114300"/>
                </a:moveTo>
                <a:lnTo>
                  <a:pt x="66662" y="0"/>
                </a:lnTo>
                <a:lnTo>
                  <a:pt x="133350" y="114287"/>
                </a:lnTo>
              </a:path>
            </a:pathLst>
          </a:custGeom>
          <a:ln w="38100">
            <a:solidFill>
              <a:srgbClr val="376092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636158" y="1745386"/>
            <a:ext cx="1168400" cy="1330960"/>
          </a:xfrm>
          <a:custGeom>
            <a:avLst/>
            <a:gdLst/>
            <a:ahLst/>
            <a:cxnLst/>
            <a:rect l="l" t="t" r="r" b="b"/>
            <a:pathLst>
              <a:path w="1168400" h="1330960">
                <a:moveTo>
                  <a:pt x="1168095" y="1330426"/>
                </a:moveTo>
                <a:lnTo>
                  <a:pt x="1168095" y="646353"/>
                </a:lnTo>
                <a:lnTo>
                  <a:pt x="0" y="646353"/>
                </a:lnTo>
                <a:lnTo>
                  <a:pt x="0" y="0"/>
                </a:lnTo>
              </a:path>
            </a:pathLst>
          </a:custGeom>
          <a:ln w="38100">
            <a:solidFill>
              <a:srgbClr val="376092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569496" y="1745373"/>
            <a:ext cx="133350" cy="114300"/>
          </a:xfrm>
          <a:custGeom>
            <a:avLst/>
            <a:gdLst/>
            <a:ahLst/>
            <a:cxnLst/>
            <a:rect l="l" t="t" r="r" b="b"/>
            <a:pathLst>
              <a:path w="133350" h="114300">
                <a:moveTo>
                  <a:pt x="0" y="114300"/>
                </a:moveTo>
                <a:lnTo>
                  <a:pt x="66662" y="0"/>
                </a:lnTo>
                <a:lnTo>
                  <a:pt x="133350" y="114287"/>
                </a:lnTo>
              </a:path>
            </a:pathLst>
          </a:custGeom>
          <a:ln w="38100">
            <a:solidFill>
              <a:srgbClr val="376092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444208" y="2647848"/>
            <a:ext cx="981075" cy="9239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425158" y="2628798"/>
            <a:ext cx="1019175" cy="962025"/>
          </a:xfrm>
          <a:custGeom>
            <a:avLst/>
            <a:gdLst/>
            <a:ahLst/>
            <a:cxnLst/>
            <a:rect l="l" t="t" r="r" b="b"/>
            <a:pathLst>
              <a:path w="1019175" h="962025">
                <a:moveTo>
                  <a:pt x="0" y="0"/>
                </a:moveTo>
                <a:lnTo>
                  <a:pt x="1019175" y="0"/>
                </a:lnTo>
                <a:lnTo>
                  <a:pt x="1019175" y="962025"/>
                </a:lnTo>
                <a:lnTo>
                  <a:pt x="0" y="962025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376092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9174" y="2025865"/>
            <a:ext cx="1485900" cy="15716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40131" y="2006815"/>
            <a:ext cx="1524000" cy="1609725"/>
          </a:xfrm>
          <a:custGeom>
            <a:avLst/>
            <a:gdLst/>
            <a:ahLst/>
            <a:cxnLst/>
            <a:rect l="l" t="t" r="r" b="b"/>
            <a:pathLst>
              <a:path w="1524000" h="1609725">
                <a:moveTo>
                  <a:pt x="0" y="0"/>
                </a:moveTo>
                <a:lnTo>
                  <a:pt x="1524000" y="0"/>
                </a:lnTo>
                <a:lnTo>
                  <a:pt x="1524000" y="1609725"/>
                </a:lnTo>
                <a:lnTo>
                  <a:pt x="0" y="1609725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376092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35855" y="2643758"/>
            <a:ext cx="1562417" cy="21576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516793" y="2624708"/>
            <a:ext cx="1600835" cy="2195830"/>
          </a:xfrm>
          <a:custGeom>
            <a:avLst/>
            <a:gdLst/>
            <a:ahLst/>
            <a:cxnLst/>
            <a:rect l="l" t="t" r="r" b="b"/>
            <a:pathLst>
              <a:path w="1600835" h="2195829">
                <a:moveTo>
                  <a:pt x="0" y="0"/>
                </a:moveTo>
                <a:lnTo>
                  <a:pt x="1600530" y="0"/>
                </a:lnTo>
                <a:lnTo>
                  <a:pt x="1600530" y="2195753"/>
                </a:lnTo>
                <a:lnTo>
                  <a:pt x="0" y="2195753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376092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07638" y="422186"/>
            <a:ext cx="20554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權限報表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07402" y="1162532"/>
            <a:ext cx="7440343" cy="3818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7627" y="1203604"/>
            <a:ext cx="7149892" cy="36784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28862" y="2714625"/>
            <a:ext cx="5647118" cy="9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83764" y="3139719"/>
            <a:ext cx="4091279" cy="5406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74239" y="3130181"/>
            <a:ext cx="4110354" cy="560070"/>
          </a:xfrm>
          <a:custGeom>
            <a:avLst/>
            <a:gdLst/>
            <a:ahLst/>
            <a:cxnLst/>
            <a:rect l="l" t="t" r="r" b="b"/>
            <a:pathLst>
              <a:path w="4110354" h="560070">
                <a:moveTo>
                  <a:pt x="0" y="0"/>
                </a:moveTo>
                <a:lnTo>
                  <a:pt x="4110329" y="0"/>
                </a:lnTo>
                <a:lnTo>
                  <a:pt x="4110329" y="559752"/>
                </a:lnTo>
                <a:lnTo>
                  <a:pt x="0" y="55975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54654" y="422186"/>
            <a:ext cx="25628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使用者權限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73451" y="3552444"/>
            <a:ext cx="1036320" cy="11003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458211" y="4029455"/>
            <a:ext cx="1033272" cy="5867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00287" y="3578501"/>
            <a:ext cx="929005" cy="993775"/>
          </a:xfrm>
          <a:custGeom>
            <a:avLst/>
            <a:gdLst/>
            <a:ahLst/>
            <a:cxnLst/>
            <a:rect l="l" t="t" r="r" b="b"/>
            <a:pathLst>
              <a:path w="929004" h="993775">
                <a:moveTo>
                  <a:pt x="928700" y="493445"/>
                </a:moveTo>
                <a:lnTo>
                  <a:pt x="0" y="493445"/>
                </a:lnTo>
                <a:lnTo>
                  <a:pt x="0" y="993508"/>
                </a:lnTo>
                <a:lnTo>
                  <a:pt x="928700" y="993508"/>
                </a:lnTo>
                <a:lnTo>
                  <a:pt x="928700" y="493445"/>
                </a:lnTo>
                <a:close/>
              </a:path>
              <a:path w="929004" h="993775">
                <a:moveTo>
                  <a:pt x="408813" y="0"/>
                </a:moveTo>
                <a:lnTo>
                  <a:pt x="154787" y="493445"/>
                </a:lnTo>
                <a:lnTo>
                  <a:pt x="386956" y="493445"/>
                </a:lnTo>
                <a:lnTo>
                  <a:pt x="408813" y="0"/>
                </a:lnTo>
                <a:close/>
              </a:path>
            </a:pathLst>
          </a:custGeom>
          <a:solidFill>
            <a:srgbClr val="C6D9F1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79027" y="4089825"/>
            <a:ext cx="73914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編輯帳號 資料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62955" y="3582923"/>
            <a:ext cx="717803" cy="10698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87340" y="4029455"/>
            <a:ext cx="720851" cy="5867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89930" y="3609172"/>
            <a:ext cx="610870" cy="963294"/>
          </a:xfrm>
          <a:custGeom>
            <a:avLst/>
            <a:gdLst/>
            <a:ahLst/>
            <a:cxnLst/>
            <a:rect l="l" t="t" r="r" b="b"/>
            <a:pathLst>
              <a:path w="610870" h="963295">
                <a:moveTo>
                  <a:pt x="610819" y="462775"/>
                </a:moveTo>
                <a:lnTo>
                  <a:pt x="39319" y="462775"/>
                </a:lnTo>
                <a:lnTo>
                  <a:pt x="39319" y="962837"/>
                </a:lnTo>
                <a:lnTo>
                  <a:pt x="610819" y="962837"/>
                </a:lnTo>
                <a:lnTo>
                  <a:pt x="610819" y="462775"/>
                </a:lnTo>
                <a:close/>
              </a:path>
              <a:path w="610870" h="963295">
                <a:moveTo>
                  <a:pt x="0" y="0"/>
                </a:moveTo>
                <a:lnTo>
                  <a:pt x="134569" y="462775"/>
                </a:lnTo>
                <a:lnTo>
                  <a:pt x="277444" y="462775"/>
                </a:lnTo>
                <a:lnTo>
                  <a:pt x="0" y="0"/>
                </a:lnTo>
                <a:close/>
              </a:path>
            </a:pathLst>
          </a:custGeom>
          <a:solidFill>
            <a:srgbClr val="C6D9F1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786574" y="2714625"/>
            <a:ext cx="1286510" cy="214629"/>
          </a:xfrm>
          <a:custGeom>
            <a:avLst/>
            <a:gdLst/>
            <a:ahLst/>
            <a:cxnLst/>
            <a:rect l="l" t="t" r="r" b="b"/>
            <a:pathLst>
              <a:path w="1286509" h="214630">
                <a:moveTo>
                  <a:pt x="0" y="0"/>
                </a:moveTo>
                <a:lnTo>
                  <a:pt x="1285887" y="0"/>
                </a:lnTo>
                <a:lnTo>
                  <a:pt x="1285887" y="214312"/>
                </a:lnTo>
                <a:lnTo>
                  <a:pt x="0" y="214312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117335" y="3616452"/>
            <a:ext cx="667512" cy="10363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02096" y="4029455"/>
            <a:ext cx="720839" cy="5867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143637" y="3642179"/>
            <a:ext cx="561975" cy="930275"/>
          </a:xfrm>
          <a:custGeom>
            <a:avLst/>
            <a:gdLst/>
            <a:ahLst/>
            <a:cxnLst/>
            <a:rect l="l" t="t" r="r" b="b"/>
            <a:pathLst>
              <a:path w="561975" h="930275">
                <a:moveTo>
                  <a:pt x="561530" y="429768"/>
                </a:moveTo>
                <a:lnTo>
                  <a:pt x="0" y="429768"/>
                </a:lnTo>
                <a:lnTo>
                  <a:pt x="0" y="929830"/>
                </a:lnTo>
                <a:lnTo>
                  <a:pt x="561530" y="929830"/>
                </a:lnTo>
                <a:lnTo>
                  <a:pt x="561530" y="429768"/>
                </a:lnTo>
                <a:close/>
              </a:path>
              <a:path w="561975" h="930275">
                <a:moveTo>
                  <a:pt x="35636" y="0"/>
                </a:moveTo>
                <a:lnTo>
                  <a:pt x="93586" y="429768"/>
                </a:lnTo>
                <a:lnTo>
                  <a:pt x="233972" y="429768"/>
                </a:lnTo>
                <a:lnTo>
                  <a:pt x="35636" y="0"/>
                </a:lnTo>
                <a:close/>
              </a:path>
            </a:pathLst>
          </a:custGeom>
          <a:solidFill>
            <a:srgbClr val="C6D9F1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507977" y="4089825"/>
            <a:ext cx="1096645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726440" algn="l"/>
              </a:tabLst>
            </a:pP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編輯	預覽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12700">
              <a:spcBef>
                <a:spcPts val="5"/>
              </a:spcBef>
              <a:tabLst>
                <a:tab pos="726440" algn="l"/>
              </a:tabLst>
            </a:pP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角色	權限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187952" y="3585971"/>
            <a:ext cx="1249679" cy="10668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172711" y="4029455"/>
            <a:ext cx="1211580" cy="5867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214812" y="3611686"/>
            <a:ext cx="1143635" cy="960755"/>
          </a:xfrm>
          <a:custGeom>
            <a:avLst/>
            <a:gdLst/>
            <a:ahLst/>
            <a:cxnLst/>
            <a:rect l="l" t="t" r="r" b="b"/>
            <a:pathLst>
              <a:path w="1143635" h="960754">
                <a:moveTo>
                  <a:pt x="1143012" y="460260"/>
                </a:moveTo>
                <a:lnTo>
                  <a:pt x="0" y="460260"/>
                </a:lnTo>
                <a:lnTo>
                  <a:pt x="0" y="960323"/>
                </a:lnTo>
                <a:lnTo>
                  <a:pt x="1143012" y="960323"/>
                </a:lnTo>
                <a:lnTo>
                  <a:pt x="1143012" y="460260"/>
                </a:lnTo>
                <a:close/>
              </a:path>
              <a:path w="1143635" h="960754">
                <a:moveTo>
                  <a:pt x="619493" y="0"/>
                </a:moveTo>
                <a:lnTo>
                  <a:pt x="666750" y="460260"/>
                </a:lnTo>
                <a:lnTo>
                  <a:pt x="952512" y="460260"/>
                </a:lnTo>
                <a:lnTo>
                  <a:pt x="619493" y="0"/>
                </a:lnTo>
                <a:close/>
              </a:path>
            </a:pathLst>
          </a:custGeom>
          <a:solidFill>
            <a:srgbClr val="C6D9F1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293539" y="4089825"/>
            <a:ext cx="91694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編輯使用者 個人權限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759708" y="2424683"/>
            <a:ext cx="1034796" cy="83362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744467" y="2407920"/>
            <a:ext cx="1033272" cy="58673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786187" y="2450960"/>
            <a:ext cx="929005" cy="727710"/>
          </a:xfrm>
          <a:custGeom>
            <a:avLst/>
            <a:gdLst/>
            <a:ahLst/>
            <a:cxnLst/>
            <a:rect l="l" t="t" r="r" b="b"/>
            <a:pathLst>
              <a:path w="929004" h="727710">
                <a:moveTo>
                  <a:pt x="773912" y="500062"/>
                </a:moveTo>
                <a:lnTo>
                  <a:pt x="541743" y="500062"/>
                </a:lnTo>
                <a:lnTo>
                  <a:pt x="568591" y="727125"/>
                </a:lnTo>
                <a:lnTo>
                  <a:pt x="773912" y="500062"/>
                </a:lnTo>
                <a:close/>
              </a:path>
              <a:path w="929004" h="727710">
                <a:moveTo>
                  <a:pt x="928687" y="0"/>
                </a:moveTo>
                <a:lnTo>
                  <a:pt x="0" y="0"/>
                </a:lnTo>
                <a:lnTo>
                  <a:pt x="0" y="500062"/>
                </a:lnTo>
                <a:lnTo>
                  <a:pt x="928687" y="500062"/>
                </a:lnTo>
                <a:lnTo>
                  <a:pt x="928687" y="0"/>
                </a:lnTo>
                <a:close/>
              </a:path>
            </a:pathLst>
          </a:custGeom>
          <a:solidFill>
            <a:srgbClr val="C6D9F1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864902" y="2468841"/>
            <a:ext cx="73914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編輯使用 者群組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116579" y="2424683"/>
            <a:ext cx="678180" cy="91287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101339" y="2397251"/>
            <a:ext cx="720851" cy="58674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143237" y="2450960"/>
            <a:ext cx="571500" cy="806450"/>
          </a:xfrm>
          <a:custGeom>
            <a:avLst/>
            <a:gdLst/>
            <a:ahLst/>
            <a:cxnLst/>
            <a:rect l="l" t="t" r="r" b="b"/>
            <a:pathLst>
              <a:path w="571500" h="806450">
                <a:moveTo>
                  <a:pt x="476250" y="477977"/>
                </a:moveTo>
                <a:lnTo>
                  <a:pt x="333375" y="477977"/>
                </a:lnTo>
                <a:lnTo>
                  <a:pt x="297535" y="806323"/>
                </a:lnTo>
                <a:lnTo>
                  <a:pt x="476250" y="477977"/>
                </a:lnTo>
                <a:close/>
              </a:path>
              <a:path w="571500" h="806450">
                <a:moveTo>
                  <a:pt x="571500" y="0"/>
                </a:moveTo>
                <a:lnTo>
                  <a:pt x="0" y="0"/>
                </a:lnTo>
                <a:lnTo>
                  <a:pt x="0" y="477977"/>
                </a:lnTo>
                <a:lnTo>
                  <a:pt x="571500" y="477977"/>
                </a:lnTo>
                <a:lnTo>
                  <a:pt x="571500" y="0"/>
                </a:lnTo>
                <a:close/>
              </a:path>
            </a:pathLst>
          </a:custGeom>
          <a:solidFill>
            <a:srgbClr val="C6D9F1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221964" y="2457793"/>
            <a:ext cx="38227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變更 密碼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54654" y="422186"/>
            <a:ext cx="25628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使用者權限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6750" y="1141116"/>
            <a:ext cx="8050502" cy="3861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7162" y="422186"/>
            <a:ext cx="35782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使用者群組權限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57224" y="1227100"/>
            <a:ext cx="7358112" cy="32734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852462" y="1209662"/>
            <a:ext cx="7367905" cy="3296285"/>
          </a:xfrm>
          <a:custGeom>
            <a:avLst/>
            <a:gdLst/>
            <a:ahLst/>
            <a:cxnLst/>
            <a:rect l="l" t="t" r="r" b="b"/>
            <a:pathLst>
              <a:path w="7367905" h="3296285">
                <a:moveTo>
                  <a:pt x="0" y="0"/>
                </a:moveTo>
                <a:lnTo>
                  <a:pt x="7367638" y="0"/>
                </a:lnTo>
                <a:lnTo>
                  <a:pt x="7367638" y="3295675"/>
                </a:lnTo>
                <a:lnTo>
                  <a:pt x="0" y="329567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6604889" y="2571750"/>
            <a:ext cx="1253490" cy="280670"/>
          </a:xfrm>
          <a:custGeom>
            <a:avLst/>
            <a:gdLst/>
            <a:ahLst/>
            <a:cxnLst/>
            <a:rect l="l" t="t" r="r" b="b"/>
            <a:pathLst>
              <a:path w="1253490" h="280669">
                <a:moveTo>
                  <a:pt x="0" y="0"/>
                </a:moveTo>
                <a:lnTo>
                  <a:pt x="1253350" y="0"/>
                </a:lnTo>
                <a:lnTo>
                  <a:pt x="1253350" y="280250"/>
                </a:lnTo>
                <a:lnTo>
                  <a:pt x="0" y="280250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57424" y="2571750"/>
            <a:ext cx="5504243" cy="1214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71737" y="3071815"/>
            <a:ext cx="4072331" cy="7177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62212" y="3062287"/>
            <a:ext cx="4091304" cy="733425"/>
          </a:xfrm>
          <a:custGeom>
            <a:avLst/>
            <a:gdLst/>
            <a:ahLst/>
            <a:cxnLst/>
            <a:rect l="l" t="t" r="r" b="b"/>
            <a:pathLst>
              <a:path w="4091304" h="733425">
                <a:moveTo>
                  <a:pt x="0" y="0"/>
                </a:moveTo>
                <a:lnTo>
                  <a:pt x="4091012" y="0"/>
                </a:lnTo>
                <a:lnTo>
                  <a:pt x="4091012" y="733425"/>
                </a:lnTo>
                <a:lnTo>
                  <a:pt x="0" y="733425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31079" y="3549396"/>
            <a:ext cx="1036307" cy="1031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815840" y="3957826"/>
            <a:ext cx="1077467" cy="5867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857750" y="3576533"/>
            <a:ext cx="929005" cy="924560"/>
          </a:xfrm>
          <a:custGeom>
            <a:avLst/>
            <a:gdLst/>
            <a:ahLst/>
            <a:cxnLst/>
            <a:rect l="l" t="t" r="r" b="b"/>
            <a:pathLst>
              <a:path w="929004" h="924560">
                <a:moveTo>
                  <a:pt x="928700" y="423976"/>
                </a:moveTo>
                <a:lnTo>
                  <a:pt x="0" y="423976"/>
                </a:lnTo>
                <a:lnTo>
                  <a:pt x="0" y="924039"/>
                </a:lnTo>
                <a:lnTo>
                  <a:pt x="928700" y="924039"/>
                </a:lnTo>
                <a:lnTo>
                  <a:pt x="928700" y="423976"/>
                </a:lnTo>
                <a:close/>
              </a:path>
              <a:path w="929004" h="924560">
                <a:moveTo>
                  <a:pt x="516420" y="0"/>
                </a:moveTo>
                <a:lnTo>
                  <a:pt x="541743" y="423976"/>
                </a:lnTo>
                <a:lnTo>
                  <a:pt x="773912" y="423976"/>
                </a:lnTo>
                <a:lnTo>
                  <a:pt x="516420" y="0"/>
                </a:lnTo>
                <a:close/>
              </a:path>
            </a:pathLst>
          </a:custGeom>
          <a:solidFill>
            <a:srgbClr val="C6D9F1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30823" y="3566159"/>
            <a:ext cx="669036" cy="10149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815584" y="3957826"/>
            <a:ext cx="720852" cy="5867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57887" y="3592687"/>
            <a:ext cx="561975" cy="908050"/>
          </a:xfrm>
          <a:custGeom>
            <a:avLst/>
            <a:gdLst/>
            <a:ahLst/>
            <a:cxnLst/>
            <a:rect l="l" t="t" r="r" b="b"/>
            <a:pathLst>
              <a:path w="561975" h="908050">
                <a:moveTo>
                  <a:pt x="561530" y="407822"/>
                </a:moveTo>
                <a:lnTo>
                  <a:pt x="0" y="407822"/>
                </a:lnTo>
                <a:lnTo>
                  <a:pt x="0" y="907884"/>
                </a:lnTo>
                <a:lnTo>
                  <a:pt x="561530" y="907884"/>
                </a:lnTo>
                <a:lnTo>
                  <a:pt x="561530" y="407822"/>
                </a:lnTo>
                <a:close/>
              </a:path>
              <a:path w="561975" h="908050">
                <a:moveTo>
                  <a:pt x="296748" y="0"/>
                </a:moveTo>
                <a:lnTo>
                  <a:pt x="327558" y="407822"/>
                </a:lnTo>
                <a:lnTo>
                  <a:pt x="467944" y="407822"/>
                </a:lnTo>
                <a:lnTo>
                  <a:pt x="296748" y="0"/>
                </a:lnTo>
                <a:close/>
              </a:path>
            </a:pathLst>
          </a:custGeom>
          <a:solidFill>
            <a:srgbClr val="C6D9F1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831335" y="3587496"/>
            <a:ext cx="1034796" cy="9936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831335" y="3957826"/>
            <a:ext cx="1077467" cy="5867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857625" y="3613401"/>
            <a:ext cx="929005" cy="887730"/>
          </a:xfrm>
          <a:custGeom>
            <a:avLst/>
            <a:gdLst/>
            <a:ahLst/>
            <a:cxnLst/>
            <a:rect l="l" t="t" r="r" b="b"/>
            <a:pathLst>
              <a:path w="929004" h="887729">
                <a:moveTo>
                  <a:pt x="928700" y="387108"/>
                </a:moveTo>
                <a:lnTo>
                  <a:pt x="0" y="387108"/>
                </a:lnTo>
                <a:lnTo>
                  <a:pt x="0" y="887171"/>
                </a:lnTo>
                <a:lnTo>
                  <a:pt x="928700" y="887171"/>
                </a:lnTo>
                <a:lnTo>
                  <a:pt x="928700" y="387108"/>
                </a:lnTo>
                <a:close/>
              </a:path>
              <a:path w="929004" h="887729">
                <a:moveTo>
                  <a:pt x="503339" y="0"/>
                </a:moveTo>
                <a:lnTo>
                  <a:pt x="541743" y="387108"/>
                </a:lnTo>
                <a:lnTo>
                  <a:pt x="773912" y="387108"/>
                </a:lnTo>
                <a:lnTo>
                  <a:pt x="503339" y="0"/>
                </a:lnTo>
                <a:close/>
              </a:path>
            </a:pathLst>
          </a:custGeom>
          <a:solidFill>
            <a:srgbClr val="C6D9F1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52075" y="4018386"/>
            <a:ext cx="2366645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7800">
              <a:spcBef>
                <a:spcPts val="100"/>
              </a:spcBef>
              <a:tabLst>
                <a:tab pos="996950" algn="l"/>
                <a:tab pos="1997075" algn="l"/>
              </a:tabLst>
            </a:pP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群組	群組角色	預覽 權限設定	權限設定	權限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760220" y="3529582"/>
            <a:ext cx="1034795" cy="10287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760220" y="3947159"/>
            <a:ext cx="1077468" cy="5867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785912" y="3555934"/>
            <a:ext cx="929005" cy="922655"/>
          </a:xfrm>
          <a:custGeom>
            <a:avLst/>
            <a:gdLst/>
            <a:ahLst/>
            <a:cxnLst/>
            <a:rect l="l" t="t" r="r" b="b"/>
            <a:pathLst>
              <a:path w="929005" h="922654">
                <a:moveTo>
                  <a:pt x="928700" y="444576"/>
                </a:moveTo>
                <a:lnTo>
                  <a:pt x="0" y="444576"/>
                </a:lnTo>
                <a:lnTo>
                  <a:pt x="0" y="922553"/>
                </a:lnTo>
                <a:lnTo>
                  <a:pt x="928700" y="922553"/>
                </a:lnTo>
                <a:lnTo>
                  <a:pt x="928700" y="444576"/>
                </a:lnTo>
                <a:close/>
              </a:path>
              <a:path w="929005" h="922654">
                <a:moveTo>
                  <a:pt x="915085" y="0"/>
                </a:moveTo>
                <a:lnTo>
                  <a:pt x="541743" y="444576"/>
                </a:lnTo>
                <a:lnTo>
                  <a:pt x="773912" y="444576"/>
                </a:lnTo>
                <a:lnTo>
                  <a:pt x="915085" y="0"/>
                </a:lnTo>
                <a:close/>
              </a:path>
            </a:pathLst>
          </a:custGeom>
          <a:solidFill>
            <a:srgbClr val="C6D9F1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880374" y="4007341"/>
            <a:ext cx="73914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檢視群組 詳細資料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759964" y="3557015"/>
            <a:ext cx="1034796" cy="10241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759964" y="3957826"/>
            <a:ext cx="1033272" cy="58674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786049" y="3582883"/>
            <a:ext cx="929005" cy="918210"/>
          </a:xfrm>
          <a:custGeom>
            <a:avLst/>
            <a:gdLst/>
            <a:ahLst/>
            <a:cxnLst/>
            <a:rect l="l" t="t" r="r" b="b"/>
            <a:pathLst>
              <a:path w="929004" h="918210">
                <a:moveTo>
                  <a:pt x="928687" y="417626"/>
                </a:moveTo>
                <a:lnTo>
                  <a:pt x="0" y="417626"/>
                </a:lnTo>
                <a:lnTo>
                  <a:pt x="0" y="917689"/>
                </a:lnTo>
                <a:lnTo>
                  <a:pt x="928687" y="917689"/>
                </a:lnTo>
                <a:lnTo>
                  <a:pt x="928687" y="417626"/>
                </a:lnTo>
                <a:close/>
              </a:path>
              <a:path w="929004" h="918210">
                <a:moveTo>
                  <a:pt x="855256" y="0"/>
                </a:moveTo>
                <a:lnTo>
                  <a:pt x="541743" y="417626"/>
                </a:lnTo>
                <a:lnTo>
                  <a:pt x="773912" y="417626"/>
                </a:lnTo>
                <a:lnTo>
                  <a:pt x="855256" y="0"/>
                </a:lnTo>
                <a:close/>
              </a:path>
            </a:pathLst>
          </a:custGeom>
          <a:solidFill>
            <a:srgbClr val="C6D9F1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880512" y="4018386"/>
            <a:ext cx="73914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235" marR="5080" indent="-9017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編輯使用 者群組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6504" y="1119619"/>
            <a:ext cx="8291102" cy="38116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47162" y="422186"/>
            <a:ext cx="35782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使用者群組權限</a:t>
            </a:r>
            <a:endParaRPr sz="40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394" y="1179258"/>
            <a:ext cx="7993780" cy="3249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6681" y="1166558"/>
            <a:ext cx="8019415" cy="3275329"/>
          </a:xfrm>
          <a:custGeom>
            <a:avLst/>
            <a:gdLst/>
            <a:ahLst/>
            <a:cxnLst/>
            <a:rect l="l" t="t" r="r" b="b"/>
            <a:pathLst>
              <a:path w="8019415" h="3275329">
                <a:moveTo>
                  <a:pt x="0" y="0"/>
                </a:moveTo>
                <a:lnTo>
                  <a:pt x="8019186" y="0"/>
                </a:lnTo>
                <a:lnTo>
                  <a:pt x="8019186" y="3275279"/>
                </a:lnTo>
                <a:lnTo>
                  <a:pt x="0" y="32752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91575" y="2179916"/>
            <a:ext cx="1183640" cy="690245"/>
          </a:xfrm>
          <a:custGeom>
            <a:avLst/>
            <a:gdLst/>
            <a:ahLst/>
            <a:cxnLst/>
            <a:rect l="l" t="t" r="r" b="b"/>
            <a:pathLst>
              <a:path w="1183639" h="690244">
                <a:moveTo>
                  <a:pt x="0" y="0"/>
                </a:moveTo>
                <a:lnTo>
                  <a:pt x="1183081" y="0"/>
                </a:lnTo>
                <a:lnTo>
                  <a:pt x="1183081" y="689965"/>
                </a:lnTo>
                <a:lnTo>
                  <a:pt x="0" y="68996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558ED5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83699" y="2179802"/>
            <a:ext cx="4295775" cy="929640"/>
          </a:xfrm>
          <a:custGeom>
            <a:avLst/>
            <a:gdLst/>
            <a:ahLst/>
            <a:cxnLst/>
            <a:rect l="l" t="t" r="r" b="b"/>
            <a:pathLst>
              <a:path w="4295775" h="929639">
                <a:moveTo>
                  <a:pt x="0" y="0"/>
                </a:moveTo>
                <a:lnTo>
                  <a:pt x="4295775" y="0"/>
                </a:lnTo>
                <a:lnTo>
                  <a:pt x="4295775" y="929195"/>
                </a:lnTo>
                <a:lnTo>
                  <a:pt x="0" y="92919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558ED5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792732" y="2179802"/>
            <a:ext cx="236220" cy="690245"/>
          </a:xfrm>
          <a:custGeom>
            <a:avLst/>
            <a:gdLst/>
            <a:ahLst/>
            <a:cxnLst/>
            <a:rect l="l" t="t" r="r" b="b"/>
            <a:pathLst>
              <a:path w="236220" h="690244">
                <a:moveTo>
                  <a:pt x="0" y="0"/>
                </a:moveTo>
                <a:lnTo>
                  <a:pt x="235648" y="0"/>
                </a:lnTo>
                <a:lnTo>
                  <a:pt x="235648" y="689965"/>
                </a:lnTo>
                <a:lnTo>
                  <a:pt x="0" y="68996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558ED5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24404" y="2886671"/>
            <a:ext cx="388620" cy="233045"/>
          </a:xfrm>
          <a:custGeom>
            <a:avLst/>
            <a:gdLst/>
            <a:ahLst/>
            <a:cxnLst/>
            <a:rect l="l" t="t" r="r" b="b"/>
            <a:pathLst>
              <a:path w="388619" h="233044">
                <a:moveTo>
                  <a:pt x="0" y="0"/>
                </a:moveTo>
                <a:lnTo>
                  <a:pt x="388048" y="0"/>
                </a:lnTo>
                <a:lnTo>
                  <a:pt x="388048" y="232829"/>
                </a:lnTo>
                <a:lnTo>
                  <a:pt x="0" y="23282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558ED5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7792732" y="2897644"/>
            <a:ext cx="236220" cy="208915"/>
          </a:xfrm>
          <a:custGeom>
            <a:avLst/>
            <a:gdLst/>
            <a:ahLst/>
            <a:cxnLst/>
            <a:rect l="l" t="t" r="r" b="b"/>
            <a:pathLst>
              <a:path w="236220" h="208914">
                <a:moveTo>
                  <a:pt x="0" y="0"/>
                </a:moveTo>
                <a:lnTo>
                  <a:pt x="235648" y="0"/>
                </a:lnTo>
                <a:lnTo>
                  <a:pt x="235648" y="208495"/>
                </a:lnTo>
                <a:lnTo>
                  <a:pt x="0" y="20849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558ED5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507638" y="422186"/>
            <a:ext cx="20554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角色權限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831835" y="2932176"/>
            <a:ext cx="1034794" cy="934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16595" y="3448811"/>
            <a:ext cx="1077455" cy="3733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58150" y="2958528"/>
            <a:ext cx="929005" cy="828040"/>
          </a:xfrm>
          <a:custGeom>
            <a:avLst/>
            <a:gdLst/>
            <a:ahLst/>
            <a:cxnLst/>
            <a:rect l="l" t="t" r="r" b="b"/>
            <a:pathLst>
              <a:path w="929004" h="828039">
                <a:moveTo>
                  <a:pt x="928687" y="527062"/>
                </a:moveTo>
                <a:lnTo>
                  <a:pt x="0" y="527062"/>
                </a:lnTo>
                <a:lnTo>
                  <a:pt x="0" y="827659"/>
                </a:lnTo>
                <a:lnTo>
                  <a:pt x="928687" y="827659"/>
                </a:lnTo>
                <a:lnTo>
                  <a:pt x="928687" y="527062"/>
                </a:lnTo>
                <a:close/>
              </a:path>
              <a:path w="929004" h="828039">
                <a:moveTo>
                  <a:pt x="238734" y="0"/>
                </a:moveTo>
                <a:lnTo>
                  <a:pt x="154787" y="527062"/>
                </a:lnTo>
                <a:lnTo>
                  <a:pt x="386956" y="527062"/>
                </a:lnTo>
                <a:lnTo>
                  <a:pt x="238734" y="0"/>
                </a:lnTo>
                <a:close/>
              </a:path>
            </a:pathLst>
          </a:custGeom>
          <a:solidFill>
            <a:srgbClr val="C6D9F1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36877" y="3510419"/>
            <a:ext cx="7391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編輯角色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545079" y="2782823"/>
            <a:ext cx="1392923" cy="8686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29839" y="3244608"/>
            <a:ext cx="1434084" cy="3733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571737" y="2808985"/>
            <a:ext cx="1286510" cy="763270"/>
          </a:xfrm>
          <a:custGeom>
            <a:avLst/>
            <a:gdLst/>
            <a:ahLst/>
            <a:cxnLst/>
            <a:rect l="l" t="t" r="r" b="b"/>
            <a:pathLst>
              <a:path w="1286510" h="763270">
                <a:moveTo>
                  <a:pt x="1285887" y="481622"/>
                </a:moveTo>
                <a:lnTo>
                  <a:pt x="0" y="481622"/>
                </a:lnTo>
                <a:lnTo>
                  <a:pt x="0" y="762889"/>
                </a:lnTo>
                <a:lnTo>
                  <a:pt x="1285887" y="762889"/>
                </a:lnTo>
                <a:lnTo>
                  <a:pt x="1285887" y="481622"/>
                </a:lnTo>
                <a:close/>
              </a:path>
              <a:path w="1286510" h="763270">
                <a:moveTo>
                  <a:pt x="624446" y="0"/>
                </a:moveTo>
                <a:lnTo>
                  <a:pt x="214312" y="481622"/>
                </a:lnTo>
                <a:lnTo>
                  <a:pt x="535787" y="481622"/>
                </a:lnTo>
                <a:lnTo>
                  <a:pt x="624446" y="0"/>
                </a:lnTo>
                <a:close/>
              </a:path>
            </a:pathLst>
          </a:custGeom>
          <a:solidFill>
            <a:srgbClr val="C6D9F1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50464" y="3305771"/>
            <a:ext cx="10953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系統預設角色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617720" y="1566672"/>
            <a:ext cx="1391412" cy="7680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602479" y="1574291"/>
            <a:ext cx="1434071" cy="3733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43437" y="1593710"/>
            <a:ext cx="1286510" cy="661035"/>
          </a:xfrm>
          <a:custGeom>
            <a:avLst/>
            <a:gdLst/>
            <a:ahLst/>
            <a:cxnLst/>
            <a:rect l="l" t="t" r="r" b="b"/>
            <a:pathLst>
              <a:path w="1286510" h="661035">
                <a:moveTo>
                  <a:pt x="1071575" y="335102"/>
                </a:moveTo>
                <a:lnTo>
                  <a:pt x="750100" y="335102"/>
                </a:lnTo>
                <a:lnTo>
                  <a:pt x="667715" y="660781"/>
                </a:lnTo>
                <a:lnTo>
                  <a:pt x="1071575" y="335102"/>
                </a:lnTo>
                <a:close/>
              </a:path>
              <a:path w="1286510" h="661035">
                <a:moveTo>
                  <a:pt x="1285887" y="0"/>
                </a:moveTo>
                <a:lnTo>
                  <a:pt x="0" y="0"/>
                </a:lnTo>
                <a:lnTo>
                  <a:pt x="0" y="335102"/>
                </a:lnTo>
                <a:lnTo>
                  <a:pt x="1285887" y="335102"/>
                </a:lnTo>
                <a:lnTo>
                  <a:pt x="1285887" y="0"/>
                </a:lnTo>
                <a:close/>
              </a:path>
            </a:pathLst>
          </a:custGeom>
          <a:solidFill>
            <a:srgbClr val="C6D9F1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722164" y="1635785"/>
            <a:ext cx="10953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角色權限摘要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473708" y="3049523"/>
            <a:ext cx="1185672" cy="10317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458467" y="3663694"/>
            <a:ext cx="1077468" cy="3733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500162" y="3076524"/>
            <a:ext cx="1078865" cy="924560"/>
          </a:xfrm>
          <a:custGeom>
            <a:avLst/>
            <a:gdLst/>
            <a:ahLst/>
            <a:cxnLst/>
            <a:rect l="l" t="t" r="r" b="b"/>
            <a:pathLst>
              <a:path w="1078864" h="924560">
                <a:moveTo>
                  <a:pt x="928700" y="623392"/>
                </a:moveTo>
                <a:lnTo>
                  <a:pt x="0" y="623392"/>
                </a:lnTo>
                <a:lnTo>
                  <a:pt x="0" y="923988"/>
                </a:lnTo>
                <a:lnTo>
                  <a:pt x="928700" y="923988"/>
                </a:lnTo>
                <a:lnTo>
                  <a:pt x="928700" y="623392"/>
                </a:lnTo>
                <a:close/>
              </a:path>
              <a:path w="1078864" h="924560">
                <a:moveTo>
                  <a:pt x="1078471" y="0"/>
                </a:moveTo>
                <a:lnTo>
                  <a:pt x="541743" y="623392"/>
                </a:lnTo>
                <a:lnTo>
                  <a:pt x="773912" y="623392"/>
                </a:lnTo>
                <a:lnTo>
                  <a:pt x="1078471" y="0"/>
                </a:lnTo>
                <a:close/>
              </a:path>
            </a:pathLst>
          </a:custGeom>
          <a:solidFill>
            <a:srgbClr val="C6D9F1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78889" y="3724733"/>
            <a:ext cx="7391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自訂角色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188707" y="1545336"/>
            <a:ext cx="1749552" cy="7635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173468" y="1563624"/>
            <a:ext cx="1790700" cy="3733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215199" y="1571625"/>
            <a:ext cx="1643380" cy="656590"/>
          </a:xfrm>
          <a:custGeom>
            <a:avLst/>
            <a:gdLst/>
            <a:ahLst/>
            <a:cxnLst/>
            <a:rect l="l" t="t" r="r" b="b"/>
            <a:pathLst>
              <a:path w="1643379" h="656589">
                <a:moveTo>
                  <a:pt x="1369225" y="357187"/>
                </a:moveTo>
                <a:lnTo>
                  <a:pt x="958456" y="357187"/>
                </a:lnTo>
                <a:lnTo>
                  <a:pt x="862253" y="656310"/>
                </a:lnTo>
                <a:lnTo>
                  <a:pt x="1369225" y="357187"/>
                </a:lnTo>
                <a:close/>
              </a:path>
              <a:path w="1643379" h="656589">
                <a:moveTo>
                  <a:pt x="1643075" y="0"/>
                </a:moveTo>
                <a:lnTo>
                  <a:pt x="0" y="0"/>
                </a:lnTo>
                <a:lnTo>
                  <a:pt x="0" y="357187"/>
                </a:lnTo>
                <a:lnTo>
                  <a:pt x="1643075" y="357187"/>
                </a:lnTo>
                <a:lnTo>
                  <a:pt x="1643075" y="0"/>
                </a:lnTo>
                <a:close/>
              </a:path>
            </a:pathLst>
          </a:custGeom>
          <a:solidFill>
            <a:srgbClr val="C6D9F1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293927" y="1624736"/>
            <a:ext cx="14522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瀏覽預設角色權限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00146" y="422186"/>
            <a:ext cx="30708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系統管理權限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9551" y="1131595"/>
            <a:ext cx="8236325" cy="38003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82623" y="383146"/>
            <a:ext cx="57772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285" dirty="0"/>
              <a:t>QVR</a:t>
            </a:r>
            <a:r>
              <a:rPr spc="50" dirty="0"/>
              <a:t> </a:t>
            </a:r>
            <a:r>
              <a:rPr spc="40" dirty="0"/>
              <a:t>Pro</a:t>
            </a:r>
            <a:r>
              <a:rPr spc="85" dirty="0"/>
              <a:t> </a:t>
            </a:r>
            <a:r>
              <a:rPr spc="-5" dirty="0"/>
              <a:t>安裝與設定順序</a:t>
            </a:r>
          </a:p>
        </p:txBody>
      </p:sp>
      <p:sp>
        <p:nvSpPr>
          <p:cNvPr id="3" name="object 3"/>
          <p:cNvSpPr/>
          <p:nvPr/>
        </p:nvSpPr>
        <p:spPr>
          <a:xfrm>
            <a:off x="167639" y="2171700"/>
            <a:ext cx="2229599" cy="1219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8925" y="2213584"/>
            <a:ext cx="2107565" cy="1095375"/>
          </a:xfrm>
          <a:custGeom>
            <a:avLst/>
            <a:gdLst/>
            <a:ahLst/>
            <a:cxnLst/>
            <a:rect l="l" t="t" r="r" b="b"/>
            <a:pathLst>
              <a:path w="2107565" h="1095375">
                <a:moveTo>
                  <a:pt x="1924646" y="0"/>
                </a:moveTo>
                <a:lnTo>
                  <a:pt x="182549" y="0"/>
                </a:lnTo>
                <a:lnTo>
                  <a:pt x="134023" y="6520"/>
                </a:lnTo>
                <a:lnTo>
                  <a:pt x="90416" y="24922"/>
                </a:lnTo>
                <a:lnTo>
                  <a:pt x="53470" y="53465"/>
                </a:lnTo>
                <a:lnTo>
                  <a:pt x="24924" y="90410"/>
                </a:lnTo>
                <a:lnTo>
                  <a:pt x="6521" y="134018"/>
                </a:lnTo>
                <a:lnTo>
                  <a:pt x="0" y="182549"/>
                </a:lnTo>
                <a:lnTo>
                  <a:pt x="0" y="912736"/>
                </a:lnTo>
                <a:lnTo>
                  <a:pt x="6521" y="961268"/>
                </a:lnTo>
                <a:lnTo>
                  <a:pt x="24924" y="1004878"/>
                </a:lnTo>
                <a:lnTo>
                  <a:pt x="53470" y="1041827"/>
                </a:lnTo>
                <a:lnTo>
                  <a:pt x="90416" y="1070373"/>
                </a:lnTo>
                <a:lnTo>
                  <a:pt x="134023" y="1088777"/>
                </a:lnTo>
                <a:lnTo>
                  <a:pt x="182549" y="1095298"/>
                </a:lnTo>
                <a:lnTo>
                  <a:pt x="1924646" y="1095298"/>
                </a:lnTo>
                <a:lnTo>
                  <a:pt x="1973177" y="1088777"/>
                </a:lnTo>
                <a:lnTo>
                  <a:pt x="2016785" y="1070373"/>
                </a:lnTo>
                <a:lnTo>
                  <a:pt x="2053731" y="1041827"/>
                </a:lnTo>
                <a:lnTo>
                  <a:pt x="2082274" y="1004878"/>
                </a:lnTo>
                <a:lnTo>
                  <a:pt x="2100676" y="961268"/>
                </a:lnTo>
                <a:lnTo>
                  <a:pt x="2107196" y="912736"/>
                </a:lnTo>
                <a:lnTo>
                  <a:pt x="2107196" y="182549"/>
                </a:lnTo>
                <a:lnTo>
                  <a:pt x="2100676" y="134018"/>
                </a:lnTo>
                <a:lnTo>
                  <a:pt x="2082274" y="90410"/>
                </a:lnTo>
                <a:lnTo>
                  <a:pt x="2053731" y="53465"/>
                </a:lnTo>
                <a:lnTo>
                  <a:pt x="2016785" y="24922"/>
                </a:lnTo>
                <a:lnTo>
                  <a:pt x="1973177" y="6520"/>
                </a:lnTo>
                <a:lnTo>
                  <a:pt x="1924646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8925" y="2213584"/>
            <a:ext cx="2107565" cy="1095375"/>
          </a:xfrm>
          <a:custGeom>
            <a:avLst/>
            <a:gdLst/>
            <a:ahLst/>
            <a:cxnLst/>
            <a:rect l="l" t="t" r="r" b="b"/>
            <a:pathLst>
              <a:path w="2107565" h="1095375">
                <a:moveTo>
                  <a:pt x="0" y="182549"/>
                </a:moveTo>
                <a:lnTo>
                  <a:pt x="6521" y="134018"/>
                </a:lnTo>
                <a:lnTo>
                  <a:pt x="24924" y="90410"/>
                </a:lnTo>
                <a:lnTo>
                  <a:pt x="53470" y="53465"/>
                </a:lnTo>
                <a:lnTo>
                  <a:pt x="90416" y="24922"/>
                </a:lnTo>
                <a:lnTo>
                  <a:pt x="134023" y="6520"/>
                </a:lnTo>
                <a:lnTo>
                  <a:pt x="182549" y="0"/>
                </a:lnTo>
                <a:lnTo>
                  <a:pt x="1924646" y="0"/>
                </a:lnTo>
                <a:lnTo>
                  <a:pt x="1973177" y="6520"/>
                </a:lnTo>
                <a:lnTo>
                  <a:pt x="2016785" y="24922"/>
                </a:lnTo>
                <a:lnTo>
                  <a:pt x="2053731" y="53465"/>
                </a:lnTo>
                <a:lnTo>
                  <a:pt x="2082274" y="90410"/>
                </a:lnTo>
                <a:lnTo>
                  <a:pt x="2100676" y="134018"/>
                </a:lnTo>
                <a:lnTo>
                  <a:pt x="2107196" y="182549"/>
                </a:lnTo>
                <a:lnTo>
                  <a:pt x="2107196" y="912736"/>
                </a:lnTo>
                <a:lnTo>
                  <a:pt x="2100676" y="961268"/>
                </a:lnTo>
                <a:lnTo>
                  <a:pt x="2082274" y="1004878"/>
                </a:lnTo>
                <a:lnTo>
                  <a:pt x="2053731" y="1041827"/>
                </a:lnTo>
                <a:lnTo>
                  <a:pt x="2016785" y="1070373"/>
                </a:lnTo>
                <a:lnTo>
                  <a:pt x="1973177" y="1088777"/>
                </a:lnTo>
                <a:lnTo>
                  <a:pt x="1924646" y="1095298"/>
                </a:lnTo>
                <a:lnTo>
                  <a:pt x="182549" y="1095298"/>
                </a:lnTo>
                <a:lnTo>
                  <a:pt x="134023" y="1088777"/>
                </a:lnTo>
                <a:lnTo>
                  <a:pt x="90416" y="1070373"/>
                </a:lnTo>
                <a:lnTo>
                  <a:pt x="53470" y="1041827"/>
                </a:lnTo>
                <a:lnTo>
                  <a:pt x="24924" y="1004878"/>
                </a:lnTo>
                <a:lnTo>
                  <a:pt x="6521" y="961268"/>
                </a:lnTo>
                <a:lnTo>
                  <a:pt x="0" y="912736"/>
                </a:lnTo>
                <a:lnTo>
                  <a:pt x="0" y="182549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26937" y="2498585"/>
            <a:ext cx="131191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下載安裝</a:t>
            </a:r>
            <a:endParaRPr sz="16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</a:pPr>
            <a:r>
              <a:rPr sz="1600" spc="114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QVR </a:t>
            </a:r>
            <a:r>
              <a:rPr sz="16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Pro</a:t>
            </a:r>
            <a:r>
              <a:rPr sz="1600" spc="-114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App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705100" y="2171700"/>
            <a:ext cx="1810512" cy="1219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66695" y="2213584"/>
            <a:ext cx="1687830" cy="1095375"/>
          </a:xfrm>
          <a:custGeom>
            <a:avLst/>
            <a:gdLst/>
            <a:ahLst/>
            <a:cxnLst/>
            <a:rect l="l" t="t" r="r" b="b"/>
            <a:pathLst>
              <a:path w="1687829" h="1095375">
                <a:moveTo>
                  <a:pt x="1505242" y="0"/>
                </a:moveTo>
                <a:lnTo>
                  <a:pt x="182549" y="0"/>
                </a:lnTo>
                <a:lnTo>
                  <a:pt x="134023" y="6520"/>
                </a:lnTo>
                <a:lnTo>
                  <a:pt x="90416" y="24922"/>
                </a:lnTo>
                <a:lnTo>
                  <a:pt x="53470" y="53465"/>
                </a:lnTo>
                <a:lnTo>
                  <a:pt x="24924" y="90410"/>
                </a:lnTo>
                <a:lnTo>
                  <a:pt x="6521" y="134018"/>
                </a:lnTo>
                <a:lnTo>
                  <a:pt x="0" y="182549"/>
                </a:lnTo>
                <a:lnTo>
                  <a:pt x="0" y="912736"/>
                </a:lnTo>
                <a:lnTo>
                  <a:pt x="6521" y="961268"/>
                </a:lnTo>
                <a:lnTo>
                  <a:pt x="24924" y="1004878"/>
                </a:lnTo>
                <a:lnTo>
                  <a:pt x="53470" y="1041827"/>
                </a:lnTo>
                <a:lnTo>
                  <a:pt x="90416" y="1070373"/>
                </a:lnTo>
                <a:lnTo>
                  <a:pt x="134023" y="1088777"/>
                </a:lnTo>
                <a:lnTo>
                  <a:pt x="182549" y="1095298"/>
                </a:lnTo>
                <a:lnTo>
                  <a:pt x="1505242" y="1095298"/>
                </a:lnTo>
                <a:lnTo>
                  <a:pt x="1553774" y="1088777"/>
                </a:lnTo>
                <a:lnTo>
                  <a:pt x="1597384" y="1070373"/>
                </a:lnTo>
                <a:lnTo>
                  <a:pt x="1634332" y="1041827"/>
                </a:lnTo>
                <a:lnTo>
                  <a:pt x="1662879" y="1004878"/>
                </a:lnTo>
                <a:lnTo>
                  <a:pt x="1681283" y="961268"/>
                </a:lnTo>
                <a:lnTo>
                  <a:pt x="1687804" y="912736"/>
                </a:lnTo>
                <a:lnTo>
                  <a:pt x="1687804" y="182549"/>
                </a:lnTo>
                <a:lnTo>
                  <a:pt x="1681283" y="134018"/>
                </a:lnTo>
                <a:lnTo>
                  <a:pt x="1662879" y="90410"/>
                </a:lnTo>
                <a:lnTo>
                  <a:pt x="1634332" y="53465"/>
                </a:lnTo>
                <a:lnTo>
                  <a:pt x="1597384" y="24922"/>
                </a:lnTo>
                <a:lnTo>
                  <a:pt x="1553774" y="6520"/>
                </a:lnTo>
                <a:lnTo>
                  <a:pt x="1505242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66695" y="2213584"/>
            <a:ext cx="1687830" cy="1095375"/>
          </a:xfrm>
          <a:custGeom>
            <a:avLst/>
            <a:gdLst/>
            <a:ahLst/>
            <a:cxnLst/>
            <a:rect l="l" t="t" r="r" b="b"/>
            <a:pathLst>
              <a:path w="1687829" h="1095375">
                <a:moveTo>
                  <a:pt x="0" y="182549"/>
                </a:moveTo>
                <a:lnTo>
                  <a:pt x="6521" y="134018"/>
                </a:lnTo>
                <a:lnTo>
                  <a:pt x="24924" y="90410"/>
                </a:lnTo>
                <a:lnTo>
                  <a:pt x="53470" y="53465"/>
                </a:lnTo>
                <a:lnTo>
                  <a:pt x="90416" y="24922"/>
                </a:lnTo>
                <a:lnTo>
                  <a:pt x="134023" y="6520"/>
                </a:lnTo>
                <a:lnTo>
                  <a:pt x="182549" y="0"/>
                </a:lnTo>
                <a:lnTo>
                  <a:pt x="1505242" y="0"/>
                </a:lnTo>
                <a:lnTo>
                  <a:pt x="1553774" y="6520"/>
                </a:lnTo>
                <a:lnTo>
                  <a:pt x="1597384" y="24922"/>
                </a:lnTo>
                <a:lnTo>
                  <a:pt x="1634332" y="53465"/>
                </a:lnTo>
                <a:lnTo>
                  <a:pt x="1662879" y="90410"/>
                </a:lnTo>
                <a:lnTo>
                  <a:pt x="1681283" y="134018"/>
                </a:lnTo>
                <a:lnTo>
                  <a:pt x="1687804" y="182549"/>
                </a:lnTo>
                <a:lnTo>
                  <a:pt x="1687804" y="912736"/>
                </a:lnTo>
                <a:lnTo>
                  <a:pt x="1681283" y="961268"/>
                </a:lnTo>
                <a:lnTo>
                  <a:pt x="1662879" y="1004878"/>
                </a:lnTo>
                <a:lnTo>
                  <a:pt x="1634332" y="1041827"/>
                </a:lnTo>
                <a:lnTo>
                  <a:pt x="1597384" y="1070373"/>
                </a:lnTo>
                <a:lnTo>
                  <a:pt x="1553774" y="1088777"/>
                </a:lnTo>
                <a:lnTo>
                  <a:pt x="1505242" y="1095298"/>
                </a:lnTo>
                <a:lnTo>
                  <a:pt x="182549" y="1095298"/>
                </a:lnTo>
                <a:lnTo>
                  <a:pt x="134023" y="1088777"/>
                </a:lnTo>
                <a:lnTo>
                  <a:pt x="90416" y="1070373"/>
                </a:lnTo>
                <a:lnTo>
                  <a:pt x="53470" y="1041827"/>
                </a:lnTo>
                <a:lnTo>
                  <a:pt x="24924" y="1004878"/>
                </a:lnTo>
                <a:lnTo>
                  <a:pt x="6521" y="961268"/>
                </a:lnTo>
                <a:lnTo>
                  <a:pt x="0" y="912736"/>
                </a:lnTo>
                <a:lnTo>
                  <a:pt x="0" y="182549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989313" y="2620505"/>
            <a:ext cx="12420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設定儲存空間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823459" y="2171700"/>
            <a:ext cx="1923288" cy="1219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85080" y="2213584"/>
            <a:ext cx="1800225" cy="1095375"/>
          </a:xfrm>
          <a:custGeom>
            <a:avLst/>
            <a:gdLst/>
            <a:ahLst/>
            <a:cxnLst/>
            <a:rect l="l" t="t" r="r" b="b"/>
            <a:pathLst>
              <a:path w="1800225" h="1095375">
                <a:moveTo>
                  <a:pt x="1617141" y="0"/>
                </a:moveTo>
                <a:lnTo>
                  <a:pt x="182549" y="0"/>
                </a:lnTo>
                <a:lnTo>
                  <a:pt x="134023" y="6520"/>
                </a:lnTo>
                <a:lnTo>
                  <a:pt x="90416" y="24922"/>
                </a:lnTo>
                <a:lnTo>
                  <a:pt x="53470" y="53465"/>
                </a:lnTo>
                <a:lnTo>
                  <a:pt x="24924" y="90410"/>
                </a:lnTo>
                <a:lnTo>
                  <a:pt x="6521" y="134018"/>
                </a:lnTo>
                <a:lnTo>
                  <a:pt x="0" y="182549"/>
                </a:lnTo>
                <a:lnTo>
                  <a:pt x="0" y="912736"/>
                </a:lnTo>
                <a:lnTo>
                  <a:pt x="6521" y="961268"/>
                </a:lnTo>
                <a:lnTo>
                  <a:pt x="24924" y="1004878"/>
                </a:lnTo>
                <a:lnTo>
                  <a:pt x="53470" y="1041827"/>
                </a:lnTo>
                <a:lnTo>
                  <a:pt x="90416" y="1070373"/>
                </a:lnTo>
                <a:lnTo>
                  <a:pt x="134023" y="1088777"/>
                </a:lnTo>
                <a:lnTo>
                  <a:pt x="182549" y="1095298"/>
                </a:lnTo>
                <a:lnTo>
                  <a:pt x="1617141" y="1095298"/>
                </a:lnTo>
                <a:lnTo>
                  <a:pt x="1665673" y="1088777"/>
                </a:lnTo>
                <a:lnTo>
                  <a:pt x="1709284" y="1070373"/>
                </a:lnTo>
                <a:lnTo>
                  <a:pt x="1746232" y="1041827"/>
                </a:lnTo>
                <a:lnTo>
                  <a:pt x="1774778" y="1004878"/>
                </a:lnTo>
                <a:lnTo>
                  <a:pt x="1793182" y="961268"/>
                </a:lnTo>
                <a:lnTo>
                  <a:pt x="1799704" y="912736"/>
                </a:lnTo>
                <a:lnTo>
                  <a:pt x="1799704" y="182549"/>
                </a:lnTo>
                <a:lnTo>
                  <a:pt x="1793182" y="134018"/>
                </a:lnTo>
                <a:lnTo>
                  <a:pt x="1774778" y="90410"/>
                </a:lnTo>
                <a:lnTo>
                  <a:pt x="1746232" y="53465"/>
                </a:lnTo>
                <a:lnTo>
                  <a:pt x="1709284" y="24922"/>
                </a:lnTo>
                <a:lnTo>
                  <a:pt x="1665673" y="6520"/>
                </a:lnTo>
                <a:lnTo>
                  <a:pt x="1617141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85080" y="2213584"/>
            <a:ext cx="1800225" cy="1095375"/>
          </a:xfrm>
          <a:custGeom>
            <a:avLst/>
            <a:gdLst/>
            <a:ahLst/>
            <a:cxnLst/>
            <a:rect l="l" t="t" r="r" b="b"/>
            <a:pathLst>
              <a:path w="1800225" h="1095375">
                <a:moveTo>
                  <a:pt x="0" y="182549"/>
                </a:moveTo>
                <a:lnTo>
                  <a:pt x="6521" y="134018"/>
                </a:lnTo>
                <a:lnTo>
                  <a:pt x="24924" y="90410"/>
                </a:lnTo>
                <a:lnTo>
                  <a:pt x="53470" y="53465"/>
                </a:lnTo>
                <a:lnTo>
                  <a:pt x="90416" y="24922"/>
                </a:lnTo>
                <a:lnTo>
                  <a:pt x="134023" y="6520"/>
                </a:lnTo>
                <a:lnTo>
                  <a:pt x="182549" y="0"/>
                </a:lnTo>
                <a:lnTo>
                  <a:pt x="1617141" y="0"/>
                </a:lnTo>
                <a:lnTo>
                  <a:pt x="1665673" y="6520"/>
                </a:lnTo>
                <a:lnTo>
                  <a:pt x="1709284" y="24922"/>
                </a:lnTo>
                <a:lnTo>
                  <a:pt x="1746232" y="53465"/>
                </a:lnTo>
                <a:lnTo>
                  <a:pt x="1774778" y="90410"/>
                </a:lnTo>
                <a:lnTo>
                  <a:pt x="1793182" y="134018"/>
                </a:lnTo>
                <a:lnTo>
                  <a:pt x="1799704" y="182549"/>
                </a:lnTo>
                <a:lnTo>
                  <a:pt x="1799704" y="912736"/>
                </a:lnTo>
                <a:lnTo>
                  <a:pt x="1793182" y="961268"/>
                </a:lnTo>
                <a:lnTo>
                  <a:pt x="1774778" y="1004878"/>
                </a:lnTo>
                <a:lnTo>
                  <a:pt x="1746232" y="1041827"/>
                </a:lnTo>
                <a:lnTo>
                  <a:pt x="1709284" y="1070373"/>
                </a:lnTo>
                <a:lnTo>
                  <a:pt x="1665673" y="1088777"/>
                </a:lnTo>
                <a:lnTo>
                  <a:pt x="1617141" y="1095298"/>
                </a:lnTo>
                <a:lnTo>
                  <a:pt x="182549" y="1095298"/>
                </a:lnTo>
                <a:lnTo>
                  <a:pt x="134023" y="1088777"/>
                </a:lnTo>
                <a:lnTo>
                  <a:pt x="90416" y="1070373"/>
                </a:lnTo>
                <a:lnTo>
                  <a:pt x="53470" y="1041827"/>
                </a:lnTo>
                <a:lnTo>
                  <a:pt x="24924" y="1004878"/>
                </a:lnTo>
                <a:lnTo>
                  <a:pt x="6521" y="961268"/>
                </a:lnTo>
                <a:lnTo>
                  <a:pt x="0" y="912736"/>
                </a:lnTo>
                <a:lnTo>
                  <a:pt x="0" y="182549"/>
                </a:lnTo>
                <a:close/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277858" y="2498585"/>
            <a:ext cx="101409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設定</a:t>
            </a:r>
            <a:endParaRPr sz="16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IP</a:t>
            </a:r>
            <a:r>
              <a:rPr sz="1600" spc="-4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Camera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053071" y="2171700"/>
            <a:ext cx="1923275" cy="1219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15352" y="2213584"/>
            <a:ext cx="1800225" cy="1095375"/>
          </a:xfrm>
          <a:custGeom>
            <a:avLst/>
            <a:gdLst/>
            <a:ahLst/>
            <a:cxnLst/>
            <a:rect l="l" t="t" r="r" b="b"/>
            <a:pathLst>
              <a:path w="1800225" h="1095375">
                <a:moveTo>
                  <a:pt x="1617141" y="0"/>
                </a:moveTo>
                <a:lnTo>
                  <a:pt x="182549" y="0"/>
                </a:lnTo>
                <a:lnTo>
                  <a:pt x="134023" y="6520"/>
                </a:lnTo>
                <a:lnTo>
                  <a:pt x="90416" y="24922"/>
                </a:lnTo>
                <a:lnTo>
                  <a:pt x="53470" y="53465"/>
                </a:lnTo>
                <a:lnTo>
                  <a:pt x="24924" y="90410"/>
                </a:lnTo>
                <a:lnTo>
                  <a:pt x="6521" y="134018"/>
                </a:lnTo>
                <a:lnTo>
                  <a:pt x="0" y="182549"/>
                </a:lnTo>
                <a:lnTo>
                  <a:pt x="0" y="912736"/>
                </a:lnTo>
                <a:lnTo>
                  <a:pt x="6521" y="961268"/>
                </a:lnTo>
                <a:lnTo>
                  <a:pt x="24924" y="1004878"/>
                </a:lnTo>
                <a:lnTo>
                  <a:pt x="53470" y="1041827"/>
                </a:lnTo>
                <a:lnTo>
                  <a:pt x="90416" y="1070373"/>
                </a:lnTo>
                <a:lnTo>
                  <a:pt x="134023" y="1088777"/>
                </a:lnTo>
                <a:lnTo>
                  <a:pt x="182549" y="1095298"/>
                </a:lnTo>
                <a:lnTo>
                  <a:pt x="1617141" y="1095298"/>
                </a:lnTo>
                <a:lnTo>
                  <a:pt x="1665673" y="1088777"/>
                </a:lnTo>
                <a:lnTo>
                  <a:pt x="1709284" y="1070373"/>
                </a:lnTo>
                <a:lnTo>
                  <a:pt x="1746232" y="1041827"/>
                </a:lnTo>
                <a:lnTo>
                  <a:pt x="1774778" y="1004878"/>
                </a:lnTo>
                <a:lnTo>
                  <a:pt x="1793182" y="961268"/>
                </a:lnTo>
                <a:lnTo>
                  <a:pt x="1799704" y="912736"/>
                </a:lnTo>
                <a:lnTo>
                  <a:pt x="1799704" y="182549"/>
                </a:lnTo>
                <a:lnTo>
                  <a:pt x="1793182" y="134018"/>
                </a:lnTo>
                <a:lnTo>
                  <a:pt x="1774778" y="90410"/>
                </a:lnTo>
                <a:lnTo>
                  <a:pt x="1746232" y="53465"/>
                </a:lnTo>
                <a:lnTo>
                  <a:pt x="1709284" y="24922"/>
                </a:lnTo>
                <a:lnTo>
                  <a:pt x="1665673" y="6520"/>
                </a:lnTo>
                <a:lnTo>
                  <a:pt x="1617141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15352" y="2213584"/>
            <a:ext cx="1800225" cy="1095375"/>
          </a:xfrm>
          <a:custGeom>
            <a:avLst/>
            <a:gdLst/>
            <a:ahLst/>
            <a:cxnLst/>
            <a:rect l="l" t="t" r="r" b="b"/>
            <a:pathLst>
              <a:path w="1800225" h="1095375">
                <a:moveTo>
                  <a:pt x="0" y="182549"/>
                </a:moveTo>
                <a:lnTo>
                  <a:pt x="6521" y="134018"/>
                </a:lnTo>
                <a:lnTo>
                  <a:pt x="24924" y="90410"/>
                </a:lnTo>
                <a:lnTo>
                  <a:pt x="53470" y="53465"/>
                </a:lnTo>
                <a:lnTo>
                  <a:pt x="90416" y="24922"/>
                </a:lnTo>
                <a:lnTo>
                  <a:pt x="134023" y="6520"/>
                </a:lnTo>
                <a:lnTo>
                  <a:pt x="182549" y="0"/>
                </a:lnTo>
                <a:lnTo>
                  <a:pt x="1617141" y="0"/>
                </a:lnTo>
                <a:lnTo>
                  <a:pt x="1665673" y="6520"/>
                </a:lnTo>
                <a:lnTo>
                  <a:pt x="1709284" y="24922"/>
                </a:lnTo>
                <a:lnTo>
                  <a:pt x="1746232" y="53465"/>
                </a:lnTo>
                <a:lnTo>
                  <a:pt x="1774778" y="90410"/>
                </a:lnTo>
                <a:lnTo>
                  <a:pt x="1793182" y="134018"/>
                </a:lnTo>
                <a:lnTo>
                  <a:pt x="1799704" y="182549"/>
                </a:lnTo>
                <a:lnTo>
                  <a:pt x="1799704" y="912736"/>
                </a:lnTo>
                <a:lnTo>
                  <a:pt x="1793182" y="961268"/>
                </a:lnTo>
                <a:lnTo>
                  <a:pt x="1774778" y="1004878"/>
                </a:lnTo>
                <a:lnTo>
                  <a:pt x="1746232" y="1041827"/>
                </a:lnTo>
                <a:lnTo>
                  <a:pt x="1709284" y="1070373"/>
                </a:lnTo>
                <a:lnTo>
                  <a:pt x="1665673" y="1088777"/>
                </a:lnTo>
                <a:lnTo>
                  <a:pt x="1617141" y="1095298"/>
                </a:lnTo>
                <a:lnTo>
                  <a:pt x="182549" y="1095298"/>
                </a:lnTo>
                <a:lnTo>
                  <a:pt x="134023" y="1088777"/>
                </a:lnTo>
                <a:lnTo>
                  <a:pt x="90416" y="1070373"/>
                </a:lnTo>
                <a:lnTo>
                  <a:pt x="53470" y="1041827"/>
                </a:lnTo>
                <a:lnTo>
                  <a:pt x="24924" y="1004878"/>
                </a:lnTo>
                <a:lnTo>
                  <a:pt x="6521" y="961268"/>
                </a:lnTo>
                <a:lnTo>
                  <a:pt x="0" y="912736"/>
                </a:lnTo>
                <a:lnTo>
                  <a:pt x="0" y="182549"/>
                </a:lnTo>
                <a:close/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361783" y="2498585"/>
            <a:ext cx="130810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8935" marR="5080" indent="-35687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安</a:t>
            </a:r>
            <a:r>
              <a:rPr sz="1600" spc="39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裝</a:t>
            </a:r>
            <a:r>
              <a:rPr sz="1600" spc="114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QVR</a:t>
            </a:r>
            <a:r>
              <a:rPr sz="1600" spc="-5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Pro  Client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366772" y="2502407"/>
            <a:ext cx="632460" cy="6065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428862" y="2571750"/>
            <a:ext cx="500380" cy="429259"/>
          </a:xfrm>
          <a:custGeom>
            <a:avLst/>
            <a:gdLst/>
            <a:ahLst/>
            <a:cxnLst/>
            <a:rect l="l" t="t" r="r" b="b"/>
            <a:pathLst>
              <a:path w="500380" h="429260">
                <a:moveTo>
                  <a:pt x="285750" y="0"/>
                </a:moveTo>
                <a:lnTo>
                  <a:pt x="285750" y="107162"/>
                </a:lnTo>
                <a:lnTo>
                  <a:pt x="0" y="107162"/>
                </a:lnTo>
                <a:lnTo>
                  <a:pt x="0" y="321475"/>
                </a:lnTo>
                <a:lnTo>
                  <a:pt x="285750" y="321475"/>
                </a:lnTo>
                <a:lnTo>
                  <a:pt x="285750" y="428637"/>
                </a:lnTo>
                <a:lnTo>
                  <a:pt x="500062" y="214325"/>
                </a:lnTo>
                <a:lnTo>
                  <a:pt x="28575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428862" y="2571750"/>
            <a:ext cx="500380" cy="429259"/>
          </a:xfrm>
          <a:custGeom>
            <a:avLst/>
            <a:gdLst/>
            <a:ahLst/>
            <a:cxnLst/>
            <a:rect l="l" t="t" r="r" b="b"/>
            <a:pathLst>
              <a:path w="500380" h="429260">
                <a:moveTo>
                  <a:pt x="0" y="107162"/>
                </a:moveTo>
                <a:lnTo>
                  <a:pt x="285750" y="107162"/>
                </a:lnTo>
                <a:lnTo>
                  <a:pt x="285750" y="0"/>
                </a:lnTo>
                <a:lnTo>
                  <a:pt x="500062" y="214325"/>
                </a:lnTo>
                <a:lnTo>
                  <a:pt x="285750" y="428637"/>
                </a:lnTo>
                <a:lnTo>
                  <a:pt x="285750" y="321475"/>
                </a:lnTo>
                <a:lnTo>
                  <a:pt x="0" y="321475"/>
                </a:lnTo>
                <a:lnTo>
                  <a:pt x="0" y="107162"/>
                </a:lnTo>
                <a:close/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11040" y="2502407"/>
            <a:ext cx="630936" cy="6065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572000" y="2571750"/>
            <a:ext cx="500380" cy="429259"/>
          </a:xfrm>
          <a:custGeom>
            <a:avLst/>
            <a:gdLst/>
            <a:ahLst/>
            <a:cxnLst/>
            <a:rect l="l" t="t" r="r" b="b"/>
            <a:pathLst>
              <a:path w="500379" h="429260">
                <a:moveTo>
                  <a:pt x="285750" y="0"/>
                </a:moveTo>
                <a:lnTo>
                  <a:pt x="285750" y="107162"/>
                </a:lnTo>
                <a:lnTo>
                  <a:pt x="0" y="107162"/>
                </a:lnTo>
                <a:lnTo>
                  <a:pt x="0" y="321475"/>
                </a:lnTo>
                <a:lnTo>
                  <a:pt x="285750" y="321475"/>
                </a:lnTo>
                <a:lnTo>
                  <a:pt x="285750" y="428637"/>
                </a:lnTo>
                <a:lnTo>
                  <a:pt x="500062" y="214325"/>
                </a:lnTo>
                <a:lnTo>
                  <a:pt x="28575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72000" y="2571750"/>
            <a:ext cx="500380" cy="429259"/>
          </a:xfrm>
          <a:custGeom>
            <a:avLst/>
            <a:gdLst/>
            <a:ahLst/>
            <a:cxnLst/>
            <a:rect l="l" t="t" r="r" b="b"/>
            <a:pathLst>
              <a:path w="500379" h="429260">
                <a:moveTo>
                  <a:pt x="0" y="107162"/>
                </a:moveTo>
                <a:lnTo>
                  <a:pt x="285750" y="107162"/>
                </a:lnTo>
                <a:lnTo>
                  <a:pt x="285750" y="0"/>
                </a:lnTo>
                <a:lnTo>
                  <a:pt x="500062" y="214325"/>
                </a:lnTo>
                <a:lnTo>
                  <a:pt x="285750" y="428637"/>
                </a:lnTo>
                <a:lnTo>
                  <a:pt x="285750" y="321475"/>
                </a:lnTo>
                <a:lnTo>
                  <a:pt x="0" y="321475"/>
                </a:lnTo>
                <a:lnTo>
                  <a:pt x="0" y="107162"/>
                </a:lnTo>
                <a:close/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725411" y="2432304"/>
            <a:ext cx="630935" cy="6050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786574" y="2500312"/>
            <a:ext cx="500380" cy="429259"/>
          </a:xfrm>
          <a:custGeom>
            <a:avLst/>
            <a:gdLst/>
            <a:ahLst/>
            <a:cxnLst/>
            <a:rect l="l" t="t" r="r" b="b"/>
            <a:pathLst>
              <a:path w="500379" h="429260">
                <a:moveTo>
                  <a:pt x="285750" y="0"/>
                </a:moveTo>
                <a:lnTo>
                  <a:pt x="285750" y="107162"/>
                </a:lnTo>
                <a:lnTo>
                  <a:pt x="0" y="107162"/>
                </a:lnTo>
                <a:lnTo>
                  <a:pt x="0" y="321475"/>
                </a:lnTo>
                <a:lnTo>
                  <a:pt x="285750" y="321475"/>
                </a:lnTo>
                <a:lnTo>
                  <a:pt x="285750" y="428637"/>
                </a:lnTo>
                <a:lnTo>
                  <a:pt x="500062" y="214325"/>
                </a:lnTo>
                <a:lnTo>
                  <a:pt x="28575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786574" y="2500312"/>
            <a:ext cx="500380" cy="429259"/>
          </a:xfrm>
          <a:custGeom>
            <a:avLst/>
            <a:gdLst/>
            <a:ahLst/>
            <a:cxnLst/>
            <a:rect l="l" t="t" r="r" b="b"/>
            <a:pathLst>
              <a:path w="500379" h="429260">
                <a:moveTo>
                  <a:pt x="0" y="107162"/>
                </a:moveTo>
                <a:lnTo>
                  <a:pt x="285750" y="107162"/>
                </a:lnTo>
                <a:lnTo>
                  <a:pt x="285750" y="0"/>
                </a:lnTo>
                <a:lnTo>
                  <a:pt x="500062" y="214325"/>
                </a:lnTo>
                <a:lnTo>
                  <a:pt x="285750" y="428637"/>
                </a:lnTo>
                <a:lnTo>
                  <a:pt x="285750" y="321475"/>
                </a:lnTo>
                <a:lnTo>
                  <a:pt x="0" y="321475"/>
                </a:lnTo>
                <a:lnTo>
                  <a:pt x="0" y="107162"/>
                </a:lnTo>
                <a:close/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7162" y="422186"/>
            <a:ext cx="35782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瀏覽攝影機權限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0125" y="1099197"/>
            <a:ext cx="7943747" cy="38616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00146" y="422186"/>
            <a:ext cx="30708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瀏覽地圖權限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56250" y="1109637"/>
            <a:ext cx="8431618" cy="3819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2654" y="422186"/>
            <a:ext cx="40855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瀏覽監看版面權限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14286" y="1107071"/>
            <a:ext cx="8515426" cy="38459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5162" y="383146"/>
            <a:ext cx="510032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權限設定：允許、拒絕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06690" y="3080283"/>
            <a:ext cx="1105535" cy="396240"/>
          </a:xfrm>
          <a:custGeom>
            <a:avLst/>
            <a:gdLst/>
            <a:ahLst/>
            <a:cxnLst/>
            <a:rect l="l" t="t" r="r" b="b"/>
            <a:pathLst>
              <a:path w="1105535" h="396239">
                <a:moveTo>
                  <a:pt x="0" y="0"/>
                </a:moveTo>
                <a:lnTo>
                  <a:pt x="1105077" y="0"/>
                </a:lnTo>
                <a:lnTo>
                  <a:pt x="1105077" y="396214"/>
                </a:lnTo>
                <a:lnTo>
                  <a:pt x="0" y="396214"/>
                </a:lnTo>
                <a:lnTo>
                  <a:pt x="0" y="0"/>
                </a:lnTo>
                <a:close/>
              </a:path>
            </a:pathLst>
          </a:custGeom>
          <a:solidFill>
            <a:srgbClr val="B7DEE8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91877" y="3080283"/>
            <a:ext cx="1064895" cy="396240"/>
          </a:xfrm>
          <a:custGeom>
            <a:avLst/>
            <a:gdLst/>
            <a:ahLst/>
            <a:cxnLst/>
            <a:rect l="l" t="t" r="r" b="b"/>
            <a:pathLst>
              <a:path w="1064895" h="396239">
                <a:moveTo>
                  <a:pt x="0" y="0"/>
                </a:moveTo>
                <a:lnTo>
                  <a:pt x="1064285" y="0"/>
                </a:lnTo>
                <a:lnTo>
                  <a:pt x="1064285" y="396214"/>
                </a:lnTo>
                <a:lnTo>
                  <a:pt x="0" y="396214"/>
                </a:lnTo>
                <a:lnTo>
                  <a:pt x="0" y="0"/>
                </a:lnTo>
                <a:close/>
              </a:path>
            </a:pathLst>
          </a:custGeom>
          <a:solidFill>
            <a:srgbClr val="B7DEE8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11755" y="3476497"/>
            <a:ext cx="1080135" cy="396240"/>
          </a:xfrm>
          <a:custGeom>
            <a:avLst/>
            <a:gdLst/>
            <a:ahLst/>
            <a:cxnLst/>
            <a:rect l="l" t="t" r="r" b="b"/>
            <a:pathLst>
              <a:path w="1080135" h="396239">
                <a:moveTo>
                  <a:pt x="0" y="0"/>
                </a:moveTo>
                <a:lnTo>
                  <a:pt x="1080122" y="0"/>
                </a:lnTo>
                <a:lnTo>
                  <a:pt x="1080122" y="396214"/>
                </a:lnTo>
                <a:lnTo>
                  <a:pt x="0" y="396214"/>
                </a:lnTo>
                <a:lnTo>
                  <a:pt x="0" y="0"/>
                </a:lnTo>
                <a:close/>
              </a:path>
            </a:pathLst>
          </a:custGeom>
          <a:solidFill>
            <a:srgbClr val="B7DEE8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91877" y="3476497"/>
            <a:ext cx="1064895" cy="396240"/>
          </a:xfrm>
          <a:custGeom>
            <a:avLst/>
            <a:gdLst/>
            <a:ahLst/>
            <a:cxnLst/>
            <a:rect l="l" t="t" r="r" b="b"/>
            <a:pathLst>
              <a:path w="1064895" h="396239">
                <a:moveTo>
                  <a:pt x="0" y="0"/>
                </a:moveTo>
                <a:lnTo>
                  <a:pt x="1064285" y="0"/>
                </a:lnTo>
                <a:lnTo>
                  <a:pt x="1064285" y="396214"/>
                </a:lnTo>
                <a:lnTo>
                  <a:pt x="0" y="396214"/>
                </a:lnTo>
                <a:lnTo>
                  <a:pt x="0" y="0"/>
                </a:lnTo>
                <a:close/>
              </a:path>
            </a:pathLst>
          </a:custGeom>
          <a:solidFill>
            <a:srgbClr val="B7DEE8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06690" y="3872700"/>
            <a:ext cx="1105535" cy="396240"/>
          </a:xfrm>
          <a:custGeom>
            <a:avLst/>
            <a:gdLst/>
            <a:ahLst/>
            <a:cxnLst/>
            <a:rect l="l" t="t" r="r" b="b"/>
            <a:pathLst>
              <a:path w="1105535" h="396239">
                <a:moveTo>
                  <a:pt x="0" y="0"/>
                </a:moveTo>
                <a:lnTo>
                  <a:pt x="1105077" y="0"/>
                </a:lnTo>
                <a:lnTo>
                  <a:pt x="1105077" y="396214"/>
                </a:lnTo>
                <a:lnTo>
                  <a:pt x="0" y="396214"/>
                </a:lnTo>
                <a:lnTo>
                  <a:pt x="0" y="0"/>
                </a:lnTo>
                <a:close/>
              </a:path>
            </a:pathLst>
          </a:custGeom>
          <a:solidFill>
            <a:srgbClr val="B7DEE8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411755" y="3872700"/>
            <a:ext cx="1080135" cy="396240"/>
          </a:xfrm>
          <a:custGeom>
            <a:avLst/>
            <a:gdLst/>
            <a:ahLst/>
            <a:cxnLst/>
            <a:rect l="l" t="t" r="r" b="b"/>
            <a:pathLst>
              <a:path w="1080135" h="396239">
                <a:moveTo>
                  <a:pt x="0" y="0"/>
                </a:moveTo>
                <a:lnTo>
                  <a:pt x="1080122" y="0"/>
                </a:lnTo>
                <a:lnTo>
                  <a:pt x="1080122" y="396214"/>
                </a:lnTo>
                <a:lnTo>
                  <a:pt x="0" y="396214"/>
                </a:lnTo>
                <a:lnTo>
                  <a:pt x="0" y="0"/>
                </a:lnTo>
                <a:close/>
              </a:path>
            </a:pathLst>
          </a:custGeom>
          <a:solidFill>
            <a:srgbClr val="B7DEE8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91877" y="4268914"/>
            <a:ext cx="1064895" cy="396240"/>
          </a:xfrm>
          <a:custGeom>
            <a:avLst/>
            <a:gdLst/>
            <a:ahLst/>
            <a:cxnLst/>
            <a:rect l="l" t="t" r="r" b="b"/>
            <a:pathLst>
              <a:path w="1064895" h="396239">
                <a:moveTo>
                  <a:pt x="0" y="0"/>
                </a:moveTo>
                <a:lnTo>
                  <a:pt x="1064285" y="0"/>
                </a:lnTo>
                <a:lnTo>
                  <a:pt x="1064285" y="396214"/>
                </a:lnTo>
                <a:lnTo>
                  <a:pt x="0" y="396214"/>
                </a:lnTo>
                <a:lnTo>
                  <a:pt x="0" y="0"/>
                </a:lnTo>
                <a:close/>
              </a:path>
            </a:pathLst>
          </a:custGeom>
          <a:solidFill>
            <a:srgbClr val="B7DEE8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101775" y="2669794"/>
          <a:ext cx="5508624" cy="19780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0625"/>
                <a:gridCol w="1104900"/>
                <a:gridCol w="1080135"/>
                <a:gridCol w="1064260"/>
                <a:gridCol w="1068704"/>
              </a:tblGrid>
              <a:tr h="395605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使用者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5725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38798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保全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57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收銀員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57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36766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經理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57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28067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外包商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57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</a:tr>
              <a:tr h="395605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群組</a:t>
                      </a:r>
                      <a:r>
                        <a:rPr sz="1400" spc="12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-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警衛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572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B7DEE8"/>
                    </a:solidFill>
                  </a:tcPr>
                </a:tc>
              </a:tr>
              <a:tr h="395605">
                <a:tc>
                  <a:txBody>
                    <a:bodyPr/>
                    <a:lstStyle/>
                    <a:p>
                      <a:pPr marL="27305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群組</a:t>
                      </a:r>
                      <a:r>
                        <a:rPr sz="1400" spc="12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-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收銀員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572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B7DEE8"/>
                    </a:solidFill>
                  </a:tcPr>
                </a:tc>
              </a:tr>
              <a:tr h="395605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角色</a:t>
                      </a:r>
                      <a:r>
                        <a:rPr sz="1400" spc="12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-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職員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572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B7DEE8"/>
                    </a:solidFill>
                  </a:tcPr>
                </a:tc>
              </a:tr>
              <a:tr h="395605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角色</a:t>
                      </a:r>
                      <a:r>
                        <a:rPr sz="1400" spc="12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-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經理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572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B7DEE8"/>
                    </a:solidFill>
                  </a:tcPr>
                </a:tc>
              </a:tr>
            </a:tbl>
          </a:graphicData>
        </a:graphic>
      </p:graphicFrame>
      <p:sp>
        <p:nvSpPr>
          <p:cNvPr id="11" name="object 11"/>
          <p:cNvSpPr/>
          <p:nvPr/>
        </p:nvSpPr>
        <p:spPr>
          <a:xfrm>
            <a:off x="1643037" y="3143258"/>
            <a:ext cx="374535" cy="2808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01021" y="3148101"/>
            <a:ext cx="374535" cy="2808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801021" y="3535807"/>
            <a:ext cx="374535" cy="2808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01021" y="4340480"/>
            <a:ext cx="374535" cy="2808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714612" y="3929075"/>
            <a:ext cx="374535" cy="2808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714612" y="3534054"/>
            <a:ext cx="374535" cy="2808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661223" y="3929075"/>
            <a:ext cx="374535" cy="2808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580113" y="1563639"/>
            <a:ext cx="3465753" cy="2664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644009" y="1707654"/>
            <a:ext cx="942809" cy="9262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403642" y="1707654"/>
            <a:ext cx="945625" cy="9262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483764" y="1707658"/>
            <a:ext cx="926801" cy="9270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563886" y="1707654"/>
            <a:ext cx="926801" cy="9262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07638" y="383146"/>
            <a:ext cx="20554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允許權限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066850"/>
            <a:ext cx="5429885" cy="4076700"/>
          </a:xfrm>
          <a:custGeom>
            <a:avLst/>
            <a:gdLst/>
            <a:ahLst/>
            <a:cxnLst/>
            <a:rect l="l" t="t" r="r" b="b"/>
            <a:pathLst>
              <a:path w="5429885" h="4076700">
                <a:moveTo>
                  <a:pt x="0" y="4076649"/>
                </a:moveTo>
                <a:lnTo>
                  <a:pt x="5429262" y="4076649"/>
                </a:lnTo>
                <a:lnTo>
                  <a:pt x="5429262" y="0"/>
                </a:lnTo>
                <a:lnTo>
                  <a:pt x="0" y="0"/>
                </a:lnTo>
                <a:lnTo>
                  <a:pt x="0" y="4076649"/>
                </a:lnTo>
                <a:close/>
              </a:path>
            </a:pathLst>
          </a:custGeom>
          <a:solidFill>
            <a:srgbClr val="31859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40215" y="1139482"/>
            <a:ext cx="83629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權限設定</a:t>
            </a:r>
            <a:endParaRPr sz="16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24" y="1720126"/>
            <a:ext cx="701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群組</a:t>
            </a:r>
            <a:r>
              <a:rPr sz="1200" spc="9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-</a:t>
            </a: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保全</a:t>
            </a:r>
            <a:endParaRPr sz="12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24" y="2634526"/>
            <a:ext cx="8534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群組</a:t>
            </a:r>
            <a:r>
              <a:rPr sz="1200" spc="9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-</a:t>
            </a: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收銀員</a:t>
            </a:r>
            <a:endParaRPr sz="12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24" y="3548926"/>
            <a:ext cx="701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角色</a:t>
            </a:r>
            <a:r>
              <a:rPr sz="1200" spc="9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-</a:t>
            </a: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職員</a:t>
            </a:r>
            <a:endParaRPr sz="12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724" y="4463326"/>
            <a:ext cx="701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角色</a:t>
            </a:r>
            <a:r>
              <a:rPr sz="1200" spc="9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-</a:t>
            </a: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經理</a:t>
            </a:r>
            <a:endParaRPr sz="12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43355" y="4187951"/>
            <a:ext cx="4265676" cy="935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90917" y="4214825"/>
            <a:ext cx="4170997" cy="8413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44568" y="4659985"/>
            <a:ext cx="817880" cy="396240"/>
          </a:xfrm>
          <a:custGeom>
            <a:avLst/>
            <a:gdLst/>
            <a:ahLst/>
            <a:cxnLst/>
            <a:rect l="l" t="t" r="r" b="b"/>
            <a:pathLst>
              <a:path w="817879" h="396239">
                <a:moveTo>
                  <a:pt x="0" y="0"/>
                </a:moveTo>
                <a:lnTo>
                  <a:pt x="817346" y="0"/>
                </a:lnTo>
                <a:lnTo>
                  <a:pt x="817346" y="396214"/>
                </a:lnTo>
                <a:lnTo>
                  <a:pt x="0" y="39621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986149" y="4210061"/>
          <a:ext cx="4171312" cy="8407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49045"/>
                <a:gridCol w="1019809"/>
                <a:gridCol w="1084579"/>
                <a:gridCol w="817879"/>
              </a:tblGrid>
              <a:tr h="445134">
                <a:tc>
                  <a:txBody>
                    <a:bodyPr/>
                    <a:lstStyle/>
                    <a:p>
                      <a:pPr marL="399415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儲藏室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6360" marB="0">
                    <a:lnL w="9525">
                      <a:solidFill>
                        <a:srgbClr val="4A7EBB"/>
                      </a:solidFill>
                      <a:prstDash val="solid"/>
                    </a:lnL>
                    <a:lnR w="9525">
                      <a:solidFill>
                        <a:srgbClr val="4A7EBB"/>
                      </a:solidFill>
                      <a:prstDash val="solid"/>
                    </a:lnR>
                    <a:lnT w="9525">
                      <a:solidFill>
                        <a:srgbClr val="4A7EBB"/>
                      </a:solidFill>
                      <a:prstDash val="solid"/>
                    </a:lnT>
                    <a:lnB w="9525">
                      <a:solidFill>
                        <a:srgbClr val="4A7EBB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門口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6360" marB="0">
                    <a:lnL w="9525">
                      <a:solidFill>
                        <a:srgbClr val="4A7EBB"/>
                      </a:solidFill>
                      <a:prstDash val="solid"/>
                    </a:lnL>
                    <a:lnR w="9525">
                      <a:solidFill>
                        <a:srgbClr val="4A7EBB"/>
                      </a:solidFill>
                      <a:prstDash val="solid"/>
                    </a:lnR>
                    <a:lnT w="9525">
                      <a:solidFill>
                        <a:srgbClr val="4A7EBB"/>
                      </a:solidFill>
                      <a:prstDash val="solid"/>
                    </a:lnT>
                    <a:lnB w="9525">
                      <a:solidFill>
                        <a:srgbClr val="4A7EBB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會計辦公室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6360" marB="0">
                    <a:lnL w="9525">
                      <a:solidFill>
                        <a:srgbClr val="4A7EBB"/>
                      </a:solidFill>
                      <a:prstDash val="solid"/>
                    </a:lnL>
                    <a:lnR w="9525">
                      <a:solidFill>
                        <a:srgbClr val="4A7EBB"/>
                      </a:solidFill>
                      <a:prstDash val="solid"/>
                    </a:lnR>
                    <a:lnT w="9525">
                      <a:solidFill>
                        <a:srgbClr val="4A7EBB"/>
                      </a:solidFill>
                      <a:prstDash val="solid"/>
                    </a:lnT>
                    <a:lnB w="9525">
                      <a:solidFill>
                        <a:srgbClr val="4A7EBB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電子地圖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6360" marB="0">
                    <a:lnL w="9525">
                      <a:solidFill>
                        <a:srgbClr val="4A7EBB"/>
                      </a:solidFill>
                      <a:prstDash val="solid"/>
                    </a:lnL>
                    <a:lnR w="9525">
                      <a:solidFill>
                        <a:srgbClr val="4A7EBB"/>
                      </a:solidFill>
                      <a:prstDash val="solid"/>
                    </a:lnR>
                    <a:lnT w="9525">
                      <a:solidFill>
                        <a:srgbClr val="4A7EBB"/>
                      </a:solidFill>
                      <a:prstDash val="solid"/>
                    </a:lnT>
                    <a:lnB w="9525">
                      <a:solidFill>
                        <a:srgbClr val="4A7EBB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</a:tr>
              <a:tr h="395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A7EBB"/>
                      </a:solidFill>
                      <a:prstDash val="solid"/>
                    </a:lnL>
                    <a:lnR w="9525">
                      <a:solidFill>
                        <a:srgbClr val="4A7EBB"/>
                      </a:solidFill>
                      <a:prstDash val="solid"/>
                    </a:lnR>
                    <a:lnT w="9525">
                      <a:solidFill>
                        <a:srgbClr val="4A7EBB"/>
                      </a:solidFill>
                      <a:prstDash val="solid"/>
                    </a:lnT>
                    <a:lnB w="9525">
                      <a:solidFill>
                        <a:srgbClr val="4A7EBB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A7EBB"/>
                      </a:solidFill>
                      <a:prstDash val="solid"/>
                    </a:lnL>
                    <a:lnR w="9525">
                      <a:solidFill>
                        <a:srgbClr val="4A7EBB"/>
                      </a:solidFill>
                      <a:prstDash val="solid"/>
                    </a:lnR>
                    <a:lnT w="9525">
                      <a:solidFill>
                        <a:srgbClr val="4A7EBB"/>
                      </a:solidFill>
                      <a:prstDash val="solid"/>
                    </a:lnT>
                    <a:lnB w="9525">
                      <a:solidFill>
                        <a:srgbClr val="4A7EBB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A7EBB"/>
                      </a:solidFill>
                      <a:prstDash val="solid"/>
                    </a:lnL>
                    <a:lnR w="9525">
                      <a:solidFill>
                        <a:srgbClr val="4A7EBB"/>
                      </a:solidFill>
                      <a:prstDash val="solid"/>
                    </a:lnR>
                    <a:lnT w="9525">
                      <a:solidFill>
                        <a:srgbClr val="4A7EBB"/>
                      </a:solidFill>
                      <a:prstDash val="solid"/>
                    </a:lnT>
                    <a:lnB w="9525">
                      <a:solidFill>
                        <a:srgbClr val="4A7EBB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A7EBB"/>
                      </a:solidFill>
                      <a:prstDash val="solid"/>
                    </a:lnL>
                    <a:lnR w="9525">
                      <a:solidFill>
                        <a:srgbClr val="4A7EBB"/>
                      </a:solidFill>
                      <a:prstDash val="solid"/>
                    </a:lnR>
                    <a:lnT w="9525">
                      <a:solidFill>
                        <a:srgbClr val="4A7EBB"/>
                      </a:solidFill>
                      <a:prstDash val="solid"/>
                    </a:lnT>
                    <a:lnB w="9525">
                      <a:solidFill>
                        <a:srgbClr val="4A7EBB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object 13"/>
          <p:cNvSpPr/>
          <p:nvPr/>
        </p:nvSpPr>
        <p:spPr>
          <a:xfrm>
            <a:off x="943355" y="3273552"/>
            <a:ext cx="4265676" cy="856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90917" y="3300425"/>
            <a:ext cx="4170997" cy="7619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986149" y="3295662"/>
          <a:ext cx="4170678" cy="7607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49045"/>
                <a:gridCol w="1019809"/>
                <a:gridCol w="1084579"/>
                <a:gridCol w="817245"/>
              </a:tblGrid>
              <a:tr h="365125">
                <a:tc>
                  <a:txBody>
                    <a:bodyPr/>
                    <a:lstStyle/>
                    <a:p>
                      <a:pPr marL="399415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儲藏室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6360" marB="0">
                    <a:lnL w="9525">
                      <a:solidFill>
                        <a:srgbClr val="4A7EBB"/>
                      </a:solidFill>
                      <a:prstDash val="solid"/>
                    </a:lnL>
                    <a:lnR w="9525">
                      <a:solidFill>
                        <a:srgbClr val="4A7EBB"/>
                      </a:solidFill>
                      <a:prstDash val="solid"/>
                    </a:lnR>
                    <a:lnT w="9525">
                      <a:solidFill>
                        <a:srgbClr val="4A7EBB"/>
                      </a:solidFill>
                      <a:prstDash val="solid"/>
                    </a:lnT>
                    <a:lnB w="9525">
                      <a:solidFill>
                        <a:srgbClr val="4A7EBB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門口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6360" marB="0">
                    <a:lnL w="9525">
                      <a:solidFill>
                        <a:srgbClr val="4A7EBB"/>
                      </a:solidFill>
                      <a:prstDash val="solid"/>
                    </a:lnL>
                    <a:lnR w="9525">
                      <a:solidFill>
                        <a:srgbClr val="4A7EBB"/>
                      </a:solidFill>
                      <a:prstDash val="solid"/>
                    </a:lnR>
                    <a:lnT w="9525">
                      <a:solidFill>
                        <a:srgbClr val="4A7EBB"/>
                      </a:solidFill>
                      <a:prstDash val="solid"/>
                    </a:lnT>
                    <a:lnB w="9525">
                      <a:solidFill>
                        <a:srgbClr val="4A7EBB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會計辦公室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6360" marB="0">
                    <a:lnL w="9525">
                      <a:solidFill>
                        <a:srgbClr val="4A7EBB"/>
                      </a:solidFill>
                      <a:prstDash val="solid"/>
                    </a:lnL>
                    <a:lnR w="9525">
                      <a:solidFill>
                        <a:srgbClr val="4A7EBB"/>
                      </a:solidFill>
                      <a:prstDash val="solid"/>
                    </a:lnR>
                    <a:lnT w="9525">
                      <a:solidFill>
                        <a:srgbClr val="4A7EBB"/>
                      </a:solidFill>
                      <a:prstDash val="solid"/>
                    </a:lnT>
                    <a:lnB w="9525">
                      <a:solidFill>
                        <a:srgbClr val="4A7EBB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電子地圖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6360" marB="0">
                    <a:lnL w="9525">
                      <a:solidFill>
                        <a:srgbClr val="4A7EBB"/>
                      </a:solidFill>
                      <a:prstDash val="solid"/>
                    </a:lnL>
                    <a:lnR w="9525">
                      <a:solidFill>
                        <a:srgbClr val="4A7EBB"/>
                      </a:solidFill>
                      <a:prstDash val="solid"/>
                    </a:lnR>
                    <a:lnT w="9525">
                      <a:solidFill>
                        <a:srgbClr val="4A7EBB"/>
                      </a:solidFill>
                      <a:prstDash val="solid"/>
                    </a:lnT>
                    <a:lnB w="9525">
                      <a:solidFill>
                        <a:srgbClr val="4A7EBB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</a:tr>
              <a:tr h="395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A7EBB"/>
                      </a:solidFill>
                      <a:prstDash val="solid"/>
                    </a:lnL>
                    <a:lnR w="9525">
                      <a:solidFill>
                        <a:srgbClr val="4A7EBB"/>
                      </a:solidFill>
                      <a:prstDash val="solid"/>
                    </a:lnR>
                    <a:lnT w="9525">
                      <a:solidFill>
                        <a:srgbClr val="4A7EBB"/>
                      </a:solidFill>
                      <a:prstDash val="solid"/>
                    </a:lnT>
                    <a:lnB w="9525">
                      <a:solidFill>
                        <a:srgbClr val="4A7EBB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A7EBB"/>
                      </a:solidFill>
                      <a:prstDash val="solid"/>
                    </a:lnL>
                    <a:lnR w="9525">
                      <a:solidFill>
                        <a:srgbClr val="4A7EBB"/>
                      </a:solidFill>
                      <a:prstDash val="solid"/>
                    </a:lnR>
                    <a:lnT w="9525">
                      <a:solidFill>
                        <a:srgbClr val="4A7EBB"/>
                      </a:solidFill>
                      <a:prstDash val="solid"/>
                    </a:lnT>
                    <a:lnB w="9525">
                      <a:solidFill>
                        <a:srgbClr val="4A7EBB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A7EBB"/>
                      </a:solidFill>
                      <a:prstDash val="solid"/>
                    </a:lnL>
                    <a:lnR w="9525">
                      <a:solidFill>
                        <a:srgbClr val="4A7EBB"/>
                      </a:solidFill>
                      <a:prstDash val="solid"/>
                    </a:lnR>
                    <a:lnT w="9525">
                      <a:solidFill>
                        <a:srgbClr val="4A7EBB"/>
                      </a:solidFill>
                      <a:prstDash val="solid"/>
                    </a:lnT>
                    <a:lnB w="9525">
                      <a:solidFill>
                        <a:srgbClr val="4A7EBB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A7EBB"/>
                      </a:solidFill>
                      <a:prstDash val="solid"/>
                    </a:lnL>
                    <a:lnR w="9525">
                      <a:solidFill>
                        <a:srgbClr val="4A7EBB"/>
                      </a:solidFill>
                      <a:prstDash val="solid"/>
                    </a:lnR>
                    <a:lnT w="9525">
                      <a:solidFill>
                        <a:srgbClr val="4A7EBB"/>
                      </a:solidFill>
                      <a:prstDash val="solid"/>
                    </a:lnT>
                    <a:lnB w="9525">
                      <a:solidFill>
                        <a:srgbClr val="4A7EBB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</a:tr>
            </a:tbl>
          </a:graphicData>
        </a:graphic>
      </p:graphicFrame>
      <p:sp>
        <p:nvSpPr>
          <p:cNvPr id="16" name="object 16"/>
          <p:cNvSpPr/>
          <p:nvPr/>
        </p:nvSpPr>
        <p:spPr>
          <a:xfrm>
            <a:off x="943355" y="2343911"/>
            <a:ext cx="4265676" cy="8564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90917" y="2371394"/>
            <a:ext cx="4170997" cy="7619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90917" y="2371394"/>
            <a:ext cx="1249680" cy="365760"/>
          </a:xfrm>
          <a:custGeom>
            <a:avLst/>
            <a:gdLst/>
            <a:ahLst/>
            <a:cxnLst/>
            <a:rect l="l" t="t" r="r" b="b"/>
            <a:pathLst>
              <a:path w="1249680" h="365760">
                <a:moveTo>
                  <a:pt x="0" y="0"/>
                </a:moveTo>
                <a:lnTo>
                  <a:pt x="1249197" y="0"/>
                </a:lnTo>
                <a:lnTo>
                  <a:pt x="1249197" y="365734"/>
                </a:lnTo>
                <a:lnTo>
                  <a:pt x="0" y="36573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240114" y="2371394"/>
            <a:ext cx="1020444" cy="365760"/>
          </a:xfrm>
          <a:custGeom>
            <a:avLst/>
            <a:gdLst/>
            <a:ahLst/>
            <a:cxnLst/>
            <a:rect l="l" t="t" r="r" b="b"/>
            <a:pathLst>
              <a:path w="1020445" h="365760">
                <a:moveTo>
                  <a:pt x="0" y="0"/>
                </a:moveTo>
                <a:lnTo>
                  <a:pt x="1019975" y="0"/>
                </a:lnTo>
                <a:lnTo>
                  <a:pt x="1019975" y="365734"/>
                </a:lnTo>
                <a:lnTo>
                  <a:pt x="0" y="36573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260090" y="2371394"/>
            <a:ext cx="1084580" cy="365760"/>
          </a:xfrm>
          <a:custGeom>
            <a:avLst/>
            <a:gdLst/>
            <a:ahLst/>
            <a:cxnLst/>
            <a:rect l="l" t="t" r="r" b="b"/>
            <a:pathLst>
              <a:path w="1084579" h="365760">
                <a:moveTo>
                  <a:pt x="0" y="0"/>
                </a:moveTo>
                <a:lnTo>
                  <a:pt x="1084478" y="0"/>
                </a:lnTo>
                <a:lnTo>
                  <a:pt x="1084478" y="365734"/>
                </a:lnTo>
                <a:lnTo>
                  <a:pt x="0" y="36573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344568" y="2371394"/>
            <a:ext cx="817880" cy="365760"/>
          </a:xfrm>
          <a:custGeom>
            <a:avLst/>
            <a:gdLst/>
            <a:ahLst/>
            <a:cxnLst/>
            <a:rect l="l" t="t" r="r" b="b"/>
            <a:pathLst>
              <a:path w="817879" h="365760">
                <a:moveTo>
                  <a:pt x="0" y="0"/>
                </a:moveTo>
                <a:lnTo>
                  <a:pt x="817346" y="0"/>
                </a:lnTo>
                <a:lnTo>
                  <a:pt x="817346" y="365734"/>
                </a:lnTo>
                <a:lnTo>
                  <a:pt x="0" y="36573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90917" y="2737129"/>
            <a:ext cx="1249680" cy="396240"/>
          </a:xfrm>
          <a:custGeom>
            <a:avLst/>
            <a:gdLst/>
            <a:ahLst/>
            <a:cxnLst/>
            <a:rect l="l" t="t" r="r" b="b"/>
            <a:pathLst>
              <a:path w="1249680" h="396239">
                <a:moveTo>
                  <a:pt x="0" y="0"/>
                </a:moveTo>
                <a:lnTo>
                  <a:pt x="1249197" y="0"/>
                </a:lnTo>
                <a:lnTo>
                  <a:pt x="1249197" y="396214"/>
                </a:lnTo>
                <a:lnTo>
                  <a:pt x="0" y="39621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240114" y="2737129"/>
            <a:ext cx="1020444" cy="396240"/>
          </a:xfrm>
          <a:custGeom>
            <a:avLst/>
            <a:gdLst/>
            <a:ahLst/>
            <a:cxnLst/>
            <a:rect l="l" t="t" r="r" b="b"/>
            <a:pathLst>
              <a:path w="1020445" h="396239">
                <a:moveTo>
                  <a:pt x="0" y="0"/>
                </a:moveTo>
                <a:lnTo>
                  <a:pt x="1019975" y="0"/>
                </a:lnTo>
                <a:lnTo>
                  <a:pt x="1019975" y="396214"/>
                </a:lnTo>
                <a:lnTo>
                  <a:pt x="0" y="39621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260090" y="2737129"/>
            <a:ext cx="1084580" cy="396240"/>
          </a:xfrm>
          <a:custGeom>
            <a:avLst/>
            <a:gdLst/>
            <a:ahLst/>
            <a:cxnLst/>
            <a:rect l="l" t="t" r="r" b="b"/>
            <a:pathLst>
              <a:path w="1084579" h="396239">
                <a:moveTo>
                  <a:pt x="0" y="0"/>
                </a:moveTo>
                <a:lnTo>
                  <a:pt x="1084478" y="0"/>
                </a:lnTo>
                <a:lnTo>
                  <a:pt x="1084478" y="396214"/>
                </a:lnTo>
                <a:lnTo>
                  <a:pt x="0" y="39621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344568" y="2737129"/>
            <a:ext cx="817880" cy="396240"/>
          </a:xfrm>
          <a:custGeom>
            <a:avLst/>
            <a:gdLst/>
            <a:ahLst/>
            <a:cxnLst/>
            <a:rect l="l" t="t" r="r" b="b"/>
            <a:pathLst>
              <a:path w="817879" h="396239">
                <a:moveTo>
                  <a:pt x="0" y="0"/>
                </a:moveTo>
                <a:lnTo>
                  <a:pt x="817346" y="0"/>
                </a:lnTo>
                <a:lnTo>
                  <a:pt x="817346" y="396214"/>
                </a:lnTo>
                <a:lnTo>
                  <a:pt x="0" y="39621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240114" y="2366632"/>
            <a:ext cx="0" cy="771525"/>
          </a:xfrm>
          <a:custGeom>
            <a:avLst/>
            <a:gdLst/>
            <a:ahLst/>
            <a:cxnLst/>
            <a:rect l="l" t="t" r="r" b="b"/>
            <a:pathLst>
              <a:path h="771525">
                <a:moveTo>
                  <a:pt x="0" y="0"/>
                </a:moveTo>
                <a:lnTo>
                  <a:pt x="0" y="771461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260090" y="2366632"/>
            <a:ext cx="0" cy="771525"/>
          </a:xfrm>
          <a:custGeom>
            <a:avLst/>
            <a:gdLst/>
            <a:ahLst/>
            <a:cxnLst/>
            <a:rect l="l" t="t" r="r" b="b"/>
            <a:pathLst>
              <a:path h="771525">
                <a:moveTo>
                  <a:pt x="0" y="0"/>
                </a:moveTo>
                <a:lnTo>
                  <a:pt x="0" y="771461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344568" y="2366632"/>
            <a:ext cx="0" cy="771525"/>
          </a:xfrm>
          <a:custGeom>
            <a:avLst/>
            <a:gdLst/>
            <a:ahLst/>
            <a:cxnLst/>
            <a:rect l="l" t="t" r="r" b="b"/>
            <a:pathLst>
              <a:path h="771525">
                <a:moveTo>
                  <a:pt x="0" y="0"/>
                </a:moveTo>
                <a:lnTo>
                  <a:pt x="0" y="771461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86151" y="2737129"/>
            <a:ext cx="4180840" cy="0"/>
          </a:xfrm>
          <a:custGeom>
            <a:avLst/>
            <a:gdLst/>
            <a:ahLst/>
            <a:cxnLst/>
            <a:rect l="l" t="t" r="r" b="b"/>
            <a:pathLst>
              <a:path w="4180840">
                <a:moveTo>
                  <a:pt x="0" y="0"/>
                </a:moveTo>
                <a:lnTo>
                  <a:pt x="4180522" y="0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990912" y="2366632"/>
            <a:ext cx="0" cy="771525"/>
          </a:xfrm>
          <a:custGeom>
            <a:avLst/>
            <a:gdLst/>
            <a:ahLst/>
            <a:cxnLst/>
            <a:rect l="l" t="t" r="r" b="b"/>
            <a:pathLst>
              <a:path h="771525">
                <a:moveTo>
                  <a:pt x="0" y="0"/>
                </a:moveTo>
                <a:lnTo>
                  <a:pt x="0" y="771461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161915" y="2366632"/>
            <a:ext cx="0" cy="771525"/>
          </a:xfrm>
          <a:custGeom>
            <a:avLst/>
            <a:gdLst/>
            <a:ahLst/>
            <a:cxnLst/>
            <a:rect l="l" t="t" r="r" b="b"/>
            <a:pathLst>
              <a:path h="771525">
                <a:moveTo>
                  <a:pt x="0" y="0"/>
                </a:moveTo>
                <a:lnTo>
                  <a:pt x="0" y="771461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86151" y="2371394"/>
            <a:ext cx="4180840" cy="0"/>
          </a:xfrm>
          <a:custGeom>
            <a:avLst/>
            <a:gdLst/>
            <a:ahLst/>
            <a:cxnLst/>
            <a:rect l="l" t="t" r="r" b="b"/>
            <a:pathLst>
              <a:path w="4180840">
                <a:moveTo>
                  <a:pt x="0" y="0"/>
                </a:moveTo>
                <a:lnTo>
                  <a:pt x="4180522" y="0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86151" y="3133331"/>
            <a:ext cx="4180840" cy="0"/>
          </a:xfrm>
          <a:custGeom>
            <a:avLst/>
            <a:gdLst/>
            <a:ahLst/>
            <a:cxnLst/>
            <a:rect l="l" t="t" r="r" b="b"/>
            <a:pathLst>
              <a:path w="4180840">
                <a:moveTo>
                  <a:pt x="0" y="0"/>
                </a:moveTo>
                <a:lnTo>
                  <a:pt x="4180522" y="0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373327" y="2445550"/>
            <a:ext cx="482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儲藏室</a:t>
            </a:r>
            <a:endParaRPr sz="12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584145" y="2445550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門口</a:t>
            </a:r>
            <a:endParaRPr sz="12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408019" y="2445550"/>
            <a:ext cx="787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會計辦公室</a:t>
            </a:r>
            <a:endParaRPr sz="12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23308" y="2445550"/>
            <a:ext cx="635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電子地圖</a:t>
            </a:r>
            <a:endParaRPr sz="12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943355" y="1400555"/>
            <a:ext cx="4265676" cy="8580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90917" y="1428737"/>
            <a:ext cx="4170997" cy="7619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990917" y="1428737"/>
            <a:ext cx="1249680" cy="365760"/>
          </a:xfrm>
          <a:custGeom>
            <a:avLst/>
            <a:gdLst/>
            <a:ahLst/>
            <a:cxnLst/>
            <a:rect l="l" t="t" r="r" b="b"/>
            <a:pathLst>
              <a:path w="1249680" h="365760">
                <a:moveTo>
                  <a:pt x="0" y="0"/>
                </a:moveTo>
                <a:lnTo>
                  <a:pt x="1249197" y="0"/>
                </a:lnTo>
                <a:lnTo>
                  <a:pt x="1249197" y="365734"/>
                </a:lnTo>
                <a:lnTo>
                  <a:pt x="0" y="36573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240114" y="1428737"/>
            <a:ext cx="1020444" cy="365760"/>
          </a:xfrm>
          <a:custGeom>
            <a:avLst/>
            <a:gdLst/>
            <a:ahLst/>
            <a:cxnLst/>
            <a:rect l="l" t="t" r="r" b="b"/>
            <a:pathLst>
              <a:path w="1020445" h="365760">
                <a:moveTo>
                  <a:pt x="0" y="0"/>
                </a:moveTo>
                <a:lnTo>
                  <a:pt x="1019975" y="0"/>
                </a:lnTo>
                <a:lnTo>
                  <a:pt x="1019975" y="365734"/>
                </a:lnTo>
                <a:lnTo>
                  <a:pt x="0" y="36573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260090" y="1428737"/>
            <a:ext cx="1084580" cy="365760"/>
          </a:xfrm>
          <a:custGeom>
            <a:avLst/>
            <a:gdLst/>
            <a:ahLst/>
            <a:cxnLst/>
            <a:rect l="l" t="t" r="r" b="b"/>
            <a:pathLst>
              <a:path w="1084579" h="365760">
                <a:moveTo>
                  <a:pt x="0" y="0"/>
                </a:moveTo>
                <a:lnTo>
                  <a:pt x="1084478" y="0"/>
                </a:lnTo>
                <a:lnTo>
                  <a:pt x="1084478" y="365734"/>
                </a:lnTo>
                <a:lnTo>
                  <a:pt x="0" y="36573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344568" y="1428737"/>
            <a:ext cx="817880" cy="365760"/>
          </a:xfrm>
          <a:custGeom>
            <a:avLst/>
            <a:gdLst/>
            <a:ahLst/>
            <a:cxnLst/>
            <a:rect l="l" t="t" r="r" b="b"/>
            <a:pathLst>
              <a:path w="817879" h="365760">
                <a:moveTo>
                  <a:pt x="0" y="0"/>
                </a:moveTo>
                <a:lnTo>
                  <a:pt x="817346" y="0"/>
                </a:lnTo>
                <a:lnTo>
                  <a:pt x="817346" y="365734"/>
                </a:lnTo>
                <a:lnTo>
                  <a:pt x="0" y="36573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990917" y="1794471"/>
            <a:ext cx="1249680" cy="396240"/>
          </a:xfrm>
          <a:custGeom>
            <a:avLst/>
            <a:gdLst/>
            <a:ahLst/>
            <a:cxnLst/>
            <a:rect l="l" t="t" r="r" b="b"/>
            <a:pathLst>
              <a:path w="1249680" h="396239">
                <a:moveTo>
                  <a:pt x="0" y="0"/>
                </a:moveTo>
                <a:lnTo>
                  <a:pt x="1249197" y="0"/>
                </a:lnTo>
                <a:lnTo>
                  <a:pt x="1249197" y="396214"/>
                </a:lnTo>
                <a:lnTo>
                  <a:pt x="0" y="39621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240114" y="1794471"/>
            <a:ext cx="1020444" cy="396240"/>
          </a:xfrm>
          <a:custGeom>
            <a:avLst/>
            <a:gdLst/>
            <a:ahLst/>
            <a:cxnLst/>
            <a:rect l="l" t="t" r="r" b="b"/>
            <a:pathLst>
              <a:path w="1020445" h="396239">
                <a:moveTo>
                  <a:pt x="0" y="0"/>
                </a:moveTo>
                <a:lnTo>
                  <a:pt x="1019975" y="0"/>
                </a:lnTo>
                <a:lnTo>
                  <a:pt x="1019975" y="396214"/>
                </a:lnTo>
                <a:lnTo>
                  <a:pt x="0" y="39621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260090" y="1794471"/>
            <a:ext cx="1084580" cy="396240"/>
          </a:xfrm>
          <a:custGeom>
            <a:avLst/>
            <a:gdLst/>
            <a:ahLst/>
            <a:cxnLst/>
            <a:rect l="l" t="t" r="r" b="b"/>
            <a:pathLst>
              <a:path w="1084579" h="396239">
                <a:moveTo>
                  <a:pt x="0" y="0"/>
                </a:moveTo>
                <a:lnTo>
                  <a:pt x="1084478" y="0"/>
                </a:lnTo>
                <a:lnTo>
                  <a:pt x="1084478" y="396214"/>
                </a:lnTo>
                <a:lnTo>
                  <a:pt x="0" y="39621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344568" y="1794471"/>
            <a:ext cx="817880" cy="396240"/>
          </a:xfrm>
          <a:custGeom>
            <a:avLst/>
            <a:gdLst/>
            <a:ahLst/>
            <a:cxnLst/>
            <a:rect l="l" t="t" r="r" b="b"/>
            <a:pathLst>
              <a:path w="817879" h="396239">
                <a:moveTo>
                  <a:pt x="0" y="0"/>
                </a:moveTo>
                <a:lnTo>
                  <a:pt x="817346" y="0"/>
                </a:lnTo>
                <a:lnTo>
                  <a:pt x="817346" y="396214"/>
                </a:lnTo>
                <a:lnTo>
                  <a:pt x="0" y="39621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240114" y="1423974"/>
            <a:ext cx="0" cy="771525"/>
          </a:xfrm>
          <a:custGeom>
            <a:avLst/>
            <a:gdLst/>
            <a:ahLst/>
            <a:cxnLst/>
            <a:rect l="l" t="t" r="r" b="b"/>
            <a:pathLst>
              <a:path h="771525">
                <a:moveTo>
                  <a:pt x="0" y="0"/>
                </a:moveTo>
                <a:lnTo>
                  <a:pt x="0" y="771461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260090" y="1423974"/>
            <a:ext cx="0" cy="771525"/>
          </a:xfrm>
          <a:custGeom>
            <a:avLst/>
            <a:gdLst/>
            <a:ahLst/>
            <a:cxnLst/>
            <a:rect l="l" t="t" r="r" b="b"/>
            <a:pathLst>
              <a:path h="771525">
                <a:moveTo>
                  <a:pt x="0" y="0"/>
                </a:moveTo>
                <a:lnTo>
                  <a:pt x="0" y="771461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344568" y="1423974"/>
            <a:ext cx="0" cy="771525"/>
          </a:xfrm>
          <a:custGeom>
            <a:avLst/>
            <a:gdLst/>
            <a:ahLst/>
            <a:cxnLst/>
            <a:rect l="l" t="t" r="r" b="b"/>
            <a:pathLst>
              <a:path h="771525">
                <a:moveTo>
                  <a:pt x="0" y="0"/>
                </a:moveTo>
                <a:lnTo>
                  <a:pt x="0" y="771461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986151" y="1794471"/>
            <a:ext cx="4180840" cy="0"/>
          </a:xfrm>
          <a:custGeom>
            <a:avLst/>
            <a:gdLst/>
            <a:ahLst/>
            <a:cxnLst/>
            <a:rect l="l" t="t" r="r" b="b"/>
            <a:pathLst>
              <a:path w="4180840">
                <a:moveTo>
                  <a:pt x="0" y="0"/>
                </a:moveTo>
                <a:lnTo>
                  <a:pt x="4180522" y="0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990912" y="1423974"/>
            <a:ext cx="0" cy="771525"/>
          </a:xfrm>
          <a:custGeom>
            <a:avLst/>
            <a:gdLst/>
            <a:ahLst/>
            <a:cxnLst/>
            <a:rect l="l" t="t" r="r" b="b"/>
            <a:pathLst>
              <a:path h="771525">
                <a:moveTo>
                  <a:pt x="0" y="0"/>
                </a:moveTo>
                <a:lnTo>
                  <a:pt x="0" y="771461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5161915" y="1423974"/>
            <a:ext cx="0" cy="771525"/>
          </a:xfrm>
          <a:custGeom>
            <a:avLst/>
            <a:gdLst/>
            <a:ahLst/>
            <a:cxnLst/>
            <a:rect l="l" t="t" r="r" b="b"/>
            <a:pathLst>
              <a:path h="771525">
                <a:moveTo>
                  <a:pt x="0" y="0"/>
                </a:moveTo>
                <a:lnTo>
                  <a:pt x="0" y="771461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986151" y="1428737"/>
            <a:ext cx="4180840" cy="0"/>
          </a:xfrm>
          <a:custGeom>
            <a:avLst/>
            <a:gdLst/>
            <a:ahLst/>
            <a:cxnLst/>
            <a:rect l="l" t="t" r="r" b="b"/>
            <a:pathLst>
              <a:path w="4180840">
                <a:moveTo>
                  <a:pt x="0" y="0"/>
                </a:moveTo>
                <a:lnTo>
                  <a:pt x="4180522" y="0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986151" y="2190686"/>
            <a:ext cx="4180840" cy="0"/>
          </a:xfrm>
          <a:custGeom>
            <a:avLst/>
            <a:gdLst/>
            <a:ahLst/>
            <a:cxnLst/>
            <a:rect l="l" t="t" r="r" b="b"/>
            <a:pathLst>
              <a:path w="4180840">
                <a:moveTo>
                  <a:pt x="0" y="0"/>
                </a:moveTo>
                <a:lnTo>
                  <a:pt x="4180522" y="0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373327" y="1502892"/>
            <a:ext cx="482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儲藏室</a:t>
            </a:r>
            <a:endParaRPr sz="12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584145" y="1502892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門口</a:t>
            </a:r>
            <a:endParaRPr sz="12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408019" y="1502892"/>
            <a:ext cx="787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會計辦公室</a:t>
            </a:r>
            <a:endParaRPr sz="12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423308" y="1502892"/>
            <a:ext cx="635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電子地圖</a:t>
            </a:r>
            <a:endParaRPr sz="12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5429262" y="1066901"/>
            <a:ext cx="3714750" cy="4076700"/>
          </a:xfrm>
          <a:custGeom>
            <a:avLst/>
            <a:gdLst/>
            <a:ahLst/>
            <a:cxnLst/>
            <a:rect l="l" t="t" r="r" b="b"/>
            <a:pathLst>
              <a:path w="3714750" h="4076700">
                <a:moveTo>
                  <a:pt x="0" y="4076598"/>
                </a:moveTo>
                <a:lnTo>
                  <a:pt x="3714737" y="4076598"/>
                </a:lnTo>
                <a:lnTo>
                  <a:pt x="3714737" y="0"/>
                </a:lnTo>
                <a:lnTo>
                  <a:pt x="0" y="0"/>
                </a:lnTo>
                <a:lnTo>
                  <a:pt x="0" y="4076598"/>
                </a:lnTo>
                <a:close/>
              </a:path>
            </a:pathLst>
          </a:custGeom>
          <a:solidFill>
            <a:srgbClr val="31859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285180" y="1139533"/>
            <a:ext cx="83629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設定結果</a:t>
            </a:r>
            <a:endParaRPr sz="16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230353" y="1567776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保全</a:t>
            </a:r>
            <a:endParaRPr sz="12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230353" y="2482176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會計</a:t>
            </a:r>
            <a:endParaRPr sz="12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192253" y="3396576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經理</a:t>
            </a:r>
            <a:endParaRPr sz="12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116053" y="4310976"/>
            <a:ext cx="482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外包商</a:t>
            </a:r>
            <a:endParaRPr sz="12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graphicFrame>
        <p:nvGraphicFramePr>
          <p:cNvPr id="66" name="object 66"/>
          <p:cNvGraphicFramePr>
            <a:graphicFrameLocks noGrp="1"/>
          </p:cNvGraphicFramePr>
          <p:nvPr/>
        </p:nvGraphicFramePr>
        <p:xfrm>
          <a:off x="6612953" y="1434020"/>
          <a:ext cx="2240279" cy="730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0070"/>
                <a:gridCol w="560070"/>
                <a:gridCol w="560070"/>
                <a:gridCol w="560069"/>
              </a:tblGrid>
              <a:tr h="334645"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Emap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</a:tr>
              <a:tr h="395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67" name="object 67"/>
          <p:cNvSpPr/>
          <p:nvPr/>
        </p:nvSpPr>
        <p:spPr>
          <a:xfrm>
            <a:off x="5188864" y="2053501"/>
            <a:ext cx="986155" cy="1581785"/>
          </a:xfrm>
          <a:custGeom>
            <a:avLst/>
            <a:gdLst/>
            <a:ahLst/>
            <a:cxnLst/>
            <a:rect l="l" t="t" r="r" b="b"/>
            <a:pathLst>
              <a:path w="986154" h="1581785">
                <a:moveTo>
                  <a:pt x="986078" y="0"/>
                </a:moveTo>
                <a:lnTo>
                  <a:pt x="0" y="1581746"/>
                </a:lnTo>
              </a:path>
            </a:pathLst>
          </a:custGeom>
          <a:ln w="28575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5143500" y="3548964"/>
            <a:ext cx="136207" cy="1590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6084074" y="1980755"/>
            <a:ext cx="136207" cy="15904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5213362" y="2996552"/>
            <a:ext cx="940435" cy="668655"/>
          </a:xfrm>
          <a:custGeom>
            <a:avLst/>
            <a:gdLst/>
            <a:ahLst/>
            <a:cxnLst/>
            <a:rect l="l" t="t" r="r" b="b"/>
            <a:pathLst>
              <a:path w="940435" h="668654">
                <a:moveTo>
                  <a:pt x="940193" y="0"/>
                </a:moveTo>
                <a:lnTo>
                  <a:pt x="0" y="668528"/>
                </a:lnTo>
              </a:path>
            </a:pathLst>
          </a:custGeom>
          <a:ln w="28574"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5143500" y="3573741"/>
            <a:ext cx="158115" cy="141605"/>
          </a:xfrm>
          <a:custGeom>
            <a:avLst/>
            <a:gdLst/>
            <a:ahLst/>
            <a:cxnLst/>
            <a:rect l="l" t="t" r="r" b="b"/>
            <a:pathLst>
              <a:path w="158114" h="141604">
                <a:moveTo>
                  <a:pt x="75031" y="0"/>
                </a:moveTo>
                <a:lnTo>
                  <a:pt x="0" y="141020"/>
                </a:lnTo>
                <a:lnTo>
                  <a:pt x="157835" y="116433"/>
                </a:lnTo>
                <a:lnTo>
                  <a:pt x="69862" y="91338"/>
                </a:lnTo>
                <a:lnTo>
                  <a:pt x="75031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6065583" y="2946882"/>
            <a:ext cx="158115" cy="141605"/>
          </a:xfrm>
          <a:custGeom>
            <a:avLst/>
            <a:gdLst/>
            <a:ahLst/>
            <a:cxnLst/>
            <a:rect l="l" t="t" r="r" b="b"/>
            <a:pathLst>
              <a:path w="158114" h="141605">
                <a:moveTo>
                  <a:pt x="157835" y="0"/>
                </a:moveTo>
                <a:lnTo>
                  <a:pt x="0" y="24561"/>
                </a:lnTo>
                <a:lnTo>
                  <a:pt x="87972" y="49669"/>
                </a:lnTo>
                <a:lnTo>
                  <a:pt x="82791" y="141008"/>
                </a:lnTo>
                <a:lnTo>
                  <a:pt x="157835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5187606" y="1930869"/>
            <a:ext cx="983615" cy="1638935"/>
          </a:xfrm>
          <a:custGeom>
            <a:avLst/>
            <a:gdLst/>
            <a:ahLst/>
            <a:cxnLst/>
            <a:rect l="l" t="t" r="r" b="b"/>
            <a:pathLst>
              <a:path w="983614" h="1638935">
                <a:moveTo>
                  <a:pt x="983361" y="1638935"/>
                </a:moveTo>
                <a:lnTo>
                  <a:pt x="0" y="0"/>
                </a:lnTo>
              </a:path>
            </a:pathLst>
          </a:custGeom>
          <a:ln w="28575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5143500" y="1857362"/>
            <a:ext cx="134772" cy="15927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6080302" y="3484041"/>
            <a:ext cx="134772" cy="15927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5277739" y="2915856"/>
            <a:ext cx="883285" cy="820419"/>
          </a:xfrm>
          <a:custGeom>
            <a:avLst/>
            <a:gdLst/>
            <a:ahLst/>
            <a:cxnLst/>
            <a:rect l="l" t="t" r="r" b="b"/>
            <a:pathLst>
              <a:path w="883285" h="820420">
                <a:moveTo>
                  <a:pt x="882878" y="820254"/>
                </a:moveTo>
                <a:lnTo>
                  <a:pt x="0" y="0"/>
                </a:lnTo>
              </a:path>
            </a:pathLst>
          </a:custGeom>
          <a:ln w="28575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5214950" y="2857500"/>
            <a:ext cx="153670" cy="149860"/>
          </a:xfrm>
          <a:custGeom>
            <a:avLst/>
            <a:gdLst/>
            <a:ahLst/>
            <a:cxnLst/>
            <a:rect l="l" t="t" r="r" b="b"/>
            <a:pathLst>
              <a:path w="153670" h="149860">
                <a:moveTo>
                  <a:pt x="0" y="0"/>
                </a:moveTo>
                <a:lnTo>
                  <a:pt x="56045" y="149580"/>
                </a:lnTo>
                <a:lnTo>
                  <a:pt x="62801" y="58343"/>
                </a:lnTo>
                <a:lnTo>
                  <a:pt x="153288" y="44907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6070142" y="3644874"/>
            <a:ext cx="153670" cy="149860"/>
          </a:xfrm>
          <a:custGeom>
            <a:avLst/>
            <a:gdLst/>
            <a:ahLst/>
            <a:cxnLst/>
            <a:rect l="l" t="t" r="r" b="b"/>
            <a:pathLst>
              <a:path w="153670" h="149860">
                <a:moveTo>
                  <a:pt x="97243" y="0"/>
                </a:moveTo>
                <a:lnTo>
                  <a:pt x="90487" y="91236"/>
                </a:lnTo>
                <a:lnTo>
                  <a:pt x="0" y="104673"/>
                </a:lnTo>
                <a:lnTo>
                  <a:pt x="153289" y="149593"/>
                </a:lnTo>
                <a:lnTo>
                  <a:pt x="97243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5233199" y="3842677"/>
            <a:ext cx="919480" cy="625475"/>
          </a:xfrm>
          <a:custGeom>
            <a:avLst/>
            <a:gdLst/>
            <a:ahLst/>
            <a:cxnLst/>
            <a:rect l="l" t="t" r="r" b="b"/>
            <a:pathLst>
              <a:path w="919479" h="625475">
                <a:moveTo>
                  <a:pt x="919340" y="0"/>
                </a:moveTo>
                <a:lnTo>
                  <a:pt x="0" y="625373"/>
                </a:lnTo>
              </a:path>
            </a:pathLst>
          </a:custGeom>
          <a:ln w="28575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5162321" y="4376828"/>
            <a:ext cx="158750" cy="139700"/>
          </a:xfrm>
          <a:custGeom>
            <a:avLst/>
            <a:gdLst/>
            <a:ahLst/>
            <a:cxnLst/>
            <a:rect l="l" t="t" r="r" b="b"/>
            <a:pathLst>
              <a:path w="158750" h="139700">
                <a:moveTo>
                  <a:pt x="77952" y="0"/>
                </a:moveTo>
                <a:lnTo>
                  <a:pt x="0" y="139433"/>
                </a:lnTo>
                <a:lnTo>
                  <a:pt x="158318" y="118135"/>
                </a:lnTo>
                <a:lnTo>
                  <a:pt x="70878" y="91211"/>
                </a:lnTo>
                <a:lnTo>
                  <a:pt x="77952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6065113" y="3794455"/>
            <a:ext cx="158750" cy="139700"/>
          </a:xfrm>
          <a:custGeom>
            <a:avLst/>
            <a:gdLst/>
            <a:ahLst/>
            <a:cxnLst/>
            <a:rect l="l" t="t" r="r" b="b"/>
            <a:pathLst>
              <a:path w="158750" h="139700">
                <a:moveTo>
                  <a:pt x="158305" y="0"/>
                </a:moveTo>
                <a:lnTo>
                  <a:pt x="0" y="21285"/>
                </a:lnTo>
                <a:lnTo>
                  <a:pt x="87426" y="48209"/>
                </a:lnTo>
                <a:lnTo>
                  <a:pt x="80352" y="139420"/>
                </a:lnTo>
                <a:lnTo>
                  <a:pt x="158305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8372576" y="1847100"/>
            <a:ext cx="347472" cy="2842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7848727" y="1847100"/>
            <a:ext cx="347472" cy="2842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6681825" y="1785937"/>
            <a:ext cx="415301" cy="38439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7228535" y="1790796"/>
            <a:ext cx="415301" cy="38438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7309053" y="2798445"/>
            <a:ext cx="319629" cy="29255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8395754" y="2798445"/>
            <a:ext cx="319642" cy="2925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7324864" y="4621631"/>
            <a:ext cx="319642" cy="29255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7848727" y="4621620"/>
            <a:ext cx="319642" cy="29255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8372588" y="4621631"/>
            <a:ext cx="319642" cy="29255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6715137" y="2731155"/>
            <a:ext cx="382028" cy="39561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7809624" y="2746928"/>
            <a:ext cx="382028" cy="39561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6715137" y="3623449"/>
            <a:ext cx="382028" cy="39562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7293686" y="3623449"/>
            <a:ext cx="382028" cy="39562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7809624" y="3629662"/>
            <a:ext cx="382028" cy="39561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8429650" y="3629662"/>
            <a:ext cx="382028" cy="39561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6801015" y="4636646"/>
            <a:ext cx="319642" cy="29255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4643437" y="4719663"/>
            <a:ext cx="374535" cy="28089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3643299" y="2783674"/>
            <a:ext cx="374535" cy="28089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1571599" y="2786062"/>
            <a:ext cx="374535" cy="28089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1571599" y="1847329"/>
            <a:ext cx="374535" cy="28089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2643174" y="1825383"/>
            <a:ext cx="374535" cy="28089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0" y="2286000"/>
            <a:ext cx="5144135" cy="1905"/>
          </a:xfrm>
          <a:custGeom>
            <a:avLst/>
            <a:gdLst/>
            <a:ahLst/>
            <a:cxnLst/>
            <a:rect l="l" t="t" r="r" b="b"/>
            <a:pathLst>
              <a:path w="5144135" h="1905">
                <a:moveTo>
                  <a:pt x="0" y="0"/>
                </a:moveTo>
                <a:lnTo>
                  <a:pt x="5143538" y="1587"/>
                </a:lnTo>
              </a:path>
            </a:pathLst>
          </a:custGeom>
          <a:ln w="9525">
            <a:solidFill>
              <a:srgbClr val="CCC1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0" y="3214687"/>
            <a:ext cx="5144135" cy="1905"/>
          </a:xfrm>
          <a:custGeom>
            <a:avLst/>
            <a:gdLst/>
            <a:ahLst/>
            <a:cxnLst/>
            <a:rect l="l" t="t" r="r" b="b"/>
            <a:pathLst>
              <a:path w="5144135" h="1905">
                <a:moveTo>
                  <a:pt x="0" y="0"/>
                </a:moveTo>
                <a:lnTo>
                  <a:pt x="5143538" y="1587"/>
                </a:lnTo>
              </a:path>
            </a:pathLst>
          </a:custGeom>
          <a:ln w="9525">
            <a:solidFill>
              <a:srgbClr val="CCC1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0" y="4143386"/>
            <a:ext cx="5144135" cy="1905"/>
          </a:xfrm>
          <a:custGeom>
            <a:avLst/>
            <a:gdLst/>
            <a:ahLst/>
            <a:cxnLst/>
            <a:rect l="l" t="t" r="r" b="b"/>
            <a:pathLst>
              <a:path w="5144135" h="1904">
                <a:moveTo>
                  <a:pt x="0" y="0"/>
                </a:moveTo>
                <a:lnTo>
                  <a:pt x="5143538" y="1587"/>
                </a:lnTo>
              </a:path>
            </a:pathLst>
          </a:custGeom>
          <a:ln w="9525">
            <a:solidFill>
              <a:srgbClr val="CCC1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6215075" y="2286000"/>
            <a:ext cx="2900680" cy="1905"/>
          </a:xfrm>
          <a:custGeom>
            <a:avLst/>
            <a:gdLst/>
            <a:ahLst/>
            <a:cxnLst/>
            <a:rect l="l" t="t" r="r" b="b"/>
            <a:pathLst>
              <a:path w="2900679" h="1905">
                <a:moveTo>
                  <a:pt x="0" y="0"/>
                </a:moveTo>
                <a:lnTo>
                  <a:pt x="2900616" y="1587"/>
                </a:lnTo>
              </a:path>
            </a:pathLst>
          </a:custGeom>
          <a:ln w="9525">
            <a:solidFill>
              <a:srgbClr val="CCC1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6215075" y="3214687"/>
            <a:ext cx="2900680" cy="1905"/>
          </a:xfrm>
          <a:custGeom>
            <a:avLst/>
            <a:gdLst/>
            <a:ahLst/>
            <a:cxnLst/>
            <a:rect l="l" t="t" r="r" b="b"/>
            <a:pathLst>
              <a:path w="2900679" h="1905">
                <a:moveTo>
                  <a:pt x="0" y="0"/>
                </a:moveTo>
                <a:lnTo>
                  <a:pt x="2900616" y="1587"/>
                </a:lnTo>
              </a:path>
            </a:pathLst>
          </a:custGeom>
          <a:ln w="9525">
            <a:solidFill>
              <a:srgbClr val="CCC1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6215075" y="4143386"/>
            <a:ext cx="2900680" cy="1905"/>
          </a:xfrm>
          <a:custGeom>
            <a:avLst/>
            <a:gdLst/>
            <a:ahLst/>
            <a:cxnLst/>
            <a:rect l="l" t="t" r="r" b="b"/>
            <a:pathLst>
              <a:path w="2900679" h="1904">
                <a:moveTo>
                  <a:pt x="0" y="0"/>
                </a:moveTo>
                <a:lnTo>
                  <a:pt x="2900616" y="1587"/>
                </a:lnTo>
              </a:path>
            </a:pathLst>
          </a:custGeom>
          <a:ln w="9525">
            <a:solidFill>
              <a:srgbClr val="CCC1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aphicFrame>
        <p:nvGraphicFramePr>
          <p:cNvPr id="109" name="object 109"/>
          <p:cNvGraphicFramePr>
            <a:graphicFrameLocks noGrp="1"/>
          </p:cNvGraphicFramePr>
          <p:nvPr/>
        </p:nvGraphicFramePr>
        <p:xfrm>
          <a:off x="6612953" y="2407030"/>
          <a:ext cx="2240279" cy="730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0070"/>
                <a:gridCol w="560070"/>
                <a:gridCol w="560070"/>
                <a:gridCol w="560069"/>
              </a:tblGrid>
              <a:tr h="334645"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Emap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</a:tr>
              <a:tr h="395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0" name="object 110"/>
          <p:cNvGraphicFramePr>
            <a:graphicFrameLocks noGrp="1"/>
          </p:cNvGraphicFramePr>
          <p:nvPr/>
        </p:nvGraphicFramePr>
        <p:xfrm>
          <a:off x="6612953" y="3281362"/>
          <a:ext cx="2240279" cy="730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0070"/>
                <a:gridCol w="560070"/>
                <a:gridCol w="560070"/>
                <a:gridCol w="560069"/>
              </a:tblGrid>
              <a:tr h="334645"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Emap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</a:tr>
              <a:tr h="395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1" name="object 111"/>
          <p:cNvGraphicFramePr>
            <a:graphicFrameLocks noGrp="1"/>
          </p:cNvGraphicFramePr>
          <p:nvPr/>
        </p:nvGraphicFramePr>
        <p:xfrm>
          <a:off x="6612953" y="4210061"/>
          <a:ext cx="2240279" cy="730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0070"/>
                <a:gridCol w="560070"/>
                <a:gridCol w="560070"/>
                <a:gridCol w="560069"/>
              </a:tblGrid>
              <a:tr h="334645"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Emap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</a:tr>
              <a:tr h="395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</a:tr>
            </a:tbl>
          </a:graphicData>
        </a:graphic>
      </p:graphicFrame>
      <p:sp>
        <p:nvSpPr>
          <p:cNvPr id="112" name="object 112"/>
          <p:cNvSpPr/>
          <p:nvPr/>
        </p:nvSpPr>
        <p:spPr>
          <a:xfrm>
            <a:off x="6156820" y="4539716"/>
            <a:ext cx="429738" cy="42218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6156172" y="1779666"/>
            <a:ext cx="431020" cy="42218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6160465" y="2703893"/>
            <a:ext cx="422440" cy="42256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6160465" y="3628123"/>
            <a:ext cx="422440" cy="42218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5364086" y="1563636"/>
            <a:ext cx="779780" cy="71120"/>
          </a:xfrm>
          <a:custGeom>
            <a:avLst/>
            <a:gdLst/>
            <a:ahLst/>
            <a:cxnLst/>
            <a:rect l="l" t="t" r="r" b="b"/>
            <a:pathLst>
              <a:path w="779779" h="71119">
                <a:moveTo>
                  <a:pt x="0" y="0"/>
                </a:moveTo>
                <a:lnTo>
                  <a:pt x="779564" y="70866"/>
                </a:lnTo>
              </a:path>
            </a:pathLst>
          </a:custGeom>
          <a:ln w="12700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6063741" y="1583334"/>
            <a:ext cx="80010" cy="88900"/>
          </a:xfrm>
          <a:custGeom>
            <a:avLst/>
            <a:gdLst/>
            <a:ahLst/>
            <a:cxnLst/>
            <a:rect l="l" t="t" r="r" b="b"/>
            <a:pathLst>
              <a:path w="80010" h="88900">
                <a:moveTo>
                  <a:pt x="8051" y="0"/>
                </a:moveTo>
                <a:lnTo>
                  <a:pt x="79908" y="51168"/>
                </a:lnTo>
                <a:lnTo>
                  <a:pt x="0" y="88531"/>
                </a:lnTo>
              </a:path>
            </a:pathLst>
          </a:custGeom>
          <a:ln w="12700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5245214" y="1923681"/>
            <a:ext cx="885825" cy="0"/>
          </a:xfrm>
          <a:custGeom>
            <a:avLst/>
            <a:gdLst/>
            <a:ahLst/>
            <a:cxnLst/>
            <a:rect l="l" t="t" r="r" b="b"/>
            <a:pathLst>
              <a:path w="885825">
                <a:moveTo>
                  <a:pt x="0" y="0"/>
                </a:moveTo>
                <a:lnTo>
                  <a:pt x="885812" y="0"/>
                </a:lnTo>
              </a:path>
            </a:pathLst>
          </a:custGeom>
          <a:ln w="25400">
            <a:solidFill>
              <a:srgbClr val="F7964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6054826" y="1879219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0" y="0"/>
                </a:moveTo>
                <a:lnTo>
                  <a:pt x="76200" y="44450"/>
                </a:lnTo>
                <a:lnTo>
                  <a:pt x="0" y="88900"/>
                </a:lnTo>
              </a:path>
            </a:pathLst>
          </a:custGeom>
          <a:ln w="25400">
            <a:solidFill>
              <a:srgbClr val="F7964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5245227" y="1879219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76200" y="88899"/>
                </a:moveTo>
                <a:lnTo>
                  <a:pt x="0" y="44449"/>
                </a:lnTo>
                <a:lnTo>
                  <a:pt x="76200" y="0"/>
                </a:lnTo>
              </a:path>
            </a:pathLst>
          </a:custGeom>
          <a:ln w="25400">
            <a:solidFill>
              <a:srgbClr val="F7964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5245214" y="2840329"/>
            <a:ext cx="885825" cy="0"/>
          </a:xfrm>
          <a:custGeom>
            <a:avLst/>
            <a:gdLst/>
            <a:ahLst/>
            <a:cxnLst/>
            <a:rect l="l" t="t" r="r" b="b"/>
            <a:pathLst>
              <a:path w="885825">
                <a:moveTo>
                  <a:pt x="0" y="0"/>
                </a:moveTo>
                <a:lnTo>
                  <a:pt x="885812" y="0"/>
                </a:lnTo>
              </a:path>
            </a:pathLst>
          </a:custGeom>
          <a:ln w="25400"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6054826" y="2795866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0" y="0"/>
                </a:moveTo>
                <a:lnTo>
                  <a:pt x="76200" y="44450"/>
                </a:lnTo>
                <a:lnTo>
                  <a:pt x="0" y="88900"/>
                </a:lnTo>
              </a:path>
            </a:pathLst>
          </a:custGeom>
          <a:ln w="25400"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5245227" y="2795866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76200" y="88900"/>
                </a:moveTo>
                <a:lnTo>
                  <a:pt x="0" y="44450"/>
                </a:lnTo>
                <a:lnTo>
                  <a:pt x="76200" y="0"/>
                </a:lnTo>
              </a:path>
            </a:pathLst>
          </a:custGeom>
          <a:ln w="25400"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07638" y="383146"/>
            <a:ext cx="20554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允許權限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58815" y="1066901"/>
            <a:ext cx="3685540" cy="4076700"/>
          </a:xfrm>
          <a:custGeom>
            <a:avLst/>
            <a:gdLst/>
            <a:ahLst/>
            <a:cxnLst/>
            <a:rect l="l" t="t" r="r" b="b"/>
            <a:pathLst>
              <a:path w="3685540" h="4076700">
                <a:moveTo>
                  <a:pt x="0" y="4076598"/>
                </a:moveTo>
                <a:lnTo>
                  <a:pt x="3685184" y="4076598"/>
                </a:lnTo>
                <a:lnTo>
                  <a:pt x="3685184" y="0"/>
                </a:lnTo>
                <a:lnTo>
                  <a:pt x="0" y="0"/>
                </a:lnTo>
                <a:lnTo>
                  <a:pt x="0" y="4076598"/>
                </a:lnTo>
                <a:close/>
              </a:path>
            </a:pathLst>
          </a:custGeom>
          <a:solidFill>
            <a:srgbClr val="31859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85180" y="1139533"/>
            <a:ext cx="83629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設定結果</a:t>
            </a:r>
            <a:endParaRPr sz="16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30353" y="1567776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保全</a:t>
            </a:r>
            <a:endParaRPr sz="12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30353" y="2482176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會計</a:t>
            </a:r>
            <a:endParaRPr sz="12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92253" y="3396576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經理</a:t>
            </a:r>
            <a:endParaRPr sz="12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16053" y="4310976"/>
            <a:ext cx="482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外包商</a:t>
            </a:r>
            <a:endParaRPr sz="12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612953" y="1434020"/>
          <a:ext cx="2240279" cy="730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0070"/>
                <a:gridCol w="560070"/>
                <a:gridCol w="560070"/>
                <a:gridCol w="560069"/>
              </a:tblGrid>
              <a:tr h="334645"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Emap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</a:tr>
              <a:tr h="395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6612953" y="2407030"/>
          <a:ext cx="2240279" cy="730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0070"/>
                <a:gridCol w="560070"/>
                <a:gridCol w="560070"/>
                <a:gridCol w="560069"/>
              </a:tblGrid>
              <a:tr h="334645"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Emap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</a:tr>
              <a:tr h="395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6612953" y="3281362"/>
          <a:ext cx="2240279" cy="730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0070"/>
                <a:gridCol w="560070"/>
                <a:gridCol w="560070"/>
                <a:gridCol w="560069"/>
              </a:tblGrid>
              <a:tr h="334645"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Emap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</a:tr>
              <a:tr h="395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6612953" y="4210061"/>
          <a:ext cx="2240279" cy="730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0070"/>
                <a:gridCol w="560070"/>
                <a:gridCol w="560070"/>
                <a:gridCol w="560069"/>
              </a:tblGrid>
              <a:tr h="334645"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Emap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1859C"/>
                    </a:solidFill>
                  </a:tcPr>
                </a:tc>
              </a:tr>
              <a:tr h="395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object 13"/>
          <p:cNvSpPr/>
          <p:nvPr/>
        </p:nvSpPr>
        <p:spPr>
          <a:xfrm>
            <a:off x="0" y="1066850"/>
            <a:ext cx="5459095" cy="4076700"/>
          </a:xfrm>
          <a:custGeom>
            <a:avLst/>
            <a:gdLst/>
            <a:ahLst/>
            <a:cxnLst/>
            <a:rect l="l" t="t" r="r" b="b"/>
            <a:pathLst>
              <a:path w="5459095" h="4076700">
                <a:moveTo>
                  <a:pt x="0" y="4076649"/>
                </a:moveTo>
                <a:lnTo>
                  <a:pt x="5458815" y="4076649"/>
                </a:lnTo>
                <a:lnTo>
                  <a:pt x="5458815" y="0"/>
                </a:lnTo>
                <a:lnTo>
                  <a:pt x="0" y="0"/>
                </a:lnTo>
                <a:lnTo>
                  <a:pt x="0" y="4076649"/>
                </a:lnTo>
                <a:close/>
              </a:path>
            </a:pathLst>
          </a:custGeom>
          <a:solidFill>
            <a:srgbClr val="31859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724" y="1720126"/>
            <a:ext cx="701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群組</a:t>
            </a:r>
            <a:r>
              <a:rPr sz="1200" spc="9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-</a:t>
            </a: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保全</a:t>
            </a:r>
            <a:endParaRPr sz="12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724" y="2634526"/>
            <a:ext cx="8534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群組</a:t>
            </a:r>
            <a:r>
              <a:rPr sz="1200" spc="9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-</a:t>
            </a: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收銀員</a:t>
            </a:r>
            <a:endParaRPr sz="12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8724" y="3548926"/>
            <a:ext cx="701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角色</a:t>
            </a:r>
            <a:r>
              <a:rPr sz="1200" spc="9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-</a:t>
            </a: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職員</a:t>
            </a:r>
            <a:endParaRPr sz="12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8724" y="4463326"/>
            <a:ext cx="701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角色</a:t>
            </a:r>
            <a:r>
              <a:rPr sz="1200" spc="9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-</a:t>
            </a: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經理</a:t>
            </a:r>
            <a:endParaRPr sz="12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43355" y="1400555"/>
            <a:ext cx="4265676" cy="8580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90917" y="1428737"/>
            <a:ext cx="4170997" cy="761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90917" y="1428737"/>
            <a:ext cx="1366520" cy="365760"/>
          </a:xfrm>
          <a:custGeom>
            <a:avLst/>
            <a:gdLst/>
            <a:ahLst/>
            <a:cxnLst/>
            <a:rect l="l" t="t" r="r" b="b"/>
            <a:pathLst>
              <a:path w="1366520" h="365760">
                <a:moveTo>
                  <a:pt x="0" y="0"/>
                </a:moveTo>
                <a:lnTo>
                  <a:pt x="1366507" y="0"/>
                </a:lnTo>
                <a:lnTo>
                  <a:pt x="1366507" y="365734"/>
                </a:lnTo>
                <a:lnTo>
                  <a:pt x="0" y="36573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357424" y="1428737"/>
            <a:ext cx="929005" cy="365760"/>
          </a:xfrm>
          <a:custGeom>
            <a:avLst/>
            <a:gdLst/>
            <a:ahLst/>
            <a:cxnLst/>
            <a:rect l="l" t="t" r="r" b="b"/>
            <a:pathLst>
              <a:path w="929004" h="365760">
                <a:moveTo>
                  <a:pt x="0" y="0"/>
                </a:moveTo>
                <a:lnTo>
                  <a:pt x="928700" y="0"/>
                </a:lnTo>
                <a:lnTo>
                  <a:pt x="928700" y="365734"/>
                </a:lnTo>
                <a:lnTo>
                  <a:pt x="0" y="36573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286112" y="1428737"/>
            <a:ext cx="1058545" cy="365760"/>
          </a:xfrm>
          <a:custGeom>
            <a:avLst/>
            <a:gdLst/>
            <a:ahLst/>
            <a:cxnLst/>
            <a:rect l="l" t="t" r="r" b="b"/>
            <a:pathLst>
              <a:path w="1058545" h="365760">
                <a:moveTo>
                  <a:pt x="0" y="0"/>
                </a:moveTo>
                <a:lnTo>
                  <a:pt x="1058443" y="0"/>
                </a:lnTo>
                <a:lnTo>
                  <a:pt x="1058443" y="365734"/>
                </a:lnTo>
                <a:lnTo>
                  <a:pt x="0" y="36573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344568" y="1428737"/>
            <a:ext cx="817880" cy="365760"/>
          </a:xfrm>
          <a:custGeom>
            <a:avLst/>
            <a:gdLst/>
            <a:ahLst/>
            <a:cxnLst/>
            <a:rect l="l" t="t" r="r" b="b"/>
            <a:pathLst>
              <a:path w="817879" h="365760">
                <a:moveTo>
                  <a:pt x="0" y="0"/>
                </a:moveTo>
                <a:lnTo>
                  <a:pt x="817346" y="0"/>
                </a:lnTo>
                <a:lnTo>
                  <a:pt x="817346" y="365734"/>
                </a:lnTo>
                <a:lnTo>
                  <a:pt x="0" y="36573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90917" y="1794471"/>
            <a:ext cx="1366520" cy="396240"/>
          </a:xfrm>
          <a:custGeom>
            <a:avLst/>
            <a:gdLst/>
            <a:ahLst/>
            <a:cxnLst/>
            <a:rect l="l" t="t" r="r" b="b"/>
            <a:pathLst>
              <a:path w="1366520" h="396239">
                <a:moveTo>
                  <a:pt x="0" y="0"/>
                </a:moveTo>
                <a:lnTo>
                  <a:pt x="1366507" y="0"/>
                </a:lnTo>
                <a:lnTo>
                  <a:pt x="1366507" y="396214"/>
                </a:lnTo>
                <a:lnTo>
                  <a:pt x="0" y="39621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357424" y="1794471"/>
            <a:ext cx="929005" cy="396240"/>
          </a:xfrm>
          <a:custGeom>
            <a:avLst/>
            <a:gdLst/>
            <a:ahLst/>
            <a:cxnLst/>
            <a:rect l="l" t="t" r="r" b="b"/>
            <a:pathLst>
              <a:path w="929004" h="396239">
                <a:moveTo>
                  <a:pt x="0" y="0"/>
                </a:moveTo>
                <a:lnTo>
                  <a:pt x="928700" y="0"/>
                </a:lnTo>
                <a:lnTo>
                  <a:pt x="928700" y="396214"/>
                </a:lnTo>
                <a:lnTo>
                  <a:pt x="0" y="39621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286112" y="1794471"/>
            <a:ext cx="1058545" cy="396240"/>
          </a:xfrm>
          <a:custGeom>
            <a:avLst/>
            <a:gdLst/>
            <a:ahLst/>
            <a:cxnLst/>
            <a:rect l="l" t="t" r="r" b="b"/>
            <a:pathLst>
              <a:path w="1058545" h="396239">
                <a:moveTo>
                  <a:pt x="0" y="0"/>
                </a:moveTo>
                <a:lnTo>
                  <a:pt x="1058443" y="0"/>
                </a:lnTo>
                <a:lnTo>
                  <a:pt x="1058443" y="396214"/>
                </a:lnTo>
                <a:lnTo>
                  <a:pt x="0" y="39621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344568" y="1794471"/>
            <a:ext cx="817880" cy="396240"/>
          </a:xfrm>
          <a:custGeom>
            <a:avLst/>
            <a:gdLst/>
            <a:ahLst/>
            <a:cxnLst/>
            <a:rect l="l" t="t" r="r" b="b"/>
            <a:pathLst>
              <a:path w="817879" h="396239">
                <a:moveTo>
                  <a:pt x="0" y="0"/>
                </a:moveTo>
                <a:lnTo>
                  <a:pt x="817346" y="0"/>
                </a:lnTo>
                <a:lnTo>
                  <a:pt x="817346" y="396214"/>
                </a:lnTo>
                <a:lnTo>
                  <a:pt x="0" y="39621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357424" y="1423974"/>
            <a:ext cx="0" cy="771525"/>
          </a:xfrm>
          <a:custGeom>
            <a:avLst/>
            <a:gdLst/>
            <a:ahLst/>
            <a:cxnLst/>
            <a:rect l="l" t="t" r="r" b="b"/>
            <a:pathLst>
              <a:path h="771525">
                <a:moveTo>
                  <a:pt x="0" y="0"/>
                </a:moveTo>
                <a:lnTo>
                  <a:pt x="0" y="771461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286112" y="1423974"/>
            <a:ext cx="0" cy="771525"/>
          </a:xfrm>
          <a:custGeom>
            <a:avLst/>
            <a:gdLst/>
            <a:ahLst/>
            <a:cxnLst/>
            <a:rect l="l" t="t" r="r" b="b"/>
            <a:pathLst>
              <a:path h="771525">
                <a:moveTo>
                  <a:pt x="0" y="0"/>
                </a:moveTo>
                <a:lnTo>
                  <a:pt x="0" y="771461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344568" y="1423974"/>
            <a:ext cx="0" cy="771525"/>
          </a:xfrm>
          <a:custGeom>
            <a:avLst/>
            <a:gdLst/>
            <a:ahLst/>
            <a:cxnLst/>
            <a:rect l="l" t="t" r="r" b="b"/>
            <a:pathLst>
              <a:path h="771525">
                <a:moveTo>
                  <a:pt x="0" y="0"/>
                </a:moveTo>
                <a:lnTo>
                  <a:pt x="0" y="771461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86151" y="1794471"/>
            <a:ext cx="4180840" cy="0"/>
          </a:xfrm>
          <a:custGeom>
            <a:avLst/>
            <a:gdLst/>
            <a:ahLst/>
            <a:cxnLst/>
            <a:rect l="l" t="t" r="r" b="b"/>
            <a:pathLst>
              <a:path w="4180840">
                <a:moveTo>
                  <a:pt x="0" y="0"/>
                </a:moveTo>
                <a:lnTo>
                  <a:pt x="4180522" y="0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90912" y="1423974"/>
            <a:ext cx="0" cy="771525"/>
          </a:xfrm>
          <a:custGeom>
            <a:avLst/>
            <a:gdLst/>
            <a:ahLst/>
            <a:cxnLst/>
            <a:rect l="l" t="t" r="r" b="b"/>
            <a:pathLst>
              <a:path h="771525">
                <a:moveTo>
                  <a:pt x="0" y="0"/>
                </a:moveTo>
                <a:lnTo>
                  <a:pt x="0" y="771461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161915" y="1423974"/>
            <a:ext cx="0" cy="771525"/>
          </a:xfrm>
          <a:custGeom>
            <a:avLst/>
            <a:gdLst/>
            <a:ahLst/>
            <a:cxnLst/>
            <a:rect l="l" t="t" r="r" b="b"/>
            <a:pathLst>
              <a:path h="771525">
                <a:moveTo>
                  <a:pt x="0" y="0"/>
                </a:moveTo>
                <a:lnTo>
                  <a:pt x="0" y="771461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86151" y="1428737"/>
            <a:ext cx="4180840" cy="0"/>
          </a:xfrm>
          <a:custGeom>
            <a:avLst/>
            <a:gdLst/>
            <a:ahLst/>
            <a:cxnLst/>
            <a:rect l="l" t="t" r="r" b="b"/>
            <a:pathLst>
              <a:path w="4180840">
                <a:moveTo>
                  <a:pt x="0" y="0"/>
                </a:moveTo>
                <a:lnTo>
                  <a:pt x="4180522" y="0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86151" y="2190686"/>
            <a:ext cx="4180840" cy="0"/>
          </a:xfrm>
          <a:custGeom>
            <a:avLst/>
            <a:gdLst/>
            <a:ahLst/>
            <a:cxnLst/>
            <a:rect l="l" t="t" r="r" b="b"/>
            <a:pathLst>
              <a:path w="4180840">
                <a:moveTo>
                  <a:pt x="0" y="0"/>
                </a:moveTo>
                <a:lnTo>
                  <a:pt x="4180522" y="0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432674" y="1502892"/>
            <a:ext cx="482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儲藏室</a:t>
            </a:r>
            <a:endParaRPr sz="12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656141" y="1139482"/>
            <a:ext cx="1553210" cy="572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6215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權限設定</a:t>
            </a:r>
            <a:endParaRPr sz="16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12700">
              <a:spcBef>
                <a:spcPts val="944"/>
              </a:spcBef>
              <a:tabLst>
                <a:tab pos="777875" algn="l"/>
              </a:tabLst>
            </a:pPr>
            <a:r>
              <a:rPr sz="12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門口	會計辦公室</a:t>
            </a:r>
            <a:endParaRPr sz="12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23219" y="1502892"/>
            <a:ext cx="635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電子地圖</a:t>
            </a:r>
            <a:endParaRPr sz="12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43355" y="2351532"/>
            <a:ext cx="4265676" cy="8580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990917" y="2379713"/>
            <a:ext cx="4170997" cy="761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990917" y="2379713"/>
            <a:ext cx="1366520" cy="365760"/>
          </a:xfrm>
          <a:custGeom>
            <a:avLst/>
            <a:gdLst/>
            <a:ahLst/>
            <a:cxnLst/>
            <a:rect l="l" t="t" r="r" b="b"/>
            <a:pathLst>
              <a:path w="1366520" h="365760">
                <a:moveTo>
                  <a:pt x="0" y="0"/>
                </a:moveTo>
                <a:lnTo>
                  <a:pt x="1366507" y="0"/>
                </a:lnTo>
                <a:lnTo>
                  <a:pt x="1366507" y="365734"/>
                </a:lnTo>
                <a:lnTo>
                  <a:pt x="0" y="36573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357424" y="2379713"/>
            <a:ext cx="929005" cy="365760"/>
          </a:xfrm>
          <a:custGeom>
            <a:avLst/>
            <a:gdLst/>
            <a:ahLst/>
            <a:cxnLst/>
            <a:rect l="l" t="t" r="r" b="b"/>
            <a:pathLst>
              <a:path w="929004" h="365760">
                <a:moveTo>
                  <a:pt x="0" y="0"/>
                </a:moveTo>
                <a:lnTo>
                  <a:pt x="928700" y="0"/>
                </a:lnTo>
                <a:lnTo>
                  <a:pt x="928700" y="365734"/>
                </a:lnTo>
                <a:lnTo>
                  <a:pt x="0" y="36573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286112" y="2379713"/>
            <a:ext cx="1058545" cy="365760"/>
          </a:xfrm>
          <a:custGeom>
            <a:avLst/>
            <a:gdLst/>
            <a:ahLst/>
            <a:cxnLst/>
            <a:rect l="l" t="t" r="r" b="b"/>
            <a:pathLst>
              <a:path w="1058545" h="365760">
                <a:moveTo>
                  <a:pt x="0" y="0"/>
                </a:moveTo>
                <a:lnTo>
                  <a:pt x="1058443" y="0"/>
                </a:lnTo>
                <a:lnTo>
                  <a:pt x="1058443" y="365734"/>
                </a:lnTo>
                <a:lnTo>
                  <a:pt x="0" y="36573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344568" y="2379713"/>
            <a:ext cx="817880" cy="365760"/>
          </a:xfrm>
          <a:custGeom>
            <a:avLst/>
            <a:gdLst/>
            <a:ahLst/>
            <a:cxnLst/>
            <a:rect l="l" t="t" r="r" b="b"/>
            <a:pathLst>
              <a:path w="817879" h="365760">
                <a:moveTo>
                  <a:pt x="0" y="0"/>
                </a:moveTo>
                <a:lnTo>
                  <a:pt x="817346" y="0"/>
                </a:lnTo>
                <a:lnTo>
                  <a:pt x="817346" y="365734"/>
                </a:lnTo>
                <a:lnTo>
                  <a:pt x="0" y="36573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990917" y="2745447"/>
            <a:ext cx="1366520" cy="396240"/>
          </a:xfrm>
          <a:custGeom>
            <a:avLst/>
            <a:gdLst/>
            <a:ahLst/>
            <a:cxnLst/>
            <a:rect l="l" t="t" r="r" b="b"/>
            <a:pathLst>
              <a:path w="1366520" h="396239">
                <a:moveTo>
                  <a:pt x="0" y="0"/>
                </a:moveTo>
                <a:lnTo>
                  <a:pt x="1366507" y="0"/>
                </a:lnTo>
                <a:lnTo>
                  <a:pt x="1366507" y="396214"/>
                </a:lnTo>
                <a:lnTo>
                  <a:pt x="0" y="39621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2357424" y="2745447"/>
            <a:ext cx="929005" cy="396240"/>
          </a:xfrm>
          <a:custGeom>
            <a:avLst/>
            <a:gdLst/>
            <a:ahLst/>
            <a:cxnLst/>
            <a:rect l="l" t="t" r="r" b="b"/>
            <a:pathLst>
              <a:path w="929004" h="396239">
                <a:moveTo>
                  <a:pt x="0" y="0"/>
                </a:moveTo>
                <a:lnTo>
                  <a:pt x="928700" y="0"/>
                </a:lnTo>
                <a:lnTo>
                  <a:pt x="928700" y="396214"/>
                </a:lnTo>
                <a:lnTo>
                  <a:pt x="0" y="39621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3286112" y="2745447"/>
            <a:ext cx="1058545" cy="396240"/>
          </a:xfrm>
          <a:custGeom>
            <a:avLst/>
            <a:gdLst/>
            <a:ahLst/>
            <a:cxnLst/>
            <a:rect l="l" t="t" r="r" b="b"/>
            <a:pathLst>
              <a:path w="1058545" h="396239">
                <a:moveTo>
                  <a:pt x="0" y="0"/>
                </a:moveTo>
                <a:lnTo>
                  <a:pt x="1058443" y="0"/>
                </a:lnTo>
                <a:lnTo>
                  <a:pt x="1058443" y="396214"/>
                </a:lnTo>
                <a:lnTo>
                  <a:pt x="0" y="39621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344568" y="2745447"/>
            <a:ext cx="817880" cy="396240"/>
          </a:xfrm>
          <a:custGeom>
            <a:avLst/>
            <a:gdLst/>
            <a:ahLst/>
            <a:cxnLst/>
            <a:rect l="l" t="t" r="r" b="b"/>
            <a:pathLst>
              <a:path w="817879" h="396239">
                <a:moveTo>
                  <a:pt x="0" y="0"/>
                </a:moveTo>
                <a:lnTo>
                  <a:pt x="817346" y="0"/>
                </a:lnTo>
                <a:lnTo>
                  <a:pt x="817346" y="396214"/>
                </a:lnTo>
                <a:lnTo>
                  <a:pt x="0" y="39621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357424" y="2374950"/>
            <a:ext cx="0" cy="771525"/>
          </a:xfrm>
          <a:custGeom>
            <a:avLst/>
            <a:gdLst/>
            <a:ahLst/>
            <a:cxnLst/>
            <a:rect l="l" t="t" r="r" b="b"/>
            <a:pathLst>
              <a:path h="771525">
                <a:moveTo>
                  <a:pt x="0" y="0"/>
                </a:moveTo>
                <a:lnTo>
                  <a:pt x="0" y="771461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286112" y="2374950"/>
            <a:ext cx="0" cy="771525"/>
          </a:xfrm>
          <a:custGeom>
            <a:avLst/>
            <a:gdLst/>
            <a:ahLst/>
            <a:cxnLst/>
            <a:rect l="l" t="t" r="r" b="b"/>
            <a:pathLst>
              <a:path h="771525">
                <a:moveTo>
                  <a:pt x="0" y="0"/>
                </a:moveTo>
                <a:lnTo>
                  <a:pt x="0" y="771461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344568" y="2374950"/>
            <a:ext cx="0" cy="771525"/>
          </a:xfrm>
          <a:custGeom>
            <a:avLst/>
            <a:gdLst/>
            <a:ahLst/>
            <a:cxnLst/>
            <a:rect l="l" t="t" r="r" b="b"/>
            <a:pathLst>
              <a:path h="771525">
                <a:moveTo>
                  <a:pt x="0" y="0"/>
                </a:moveTo>
                <a:lnTo>
                  <a:pt x="0" y="771461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986151" y="2745447"/>
            <a:ext cx="4180840" cy="0"/>
          </a:xfrm>
          <a:custGeom>
            <a:avLst/>
            <a:gdLst/>
            <a:ahLst/>
            <a:cxnLst/>
            <a:rect l="l" t="t" r="r" b="b"/>
            <a:pathLst>
              <a:path w="4180840">
                <a:moveTo>
                  <a:pt x="0" y="0"/>
                </a:moveTo>
                <a:lnTo>
                  <a:pt x="4180522" y="0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990912" y="2374950"/>
            <a:ext cx="0" cy="771525"/>
          </a:xfrm>
          <a:custGeom>
            <a:avLst/>
            <a:gdLst/>
            <a:ahLst/>
            <a:cxnLst/>
            <a:rect l="l" t="t" r="r" b="b"/>
            <a:pathLst>
              <a:path h="771525">
                <a:moveTo>
                  <a:pt x="0" y="0"/>
                </a:moveTo>
                <a:lnTo>
                  <a:pt x="0" y="771461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5161915" y="2374950"/>
            <a:ext cx="0" cy="771525"/>
          </a:xfrm>
          <a:custGeom>
            <a:avLst/>
            <a:gdLst/>
            <a:ahLst/>
            <a:cxnLst/>
            <a:rect l="l" t="t" r="r" b="b"/>
            <a:pathLst>
              <a:path h="771525">
                <a:moveTo>
                  <a:pt x="0" y="0"/>
                </a:moveTo>
                <a:lnTo>
                  <a:pt x="0" y="771461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986151" y="2379713"/>
            <a:ext cx="4180840" cy="0"/>
          </a:xfrm>
          <a:custGeom>
            <a:avLst/>
            <a:gdLst/>
            <a:ahLst/>
            <a:cxnLst/>
            <a:rect l="l" t="t" r="r" b="b"/>
            <a:pathLst>
              <a:path w="4180840">
                <a:moveTo>
                  <a:pt x="0" y="0"/>
                </a:moveTo>
                <a:lnTo>
                  <a:pt x="4180522" y="0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986151" y="3141662"/>
            <a:ext cx="4180840" cy="0"/>
          </a:xfrm>
          <a:custGeom>
            <a:avLst/>
            <a:gdLst/>
            <a:ahLst/>
            <a:cxnLst/>
            <a:rect l="l" t="t" r="r" b="b"/>
            <a:pathLst>
              <a:path w="4180840">
                <a:moveTo>
                  <a:pt x="0" y="0"/>
                </a:moveTo>
                <a:lnTo>
                  <a:pt x="4180522" y="0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432674" y="2453868"/>
            <a:ext cx="482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儲藏室</a:t>
            </a:r>
            <a:endParaRPr sz="12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656141" y="2453868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門口</a:t>
            </a:r>
            <a:endParaRPr sz="12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421494" y="2453868"/>
            <a:ext cx="787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會計辦公室</a:t>
            </a:r>
            <a:endParaRPr sz="12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423219" y="2453868"/>
            <a:ext cx="635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電子地圖</a:t>
            </a:r>
            <a:endParaRPr sz="12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943355" y="3287267"/>
            <a:ext cx="4265676" cy="856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990917" y="3314115"/>
            <a:ext cx="4170997" cy="761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990917" y="3679850"/>
            <a:ext cx="1366520" cy="396240"/>
          </a:xfrm>
          <a:custGeom>
            <a:avLst/>
            <a:gdLst/>
            <a:ahLst/>
            <a:cxnLst/>
            <a:rect l="l" t="t" r="r" b="b"/>
            <a:pathLst>
              <a:path w="1366520" h="396239">
                <a:moveTo>
                  <a:pt x="0" y="0"/>
                </a:moveTo>
                <a:lnTo>
                  <a:pt x="1366507" y="0"/>
                </a:lnTo>
                <a:lnTo>
                  <a:pt x="1366507" y="396214"/>
                </a:lnTo>
                <a:lnTo>
                  <a:pt x="0" y="39621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aphicFrame>
        <p:nvGraphicFramePr>
          <p:cNvPr id="64" name="object 64"/>
          <p:cNvGraphicFramePr>
            <a:graphicFrameLocks noGrp="1"/>
          </p:cNvGraphicFramePr>
          <p:nvPr/>
        </p:nvGraphicFramePr>
        <p:xfrm>
          <a:off x="986149" y="3309365"/>
          <a:ext cx="4171315" cy="7607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6520"/>
                <a:gridCol w="929005"/>
                <a:gridCol w="1058545"/>
                <a:gridCol w="817245"/>
              </a:tblGrid>
              <a:tr h="365125">
                <a:tc>
                  <a:txBody>
                    <a:bodyPr/>
                    <a:lstStyle/>
                    <a:p>
                      <a:pPr marL="459105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儲藏室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6360" marB="0">
                    <a:lnL w="9525">
                      <a:solidFill>
                        <a:srgbClr val="4A7EBB"/>
                      </a:solidFill>
                      <a:prstDash val="solid"/>
                    </a:lnL>
                    <a:lnR w="9525">
                      <a:solidFill>
                        <a:srgbClr val="4A7EBB"/>
                      </a:solidFill>
                      <a:prstDash val="solid"/>
                    </a:lnR>
                    <a:lnT w="9525">
                      <a:solidFill>
                        <a:srgbClr val="4A7EBB"/>
                      </a:solidFill>
                      <a:prstDash val="solid"/>
                    </a:lnT>
                    <a:lnB w="9525">
                      <a:solidFill>
                        <a:srgbClr val="4A7EBB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marL="315595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門口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6360" marB="0">
                    <a:lnL w="9525">
                      <a:solidFill>
                        <a:srgbClr val="4A7EBB"/>
                      </a:solidFill>
                      <a:prstDash val="solid"/>
                    </a:lnL>
                    <a:lnR w="9525">
                      <a:solidFill>
                        <a:srgbClr val="4A7EBB"/>
                      </a:solidFill>
                      <a:prstDash val="solid"/>
                    </a:lnR>
                    <a:lnT w="9525">
                      <a:solidFill>
                        <a:srgbClr val="4A7EBB"/>
                      </a:solidFill>
                      <a:prstDash val="solid"/>
                    </a:lnT>
                    <a:lnB w="9525">
                      <a:solidFill>
                        <a:srgbClr val="4A7EBB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會計座位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6360" marB="0">
                    <a:lnL w="9525">
                      <a:solidFill>
                        <a:srgbClr val="4A7EBB"/>
                      </a:solidFill>
                      <a:prstDash val="solid"/>
                    </a:lnL>
                    <a:lnR w="9525">
                      <a:solidFill>
                        <a:srgbClr val="4A7EBB"/>
                      </a:solidFill>
                      <a:prstDash val="solid"/>
                    </a:lnR>
                    <a:lnT w="9525">
                      <a:solidFill>
                        <a:srgbClr val="4A7EBB"/>
                      </a:solidFill>
                      <a:prstDash val="solid"/>
                    </a:lnT>
                    <a:lnB w="9525">
                      <a:solidFill>
                        <a:srgbClr val="4A7EBB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電子地圖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6360" marB="0">
                    <a:lnL w="9525">
                      <a:solidFill>
                        <a:srgbClr val="4A7EBB"/>
                      </a:solidFill>
                      <a:prstDash val="solid"/>
                    </a:lnL>
                    <a:lnR w="9525">
                      <a:solidFill>
                        <a:srgbClr val="4A7EBB"/>
                      </a:solidFill>
                      <a:prstDash val="solid"/>
                    </a:lnR>
                    <a:lnT w="9525">
                      <a:solidFill>
                        <a:srgbClr val="4A7EBB"/>
                      </a:solidFill>
                      <a:prstDash val="solid"/>
                    </a:lnT>
                    <a:lnB w="9525">
                      <a:solidFill>
                        <a:srgbClr val="4A7EBB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</a:tr>
              <a:tr h="395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A7EBB"/>
                      </a:solidFill>
                      <a:prstDash val="solid"/>
                    </a:lnL>
                    <a:lnR w="9525">
                      <a:solidFill>
                        <a:srgbClr val="4A7EBB"/>
                      </a:solidFill>
                      <a:prstDash val="solid"/>
                    </a:lnR>
                    <a:lnT w="9525">
                      <a:solidFill>
                        <a:srgbClr val="4A7EBB"/>
                      </a:solidFill>
                      <a:prstDash val="solid"/>
                    </a:lnT>
                    <a:lnB w="9525">
                      <a:solidFill>
                        <a:srgbClr val="4A7EB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A7EBB"/>
                      </a:solidFill>
                      <a:prstDash val="solid"/>
                    </a:lnL>
                    <a:lnR w="9525">
                      <a:solidFill>
                        <a:srgbClr val="4A7EBB"/>
                      </a:solidFill>
                      <a:prstDash val="solid"/>
                    </a:lnR>
                    <a:lnT w="9525">
                      <a:solidFill>
                        <a:srgbClr val="4A7EBB"/>
                      </a:solidFill>
                      <a:prstDash val="solid"/>
                    </a:lnT>
                    <a:lnB w="9525">
                      <a:solidFill>
                        <a:srgbClr val="4A7EBB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A7EBB"/>
                      </a:solidFill>
                      <a:prstDash val="solid"/>
                    </a:lnL>
                    <a:lnR w="9525">
                      <a:solidFill>
                        <a:srgbClr val="4A7EBB"/>
                      </a:solidFill>
                      <a:prstDash val="solid"/>
                    </a:lnR>
                    <a:lnT w="9525">
                      <a:solidFill>
                        <a:srgbClr val="4A7EBB"/>
                      </a:solidFill>
                      <a:prstDash val="solid"/>
                    </a:lnT>
                    <a:lnB w="9525">
                      <a:solidFill>
                        <a:srgbClr val="4A7EBB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A7EBB"/>
                      </a:solidFill>
                      <a:prstDash val="solid"/>
                    </a:lnL>
                    <a:lnR w="9525">
                      <a:solidFill>
                        <a:srgbClr val="4A7EBB"/>
                      </a:solidFill>
                      <a:prstDash val="solid"/>
                    </a:lnR>
                    <a:lnT w="9525">
                      <a:solidFill>
                        <a:srgbClr val="4A7EBB"/>
                      </a:solidFill>
                      <a:prstDash val="solid"/>
                    </a:lnT>
                    <a:lnB w="9525">
                      <a:solidFill>
                        <a:srgbClr val="4A7EBB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</a:tr>
            </a:tbl>
          </a:graphicData>
        </a:graphic>
      </p:graphicFrame>
      <p:sp>
        <p:nvSpPr>
          <p:cNvPr id="65" name="object 65"/>
          <p:cNvSpPr/>
          <p:nvPr/>
        </p:nvSpPr>
        <p:spPr>
          <a:xfrm>
            <a:off x="943355" y="4238244"/>
            <a:ext cx="4265676" cy="856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990917" y="4265104"/>
            <a:ext cx="4170997" cy="7619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344568" y="4630826"/>
            <a:ext cx="817880" cy="396240"/>
          </a:xfrm>
          <a:custGeom>
            <a:avLst/>
            <a:gdLst/>
            <a:ahLst/>
            <a:cxnLst/>
            <a:rect l="l" t="t" r="r" b="b"/>
            <a:pathLst>
              <a:path w="817879" h="396239">
                <a:moveTo>
                  <a:pt x="0" y="0"/>
                </a:moveTo>
                <a:lnTo>
                  <a:pt x="817346" y="0"/>
                </a:lnTo>
                <a:lnTo>
                  <a:pt x="817346" y="396214"/>
                </a:lnTo>
                <a:lnTo>
                  <a:pt x="0" y="396214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aphicFrame>
        <p:nvGraphicFramePr>
          <p:cNvPr id="68" name="object 68"/>
          <p:cNvGraphicFramePr>
            <a:graphicFrameLocks noGrp="1"/>
          </p:cNvGraphicFramePr>
          <p:nvPr/>
        </p:nvGraphicFramePr>
        <p:xfrm>
          <a:off x="986149" y="4260335"/>
          <a:ext cx="4171315" cy="7607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6520"/>
                <a:gridCol w="929005"/>
                <a:gridCol w="1058545"/>
                <a:gridCol w="817245"/>
              </a:tblGrid>
              <a:tr h="365125">
                <a:tc>
                  <a:txBody>
                    <a:bodyPr/>
                    <a:lstStyle/>
                    <a:p>
                      <a:pPr marL="459105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儲藏室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6360" marB="0">
                    <a:lnL w="9525">
                      <a:solidFill>
                        <a:srgbClr val="4A7EBB"/>
                      </a:solidFill>
                      <a:prstDash val="solid"/>
                    </a:lnL>
                    <a:lnR w="9525">
                      <a:solidFill>
                        <a:srgbClr val="4A7EBB"/>
                      </a:solidFill>
                      <a:prstDash val="solid"/>
                    </a:lnR>
                    <a:lnT w="9525">
                      <a:solidFill>
                        <a:srgbClr val="4A7EBB"/>
                      </a:solidFill>
                      <a:prstDash val="solid"/>
                    </a:lnT>
                    <a:lnB w="9525">
                      <a:solidFill>
                        <a:srgbClr val="4A7EBB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marL="315595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門口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6360" marB="0">
                    <a:lnL w="9525">
                      <a:solidFill>
                        <a:srgbClr val="4A7EBB"/>
                      </a:solidFill>
                      <a:prstDash val="solid"/>
                    </a:lnL>
                    <a:lnR w="9525">
                      <a:solidFill>
                        <a:srgbClr val="4A7EBB"/>
                      </a:solidFill>
                      <a:prstDash val="solid"/>
                    </a:lnR>
                    <a:lnT w="9525">
                      <a:solidFill>
                        <a:srgbClr val="4A7EBB"/>
                      </a:solidFill>
                      <a:prstDash val="solid"/>
                    </a:lnT>
                    <a:lnB w="9525">
                      <a:solidFill>
                        <a:srgbClr val="4A7EBB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會計座位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6360" marB="0">
                    <a:lnL w="9525">
                      <a:solidFill>
                        <a:srgbClr val="4A7EBB"/>
                      </a:solidFill>
                      <a:prstDash val="solid"/>
                    </a:lnL>
                    <a:lnR w="9525">
                      <a:solidFill>
                        <a:srgbClr val="4A7EBB"/>
                      </a:solidFill>
                      <a:prstDash val="solid"/>
                    </a:lnR>
                    <a:lnT w="9525">
                      <a:solidFill>
                        <a:srgbClr val="4A7EBB"/>
                      </a:solidFill>
                      <a:prstDash val="solid"/>
                    </a:lnT>
                    <a:lnB w="9525">
                      <a:solidFill>
                        <a:srgbClr val="4A7EBB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電子地圖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6360" marB="0">
                    <a:lnL w="9525">
                      <a:solidFill>
                        <a:srgbClr val="4A7EBB"/>
                      </a:solidFill>
                      <a:prstDash val="solid"/>
                    </a:lnL>
                    <a:lnR w="9525">
                      <a:solidFill>
                        <a:srgbClr val="4A7EBB"/>
                      </a:solidFill>
                      <a:prstDash val="solid"/>
                    </a:lnR>
                    <a:lnT w="9525">
                      <a:solidFill>
                        <a:srgbClr val="4A7EBB"/>
                      </a:solidFill>
                      <a:prstDash val="solid"/>
                    </a:lnT>
                    <a:lnB w="9525">
                      <a:solidFill>
                        <a:srgbClr val="4A7EBB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</a:tr>
              <a:tr h="395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A7EBB"/>
                      </a:solidFill>
                      <a:prstDash val="solid"/>
                    </a:lnL>
                    <a:lnR w="9525">
                      <a:solidFill>
                        <a:srgbClr val="4A7EBB"/>
                      </a:solidFill>
                      <a:prstDash val="solid"/>
                    </a:lnR>
                    <a:lnT w="9525">
                      <a:solidFill>
                        <a:srgbClr val="4A7EBB"/>
                      </a:solidFill>
                      <a:prstDash val="solid"/>
                    </a:lnT>
                    <a:lnB w="9525">
                      <a:solidFill>
                        <a:srgbClr val="4A7EBB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A7EBB"/>
                      </a:solidFill>
                      <a:prstDash val="solid"/>
                    </a:lnL>
                    <a:lnR w="9525">
                      <a:solidFill>
                        <a:srgbClr val="4A7EBB"/>
                      </a:solidFill>
                      <a:prstDash val="solid"/>
                    </a:lnR>
                    <a:lnT w="9525">
                      <a:solidFill>
                        <a:srgbClr val="4A7EBB"/>
                      </a:solidFill>
                      <a:prstDash val="solid"/>
                    </a:lnT>
                    <a:lnB w="9525">
                      <a:solidFill>
                        <a:srgbClr val="4A7EBB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A7EBB"/>
                      </a:solidFill>
                      <a:prstDash val="solid"/>
                    </a:lnL>
                    <a:lnR w="9525">
                      <a:solidFill>
                        <a:srgbClr val="4A7EBB"/>
                      </a:solidFill>
                      <a:prstDash val="solid"/>
                    </a:lnR>
                    <a:lnT w="9525">
                      <a:solidFill>
                        <a:srgbClr val="4A7EBB"/>
                      </a:solidFill>
                      <a:prstDash val="solid"/>
                    </a:lnT>
                    <a:lnB w="9525">
                      <a:solidFill>
                        <a:srgbClr val="4A7EBB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A7EBB"/>
                      </a:solidFill>
                      <a:prstDash val="solid"/>
                    </a:lnL>
                    <a:lnR w="9525">
                      <a:solidFill>
                        <a:srgbClr val="4A7EBB"/>
                      </a:solidFill>
                      <a:prstDash val="solid"/>
                    </a:lnR>
                    <a:lnT w="9525">
                      <a:solidFill>
                        <a:srgbClr val="4A7EBB"/>
                      </a:solidFill>
                      <a:prstDash val="solid"/>
                    </a:lnT>
                    <a:lnB w="9525">
                      <a:solidFill>
                        <a:srgbClr val="4A7EBB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69" name="object 69"/>
          <p:cNvSpPr/>
          <p:nvPr/>
        </p:nvSpPr>
        <p:spPr>
          <a:xfrm>
            <a:off x="5188864" y="2053501"/>
            <a:ext cx="986155" cy="1581785"/>
          </a:xfrm>
          <a:custGeom>
            <a:avLst/>
            <a:gdLst/>
            <a:ahLst/>
            <a:cxnLst/>
            <a:rect l="l" t="t" r="r" b="b"/>
            <a:pathLst>
              <a:path w="986154" h="1581785">
                <a:moveTo>
                  <a:pt x="986078" y="0"/>
                </a:moveTo>
                <a:lnTo>
                  <a:pt x="0" y="1581746"/>
                </a:lnTo>
              </a:path>
            </a:pathLst>
          </a:custGeom>
          <a:ln w="28575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5143500" y="3548964"/>
            <a:ext cx="136207" cy="1590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6084074" y="1980755"/>
            <a:ext cx="136207" cy="1590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5213362" y="2996552"/>
            <a:ext cx="940435" cy="668655"/>
          </a:xfrm>
          <a:custGeom>
            <a:avLst/>
            <a:gdLst/>
            <a:ahLst/>
            <a:cxnLst/>
            <a:rect l="l" t="t" r="r" b="b"/>
            <a:pathLst>
              <a:path w="940435" h="668654">
                <a:moveTo>
                  <a:pt x="940193" y="0"/>
                </a:moveTo>
                <a:lnTo>
                  <a:pt x="0" y="668528"/>
                </a:lnTo>
              </a:path>
            </a:pathLst>
          </a:custGeom>
          <a:ln w="28574"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5143500" y="3573741"/>
            <a:ext cx="158115" cy="141605"/>
          </a:xfrm>
          <a:custGeom>
            <a:avLst/>
            <a:gdLst/>
            <a:ahLst/>
            <a:cxnLst/>
            <a:rect l="l" t="t" r="r" b="b"/>
            <a:pathLst>
              <a:path w="158114" h="141604">
                <a:moveTo>
                  <a:pt x="75031" y="0"/>
                </a:moveTo>
                <a:lnTo>
                  <a:pt x="0" y="141020"/>
                </a:lnTo>
                <a:lnTo>
                  <a:pt x="157835" y="116433"/>
                </a:lnTo>
                <a:lnTo>
                  <a:pt x="69862" y="91338"/>
                </a:lnTo>
                <a:lnTo>
                  <a:pt x="75031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6065583" y="2946882"/>
            <a:ext cx="158115" cy="141605"/>
          </a:xfrm>
          <a:custGeom>
            <a:avLst/>
            <a:gdLst/>
            <a:ahLst/>
            <a:cxnLst/>
            <a:rect l="l" t="t" r="r" b="b"/>
            <a:pathLst>
              <a:path w="158114" h="141605">
                <a:moveTo>
                  <a:pt x="157835" y="0"/>
                </a:moveTo>
                <a:lnTo>
                  <a:pt x="0" y="24561"/>
                </a:lnTo>
                <a:lnTo>
                  <a:pt x="87972" y="49669"/>
                </a:lnTo>
                <a:lnTo>
                  <a:pt x="82791" y="141008"/>
                </a:lnTo>
                <a:lnTo>
                  <a:pt x="157835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5187606" y="1930869"/>
            <a:ext cx="983615" cy="1638935"/>
          </a:xfrm>
          <a:custGeom>
            <a:avLst/>
            <a:gdLst/>
            <a:ahLst/>
            <a:cxnLst/>
            <a:rect l="l" t="t" r="r" b="b"/>
            <a:pathLst>
              <a:path w="983614" h="1638935">
                <a:moveTo>
                  <a:pt x="983361" y="1638935"/>
                </a:moveTo>
                <a:lnTo>
                  <a:pt x="0" y="0"/>
                </a:lnTo>
              </a:path>
            </a:pathLst>
          </a:custGeom>
          <a:ln w="28575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5143500" y="1857362"/>
            <a:ext cx="134772" cy="1592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6080302" y="3484041"/>
            <a:ext cx="134772" cy="15927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5277739" y="2915856"/>
            <a:ext cx="883285" cy="820419"/>
          </a:xfrm>
          <a:custGeom>
            <a:avLst/>
            <a:gdLst/>
            <a:ahLst/>
            <a:cxnLst/>
            <a:rect l="l" t="t" r="r" b="b"/>
            <a:pathLst>
              <a:path w="883285" h="820420">
                <a:moveTo>
                  <a:pt x="882878" y="820254"/>
                </a:moveTo>
                <a:lnTo>
                  <a:pt x="0" y="0"/>
                </a:lnTo>
              </a:path>
            </a:pathLst>
          </a:custGeom>
          <a:ln w="28575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5214950" y="2857500"/>
            <a:ext cx="153670" cy="149860"/>
          </a:xfrm>
          <a:custGeom>
            <a:avLst/>
            <a:gdLst/>
            <a:ahLst/>
            <a:cxnLst/>
            <a:rect l="l" t="t" r="r" b="b"/>
            <a:pathLst>
              <a:path w="153670" h="149860">
                <a:moveTo>
                  <a:pt x="0" y="0"/>
                </a:moveTo>
                <a:lnTo>
                  <a:pt x="56045" y="149580"/>
                </a:lnTo>
                <a:lnTo>
                  <a:pt x="62801" y="58343"/>
                </a:lnTo>
                <a:lnTo>
                  <a:pt x="153288" y="44907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6070142" y="3644874"/>
            <a:ext cx="153670" cy="149860"/>
          </a:xfrm>
          <a:custGeom>
            <a:avLst/>
            <a:gdLst/>
            <a:ahLst/>
            <a:cxnLst/>
            <a:rect l="l" t="t" r="r" b="b"/>
            <a:pathLst>
              <a:path w="153670" h="149860">
                <a:moveTo>
                  <a:pt x="97243" y="0"/>
                </a:moveTo>
                <a:lnTo>
                  <a:pt x="90487" y="91236"/>
                </a:lnTo>
                <a:lnTo>
                  <a:pt x="0" y="104673"/>
                </a:lnTo>
                <a:lnTo>
                  <a:pt x="153289" y="149593"/>
                </a:lnTo>
                <a:lnTo>
                  <a:pt x="97243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5233199" y="3842677"/>
            <a:ext cx="919480" cy="625475"/>
          </a:xfrm>
          <a:custGeom>
            <a:avLst/>
            <a:gdLst/>
            <a:ahLst/>
            <a:cxnLst/>
            <a:rect l="l" t="t" r="r" b="b"/>
            <a:pathLst>
              <a:path w="919479" h="625475">
                <a:moveTo>
                  <a:pt x="919340" y="0"/>
                </a:moveTo>
                <a:lnTo>
                  <a:pt x="0" y="625373"/>
                </a:lnTo>
              </a:path>
            </a:pathLst>
          </a:custGeom>
          <a:ln w="28575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5162321" y="4376828"/>
            <a:ext cx="158750" cy="139700"/>
          </a:xfrm>
          <a:custGeom>
            <a:avLst/>
            <a:gdLst/>
            <a:ahLst/>
            <a:cxnLst/>
            <a:rect l="l" t="t" r="r" b="b"/>
            <a:pathLst>
              <a:path w="158750" h="139700">
                <a:moveTo>
                  <a:pt x="77952" y="0"/>
                </a:moveTo>
                <a:lnTo>
                  <a:pt x="0" y="139433"/>
                </a:lnTo>
                <a:lnTo>
                  <a:pt x="158318" y="118135"/>
                </a:lnTo>
                <a:lnTo>
                  <a:pt x="70878" y="91211"/>
                </a:lnTo>
                <a:lnTo>
                  <a:pt x="77952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6065113" y="3794455"/>
            <a:ext cx="158750" cy="139700"/>
          </a:xfrm>
          <a:custGeom>
            <a:avLst/>
            <a:gdLst/>
            <a:ahLst/>
            <a:cxnLst/>
            <a:rect l="l" t="t" r="r" b="b"/>
            <a:pathLst>
              <a:path w="158750" h="139700">
                <a:moveTo>
                  <a:pt x="158305" y="0"/>
                </a:moveTo>
                <a:lnTo>
                  <a:pt x="0" y="21285"/>
                </a:lnTo>
                <a:lnTo>
                  <a:pt x="87426" y="48209"/>
                </a:lnTo>
                <a:lnTo>
                  <a:pt x="80352" y="139420"/>
                </a:lnTo>
                <a:lnTo>
                  <a:pt x="158305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8372576" y="1847100"/>
            <a:ext cx="347472" cy="2842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7228535" y="1790796"/>
            <a:ext cx="415301" cy="38438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7309053" y="2798445"/>
            <a:ext cx="319629" cy="29255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8395754" y="2798445"/>
            <a:ext cx="319642" cy="2925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7324864" y="4621631"/>
            <a:ext cx="319642" cy="29255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7848727" y="4621620"/>
            <a:ext cx="319642" cy="29255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8372588" y="4621631"/>
            <a:ext cx="319642" cy="29255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7809624" y="2746928"/>
            <a:ext cx="382028" cy="3956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6715137" y="3623449"/>
            <a:ext cx="382028" cy="39562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7293686" y="3623449"/>
            <a:ext cx="382028" cy="39562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7809624" y="3629662"/>
            <a:ext cx="382028" cy="39561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8429650" y="3629662"/>
            <a:ext cx="382028" cy="39561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6801015" y="4636646"/>
            <a:ext cx="319642" cy="29255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4643437" y="4643451"/>
            <a:ext cx="374535" cy="28089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3643299" y="2783674"/>
            <a:ext cx="374535" cy="28089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1571599" y="2786062"/>
            <a:ext cx="374535" cy="28089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1571599" y="1847329"/>
            <a:ext cx="374535" cy="28089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2857487" y="1857375"/>
            <a:ext cx="374535" cy="28089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0" y="2286000"/>
            <a:ext cx="5144135" cy="1905"/>
          </a:xfrm>
          <a:custGeom>
            <a:avLst/>
            <a:gdLst/>
            <a:ahLst/>
            <a:cxnLst/>
            <a:rect l="l" t="t" r="r" b="b"/>
            <a:pathLst>
              <a:path w="5144135" h="1905">
                <a:moveTo>
                  <a:pt x="0" y="0"/>
                </a:moveTo>
                <a:lnTo>
                  <a:pt x="5143538" y="1587"/>
                </a:lnTo>
              </a:path>
            </a:pathLst>
          </a:custGeom>
          <a:ln w="9525">
            <a:solidFill>
              <a:srgbClr val="CCC1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0" y="3214687"/>
            <a:ext cx="5144135" cy="1905"/>
          </a:xfrm>
          <a:custGeom>
            <a:avLst/>
            <a:gdLst/>
            <a:ahLst/>
            <a:cxnLst/>
            <a:rect l="l" t="t" r="r" b="b"/>
            <a:pathLst>
              <a:path w="5144135" h="1905">
                <a:moveTo>
                  <a:pt x="0" y="0"/>
                </a:moveTo>
                <a:lnTo>
                  <a:pt x="5143538" y="1587"/>
                </a:lnTo>
              </a:path>
            </a:pathLst>
          </a:custGeom>
          <a:ln w="9525">
            <a:solidFill>
              <a:srgbClr val="CCC1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0" y="4143386"/>
            <a:ext cx="5144135" cy="1905"/>
          </a:xfrm>
          <a:custGeom>
            <a:avLst/>
            <a:gdLst/>
            <a:ahLst/>
            <a:cxnLst/>
            <a:rect l="l" t="t" r="r" b="b"/>
            <a:pathLst>
              <a:path w="5144135" h="1904">
                <a:moveTo>
                  <a:pt x="0" y="0"/>
                </a:moveTo>
                <a:lnTo>
                  <a:pt x="5143538" y="1587"/>
                </a:lnTo>
              </a:path>
            </a:pathLst>
          </a:custGeom>
          <a:ln w="9525">
            <a:solidFill>
              <a:srgbClr val="CCC1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6215075" y="2286000"/>
            <a:ext cx="2900680" cy="1905"/>
          </a:xfrm>
          <a:custGeom>
            <a:avLst/>
            <a:gdLst/>
            <a:ahLst/>
            <a:cxnLst/>
            <a:rect l="l" t="t" r="r" b="b"/>
            <a:pathLst>
              <a:path w="2900679" h="1905">
                <a:moveTo>
                  <a:pt x="0" y="0"/>
                </a:moveTo>
                <a:lnTo>
                  <a:pt x="2900616" y="1587"/>
                </a:lnTo>
              </a:path>
            </a:pathLst>
          </a:custGeom>
          <a:ln w="9525">
            <a:solidFill>
              <a:srgbClr val="CCC1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6215075" y="3214687"/>
            <a:ext cx="2900680" cy="1905"/>
          </a:xfrm>
          <a:custGeom>
            <a:avLst/>
            <a:gdLst/>
            <a:ahLst/>
            <a:cxnLst/>
            <a:rect l="l" t="t" r="r" b="b"/>
            <a:pathLst>
              <a:path w="2900679" h="1905">
                <a:moveTo>
                  <a:pt x="0" y="0"/>
                </a:moveTo>
                <a:lnTo>
                  <a:pt x="2900616" y="1587"/>
                </a:lnTo>
              </a:path>
            </a:pathLst>
          </a:custGeom>
          <a:ln w="9525">
            <a:solidFill>
              <a:srgbClr val="CCC1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6215075" y="4143386"/>
            <a:ext cx="2900680" cy="1905"/>
          </a:xfrm>
          <a:custGeom>
            <a:avLst/>
            <a:gdLst/>
            <a:ahLst/>
            <a:cxnLst/>
            <a:rect l="l" t="t" r="r" b="b"/>
            <a:pathLst>
              <a:path w="2900679" h="1904">
                <a:moveTo>
                  <a:pt x="0" y="0"/>
                </a:moveTo>
                <a:lnTo>
                  <a:pt x="2900616" y="1587"/>
                </a:lnTo>
              </a:path>
            </a:pathLst>
          </a:custGeom>
          <a:ln w="9525">
            <a:solidFill>
              <a:srgbClr val="CCC1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1643049" y="3714762"/>
            <a:ext cx="285750" cy="31744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6715137" y="2857506"/>
            <a:ext cx="351975" cy="2805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6715137" y="1848008"/>
            <a:ext cx="351975" cy="28053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7839456" y="1847100"/>
            <a:ext cx="347472" cy="2842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6156820" y="4539716"/>
            <a:ext cx="429738" cy="42218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6156172" y="1779666"/>
            <a:ext cx="431020" cy="42218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6160465" y="2703893"/>
            <a:ext cx="422440" cy="42256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6160465" y="3628123"/>
            <a:ext cx="422440" cy="42218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5245214" y="1923681"/>
            <a:ext cx="885825" cy="0"/>
          </a:xfrm>
          <a:custGeom>
            <a:avLst/>
            <a:gdLst/>
            <a:ahLst/>
            <a:cxnLst/>
            <a:rect l="l" t="t" r="r" b="b"/>
            <a:pathLst>
              <a:path w="885825">
                <a:moveTo>
                  <a:pt x="0" y="0"/>
                </a:moveTo>
                <a:lnTo>
                  <a:pt x="885812" y="0"/>
                </a:lnTo>
              </a:path>
            </a:pathLst>
          </a:custGeom>
          <a:ln w="25400">
            <a:solidFill>
              <a:srgbClr val="F7964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6054826" y="1879219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0" y="0"/>
                </a:moveTo>
                <a:lnTo>
                  <a:pt x="76200" y="44450"/>
                </a:lnTo>
                <a:lnTo>
                  <a:pt x="0" y="88900"/>
                </a:lnTo>
              </a:path>
            </a:pathLst>
          </a:custGeom>
          <a:ln w="25400">
            <a:solidFill>
              <a:srgbClr val="F7964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5245227" y="1879219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76200" y="88899"/>
                </a:moveTo>
                <a:lnTo>
                  <a:pt x="0" y="44449"/>
                </a:lnTo>
                <a:lnTo>
                  <a:pt x="76200" y="0"/>
                </a:lnTo>
              </a:path>
            </a:pathLst>
          </a:custGeom>
          <a:ln w="25400">
            <a:solidFill>
              <a:srgbClr val="F7964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5245214" y="2840329"/>
            <a:ext cx="885825" cy="0"/>
          </a:xfrm>
          <a:custGeom>
            <a:avLst/>
            <a:gdLst/>
            <a:ahLst/>
            <a:cxnLst/>
            <a:rect l="l" t="t" r="r" b="b"/>
            <a:pathLst>
              <a:path w="885825">
                <a:moveTo>
                  <a:pt x="0" y="0"/>
                </a:moveTo>
                <a:lnTo>
                  <a:pt x="885812" y="0"/>
                </a:lnTo>
              </a:path>
            </a:pathLst>
          </a:custGeom>
          <a:ln w="25400"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6054826" y="2795866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0" y="0"/>
                </a:moveTo>
                <a:lnTo>
                  <a:pt x="76200" y="44450"/>
                </a:lnTo>
                <a:lnTo>
                  <a:pt x="0" y="88900"/>
                </a:lnTo>
              </a:path>
            </a:pathLst>
          </a:custGeom>
          <a:ln w="25400"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5245227" y="2795866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76200" y="88900"/>
                </a:moveTo>
                <a:lnTo>
                  <a:pt x="0" y="44450"/>
                </a:lnTo>
                <a:lnTo>
                  <a:pt x="76200" y="0"/>
                </a:lnTo>
              </a:path>
            </a:pathLst>
          </a:custGeom>
          <a:ln w="25400"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5292077" y="4096495"/>
            <a:ext cx="576580" cy="635635"/>
          </a:xfrm>
          <a:custGeom>
            <a:avLst/>
            <a:gdLst/>
            <a:ahLst/>
            <a:cxnLst/>
            <a:rect l="l" t="t" r="r" b="b"/>
            <a:pathLst>
              <a:path w="576579" h="635635">
                <a:moveTo>
                  <a:pt x="0" y="635495"/>
                </a:moveTo>
                <a:lnTo>
                  <a:pt x="0" y="311454"/>
                </a:lnTo>
                <a:lnTo>
                  <a:pt x="576059" y="311454"/>
                </a:lnTo>
                <a:lnTo>
                  <a:pt x="576059" y="0"/>
                </a:lnTo>
              </a:path>
            </a:pathLst>
          </a:custGeom>
          <a:ln w="12700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5823699" y="4096495"/>
            <a:ext cx="88900" cy="76200"/>
          </a:xfrm>
          <a:custGeom>
            <a:avLst/>
            <a:gdLst/>
            <a:ahLst/>
            <a:cxnLst/>
            <a:rect l="l" t="t" r="r" b="b"/>
            <a:pathLst>
              <a:path w="88900" h="76200">
                <a:moveTo>
                  <a:pt x="0" y="76200"/>
                </a:moveTo>
                <a:lnTo>
                  <a:pt x="44437" y="0"/>
                </a:lnTo>
                <a:lnTo>
                  <a:pt x="88900" y="76187"/>
                </a:lnTo>
              </a:path>
            </a:pathLst>
          </a:custGeom>
          <a:ln w="12700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23387" y="1697227"/>
            <a:ext cx="34918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002060"/>
                </a:solidFill>
              </a:rPr>
              <a:t>Live</a:t>
            </a:r>
            <a:r>
              <a:rPr sz="5400" spc="-80" dirty="0">
                <a:solidFill>
                  <a:srgbClr val="002060"/>
                </a:solidFill>
              </a:rPr>
              <a:t> </a:t>
            </a:r>
            <a:r>
              <a:rPr sz="5400" spc="-5" dirty="0">
                <a:solidFill>
                  <a:srgbClr val="002060"/>
                </a:solidFill>
              </a:rPr>
              <a:t>Demo</a:t>
            </a:r>
            <a:endParaRPr sz="5400"/>
          </a:p>
        </p:txBody>
      </p:sp>
      <p:sp>
        <p:nvSpPr>
          <p:cNvPr id="4" name="object 4"/>
          <p:cNvSpPr txBox="1"/>
          <p:nvPr/>
        </p:nvSpPr>
        <p:spPr>
          <a:xfrm>
            <a:off x="3248952" y="2831439"/>
            <a:ext cx="2564765" cy="8712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2400" spc="170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QVR</a:t>
            </a:r>
            <a:r>
              <a:rPr sz="2400" spc="5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25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Pro</a:t>
            </a:r>
            <a:r>
              <a:rPr sz="2400" spc="30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 </a:t>
            </a:r>
            <a:r>
              <a:rPr sz="2400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權限管理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21590" algn="ctr">
              <a:spcBef>
                <a:spcPts val="2095"/>
              </a:spcBef>
            </a:pPr>
            <a:r>
              <a:rPr sz="1400" b="1" spc="-5" dirty="0">
                <a:solidFill>
                  <a:srgbClr val="002060"/>
                </a:solidFill>
                <a:latin typeface="Arial"/>
                <a:cs typeface="Arial"/>
              </a:rPr>
              <a:t>Peace</a:t>
            </a:r>
            <a:r>
              <a:rPr sz="1400" b="1" spc="-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2060"/>
                </a:solidFill>
                <a:latin typeface="Arial"/>
                <a:cs typeface="Arial"/>
              </a:rPr>
              <a:t>Kuo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99206" y="383146"/>
            <a:ext cx="287210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QVR</a:t>
            </a:r>
            <a:r>
              <a:rPr sz="4000" spc="-70" dirty="0"/>
              <a:t> </a:t>
            </a:r>
            <a:r>
              <a:rPr sz="4000" spc="-10" dirty="0"/>
              <a:t>Center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971599" y="1779663"/>
            <a:ext cx="502920" cy="502920"/>
          </a:xfrm>
          <a:custGeom>
            <a:avLst/>
            <a:gdLst/>
            <a:ahLst/>
            <a:cxnLst/>
            <a:rect l="l" t="t" r="r" b="b"/>
            <a:pathLst>
              <a:path w="502919" h="502919">
                <a:moveTo>
                  <a:pt x="502335" y="0"/>
                </a:moveTo>
                <a:lnTo>
                  <a:pt x="0" y="0"/>
                </a:lnTo>
                <a:lnTo>
                  <a:pt x="0" y="502335"/>
                </a:lnTo>
                <a:lnTo>
                  <a:pt x="123786" y="378548"/>
                </a:lnTo>
                <a:lnTo>
                  <a:pt x="123786" y="119189"/>
                </a:lnTo>
                <a:lnTo>
                  <a:pt x="383133" y="119189"/>
                </a:lnTo>
                <a:lnTo>
                  <a:pt x="502335" y="0"/>
                </a:lnTo>
                <a:close/>
              </a:path>
            </a:pathLst>
          </a:custGeom>
          <a:solidFill>
            <a:srgbClr val="1F497D">
              <a:alpha val="2274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971599" y="2787776"/>
            <a:ext cx="502920" cy="502920"/>
          </a:xfrm>
          <a:custGeom>
            <a:avLst/>
            <a:gdLst/>
            <a:ahLst/>
            <a:cxnLst/>
            <a:rect l="l" t="t" r="r" b="b"/>
            <a:pathLst>
              <a:path w="502919" h="502920">
                <a:moveTo>
                  <a:pt x="502335" y="0"/>
                </a:moveTo>
                <a:lnTo>
                  <a:pt x="0" y="0"/>
                </a:lnTo>
                <a:lnTo>
                  <a:pt x="0" y="502335"/>
                </a:lnTo>
                <a:lnTo>
                  <a:pt x="123786" y="378548"/>
                </a:lnTo>
                <a:lnTo>
                  <a:pt x="123786" y="119189"/>
                </a:lnTo>
                <a:lnTo>
                  <a:pt x="383133" y="119189"/>
                </a:lnTo>
                <a:lnTo>
                  <a:pt x="502335" y="0"/>
                </a:lnTo>
                <a:close/>
              </a:path>
            </a:pathLst>
          </a:custGeom>
          <a:solidFill>
            <a:srgbClr val="1F497D">
              <a:alpha val="2274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78940" y="1961057"/>
            <a:ext cx="2430780" cy="1399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u="heavy" spc="17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QVR</a:t>
            </a:r>
            <a:r>
              <a:rPr sz="2400" u="heavy" spc="2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 </a:t>
            </a:r>
            <a:r>
              <a:rPr sz="2400" u="heavy" spc="3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Center</a:t>
            </a:r>
            <a:r>
              <a:rPr sz="2400" u="heavy" spc="55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 </a:t>
            </a:r>
            <a:r>
              <a:rPr sz="2400" u="heavy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特色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>
              <a:spcBef>
                <a:spcPts val="55"/>
              </a:spcBef>
            </a:pPr>
            <a:endParaRPr sz="43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2400" u="heavy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功能及操作介面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22533" y="1779663"/>
            <a:ext cx="502920" cy="502920"/>
          </a:xfrm>
          <a:custGeom>
            <a:avLst/>
            <a:gdLst/>
            <a:ahLst/>
            <a:cxnLst/>
            <a:rect l="l" t="t" r="r" b="b"/>
            <a:pathLst>
              <a:path w="502920" h="502919">
                <a:moveTo>
                  <a:pt x="502335" y="0"/>
                </a:moveTo>
                <a:lnTo>
                  <a:pt x="0" y="0"/>
                </a:lnTo>
                <a:lnTo>
                  <a:pt x="0" y="502335"/>
                </a:lnTo>
                <a:lnTo>
                  <a:pt x="123786" y="378548"/>
                </a:lnTo>
                <a:lnTo>
                  <a:pt x="123786" y="119189"/>
                </a:lnTo>
                <a:lnTo>
                  <a:pt x="383133" y="119189"/>
                </a:lnTo>
                <a:lnTo>
                  <a:pt x="502335" y="0"/>
                </a:lnTo>
                <a:close/>
              </a:path>
            </a:pathLst>
          </a:custGeom>
          <a:solidFill>
            <a:srgbClr val="1F497D">
              <a:alpha val="2274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22533" y="2787776"/>
            <a:ext cx="502920" cy="502920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502335" y="0"/>
                </a:moveTo>
                <a:lnTo>
                  <a:pt x="0" y="0"/>
                </a:lnTo>
                <a:lnTo>
                  <a:pt x="0" y="502335"/>
                </a:lnTo>
                <a:lnTo>
                  <a:pt x="123786" y="378548"/>
                </a:lnTo>
                <a:lnTo>
                  <a:pt x="123786" y="119189"/>
                </a:lnTo>
                <a:lnTo>
                  <a:pt x="383133" y="119189"/>
                </a:lnTo>
                <a:lnTo>
                  <a:pt x="502335" y="0"/>
                </a:lnTo>
                <a:close/>
              </a:path>
            </a:pathLst>
          </a:custGeom>
          <a:solidFill>
            <a:srgbClr val="1F497D">
              <a:alpha val="2274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29873" y="1961057"/>
            <a:ext cx="2735580" cy="1399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u="heavy" spc="17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QVR</a:t>
            </a:r>
            <a:r>
              <a:rPr sz="2400" u="heavy" spc="2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 </a:t>
            </a:r>
            <a:r>
              <a:rPr sz="2400" u="heavy" spc="3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Center</a:t>
            </a:r>
            <a:r>
              <a:rPr sz="2400" u="heavy" spc="55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 </a:t>
            </a:r>
            <a:r>
              <a:rPr sz="2400" u="heavy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的安裝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>
              <a:spcBef>
                <a:spcPts val="55"/>
              </a:spcBef>
            </a:pPr>
            <a:endParaRPr sz="43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2400" u="heavy" spc="5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Live</a:t>
            </a:r>
            <a:r>
              <a:rPr sz="2400" u="heavy" spc="5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 </a:t>
            </a:r>
            <a:r>
              <a:rPr sz="2400" u="heavy" spc="9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Demo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3567" y="1830044"/>
            <a:ext cx="7619997" cy="2901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99206" y="383146"/>
            <a:ext cx="287210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QVR</a:t>
            </a:r>
            <a:r>
              <a:rPr sz="4000" spc="-70" dirty="0"/>
              <a:t> </a:t>
            </a:r>
            <a:r>
              <a:rPr sz="4000" spc="-10" dirty="0"/>
              <a:t>Center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419498" y="1356969"/>
            <a:ext cx="6462395" cy="17849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spc="14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z="2000" spc="3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000" spc="3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Center</a:t>
            </a:r>
            <a:r>
              <a:rPr sz="2000" spc="2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是</a:t>
            </a:r>
            <a:r>
              <a:rPr sz="2000" spc="5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000" spc="14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z="2000" spc="5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000" spc="2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Pro</a:t>
            </a:r>
            <a:r>
              <a:rPr sz="2000" spc="4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的中央監控及事件通知的</a:t>
            </a:r>
            <a:r>
              <a:rPr sz="2000" spc="6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QPKG</a:t>
            </a:r>
            <a:endParaRPr sz="20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342900" indent="-316865">
              <a:spcBef>
                <a:spcPts val="2035"/>
              </a:spcBef>
              <a:buClr>
                <a:srgbClr val="0E7988"/>
              </a:buClr>
              <a:buFont typeface="Arial"/>
              <a:buChar char="•"/>
              <a:tabLst>
                <a:tab pos="342900" algn="l"/>
                <a:tab pos="343535" algn="l"/>
              </a:tabLst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從</a:t>
            </a:r>
            <a:r>
              <a:rPr sz="1400" spc="2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QTS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4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APP</a:t>
            </a:r>
            <a:r>
              <a:rPr sz="1400" spc="3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2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Center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安裝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343535" indent="-317500">
              <a:spcBef>
                <a:spcPts val="254"/>
              </a:spcBef>
              <a:buClr>
                <a:srgbClr val="0E7988"/>
              </a:buClr>
              <a:buFont typeface="Arial"/>
              <a:buChar char="•"/>
              <a:tabLst>
                <a:tab pos="342900" algn="l"/>
                <a:tab pos="344170" algn="l"/>
              </a:tabLst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可安裝與</a:t>
            </a:r>
            <a:r>
              <a:rPr sz="1400" spc="9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Pro</a:t>
            </a:r>
            <a:r>
              <a:rPr sz="1400" spc="3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在同一個</a:t>
            </a:r>
            <a:r>
              <a:rPr sz="1400" spc="9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NAS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上，或不同</a:t>
            </a:r>
            <a:r>
              <a:rPr sz="1400" spc="9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NAS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上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343535" indent="-317500">
              <a:spcBef>
                <a:spcPts val="250"/>
              </a:spcBef>
              <a:buClr>
                <a:srgbClr val="0E7988"/>
              </a:buClr>
              <a:buFont typeface="Arial"/>
              <a:buChar char="•"/>
              <a:tabLst>
                <a:tab pos="342900" algn="l"/>
                <a:tab pos="344170" algn="l"/>
              </a:tabLst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輕鬆管理多達</a:t>
            </a:r>
            <a:r>
              <a:rPr sz="1400" spc="5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128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台</a:t>
            </a:r>
            <a:r>
              <a:rPr sz="1400" spc="9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z="1400" spc="-2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Pro</a:t>
            </a:r>
            <a:r>
              <a:rPr sz="1400" spc="3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7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(QVR</a:t>
            </a:r>
            <a:r>
              <a:rPr sz="1400" spc="3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Pro</a:t>
            </a:r>
            <a:r>
              <a:rPr sz="1400" spc="3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3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Gold)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343535" indent="-316865">
              <a:spcBef>
                <a:spcPts val="254"/>
              </a:spcBef>
              <a:buClr>
                <a:srgbClr val="0E7988"/>
              </a:buClr>
              <a:buFont typeface="Arial"/>
              <a:buChar char="•"/>
              <a:tabLst>
                <a:tab pos="343535" algn="l"/>
                <a:tab pos="344170" algn="l"/>
              </a:tabLst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使用共同的</a:t>
            </a:r>
            <a:r>
              <a:rPr sz="1400" spc="9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Pro</a:t>
            </a:r>
            <a:r>
              <a:rPr sz="1400" spc="3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1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Client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343535" indent="-316865">
              <a:spcBef>
                <a:spcPts val="250"/>
              </a:spcBef>
              <a:buClr>
                <a:srgbClr val="0E7988"/>
              </a:buClr>
              <a:buFont typeface="Arial"/>
              <a:buChar char="•"/>
              <a:tabLst>
                <a:tab pos="343535" algn="l"/>
                <a:tab pos="344170" algn="l"/>
              </a:tabLst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易於維護多台</a:t>
            </a:r>
            <a:r>
              <a:rPr sz="1400" spc="-1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9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z="1400" spc="3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Pro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5162" y="422186"/>
            <a:ext cx="510032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分散建置集中管理架構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9206" y="1356969"/>
            <a:ext cx="617283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93700" indent="-381000">
              <a:spcBef>
                <a:spcPts val="105"/>
              </a:spcBef>
              <a:buClr>
                <a:srgbClr val="215968"/>
              </a:buClr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000" spc="14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QNAP</a:t>
            </a:r>
            <a:r>
              <a:rPr sz="2000" spc="3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Center</a:t>
            </a:r>
            <a:r>
              <a:rPr sz="2000" spc="2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採取分散建置、集中管理的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架構</a:t>
            </a:r>
            <a:endParaRPr sz="20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393700" indent="-381000">
              <a:buClr>
                <a:srgbClr val="215968"/>
              </a:buClr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000" spc="14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z="2000" spc="3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000" spc="2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Client</a:t>
            </a:r>
            <a:r>
              <a:rPr sz="2000" spc="3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可選擇連線至</a:t>
            </a:r>
            <a:r>
              <a:rPr sz="2000" spc="14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z="2000" spc="3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000" spc="2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Pro</a:t>
            </a:r>
            <a:r>
              <a:rPr sz="2000" spc="3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或</a:t>
            </a:r>
            <a:r>
              <a:rPr sz="2000" spc="5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000" spc="14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z="2000" spc="4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000" spc="2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Center</a:t>
            </a:r>
            <a:endParaRPr sz="20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3609" y="2500312"/>
            <a:ext cx="1364627" cy="22274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71800" y="2139707"/>
            <a:ext cx="5400598" cy="25761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44623" y="383146"/>
            <a:ext cx="42545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如何取得</a:t>
            </a:r>
            <a:r>
              <a:rPr spc="70" dirty="0"/>
              <a:t> </a:t>
            </a:r>
            <a:r>
              <a:rPr spc="285" dirty="0"/>
              <a:t>QVR</a:t>
            </a:r>
            <a:r>
              <a:rPr spc="60" dirty="0"/>
              <a:t> </a:t>
            </a:r>
            <a:r>
              <a:rPr spc="40" dirty="0"/>
              <a:t>Pro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1268695"/>
            <a:ext cx="6249044" cy="30853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54794" y="2639948"/>
            <a:ext cx="599440" cy="927735"/>
          </a:xfrm>
          <a:custGeom>
            <a:avLst/>
            <a:gdLst/>
            <a:ahLst/>
            <a:cxnLst/>
            <a:rect l="l" t="t" r="r" b="b"/>
            <a:pathLst>
              <a:path w="599439" h="927735">
                <a:moveTo>
                  <a:pt x="0" y="0"/>
                </a:moveTo>
                <a:lnTo>
                  <a:pt x="599401" y="0"/>
                </a:lnTo>
                <a:lnTo>
                  <a:pt x="599401" y="927595"/>
                </a:lnTo>
                <a:lnTo>
                  <a:pt x="0" y="927595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78347" y="1350302"/>
            <a:ext cx="251460" cy="270510"/>
          </a:xfrm>
          <a:custGeom>
            <a:avLst/>
            <a:gdLst/>
            <a:ahLst/>
            <a:cxnLst/>
            <a:rect l="l" t="t" r="r" b="b"/>
            <a:pathLst>
              <a:path w="251460" h="270509">
                <a:moveTo>
                  <a:pt x="0" y="0"/>
                </a:moveTo>
                <a:lnTo>
                  <a:pt x="250977" y="0"/>
                </a:lnTo>
                <a:lnTo>
                  <a:pt x="250977" y="270001"/>
                </a:lnTo>
                <a:lnTo>
                  <a:pt x="0" y="270001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04924" y="1099718"/>
            <a:ext cx="1524000" cy="472440"/>
          </a:xfrm>
          <a:custGeom>
            <a:avLst/>
            <a:gdLst/>
            <a:ahLst/>
            <a:cxnLst/>
            <a:rect l="l" t="t" r="r" b="b"/>
            <a:pathLst>
              <a:path w="1524000" h="472440">
                <a:moveTo>
                  <a:pt x="0" y="0"/>
                </a:moveTo>
                <a:lnTo>
                  <a:pt x="1524000" y="0"/>
                </a:lnTo>
                <a:lnTo>
                  <a:pt x="1524000" y="471893"/>
                </a:lnTo>
                <a:lnTo>
                  <a:pt x="0" y="471893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04924" y="1099718"/>
            <a:ext cx="1524000" cy="472440"/>
          </a:xfrm>
          <a:custGeom>
            <a:avLst/>
            <a:gdLst/>
            <a:ahLst/>
            <a:cxnLst/>
            <a:rect l="l" t="t" r="r" b="b"/>
            <a:pathLst>
              <a:path w="1524000" h="472440">
                <a:moveTo>
                  <a:pt x="0" y="0"/>
                </a:moveTo>
                <a:lnTo>
                  <a:pt x="1524000" y="0"/>
                </a:lnTo>
                <a:lnTo>
                  <a:pt x="1524000" y="471893"/>
                </a:lnTo>
                <a:lnTo>
                  <a:pt x="0" y="471893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404924" y="1103515"/>
            <a:ext cx="152400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QTS App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Center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網路安裝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28662" y="1146619"/>
            <a:ext cx="363855" cy="340360"/>
          </a:xfrm>
          <a:custGeom>
            <a:avLst/>
            <a:gdLst/>
            <a:ahLst/>
            <a:cxnLst/>
            <a:rect l="l" t="t" r="r" b="b"/>
            <a:pathLst>
              <a:path w="363855" h="340359">
                <a:moveTo>
                  <a:pt x="181648" y="0"/>
                </a:moveTo>
                <a:lnTo>
                  <a:pt x="133360" y="6070"/>
                </a:lnTo>
                <a:lnTo>
                  <a:pt x="89968" y="23202"/>
                </a:lnTo>
                <a:lnTo>
                  <a:pt x="53205" y="49776"/>
                </a:lnTo>
                <a:lnTo>
                  <a:pt x="24801" y="84171"/>
                </a:lnTo>
                <a:lnTo>
                  <a:pt x="6488" y="124770"/>
                </a:lnTo>
                <a:lnTo>
                  <a:pt x="0" y="169951"/>
                </a:lnTo>
                <a:lnTo>
                  <a:pt x="6488" y="215132"/>
                </a:lnTo>
                <a:lnTo>
                  <a:pt x="24801" y="255730"/>
                </a:lnTo>
                <a:lnTo>
                  <a:pt x="53205" y="290126"/>
                </a:lnTo>
                <a:lnTo>
                  <a:pt x="89968" y="316700"/>
                </a:lnTo>
                <a:lnTo>
                  <a:pt x="133360" y="333832"/>
                </a:lnTo>
                <a:lnTo>
                  <a:pt x="181648" y="339902"/>
                </a:lnTo>
                <a:lnTo>
                  <a:pt x="229940" y="333832"/>
                </a:lnTo>
                <a:lnTo>
                  <a:pt x="273333" y="316700"/>
                </a:lnTo>
                <a:lnTo>
                  <a:pt x="310095" y="290126"/>
                </a:lnTo>
                <a:lnTo>
                  <a:pt x="338497" y="255730"/>
                </a:lnTo>
                <a:lnTo>
                  <a:pt x="356808" y="215132"/>
                </a:lnTo>
                <a:lnTo>
                  <a:pt x="363296" y="169951"/>
                </a:lnTo>
                <a:lnTo>
                  <a:pt x="356808" y="124770"/>
                </a:lnTo>
                <a:lnTo>
                  <a:pt x="338497" y="84171"/>
                </a:lnTo>
                <a:lnTo>
                  <a:pt x="310095" y="49776"/>
                </a:lnTo>
                <a:lnTo>
                  <a:pt x="273333" y="23202"/>
                </a:lnTo>
                <a:lnTo>
                  <a:pt x="229940" y="6070"/>
                </a:lnTo>
                <a:lnTo>
                  <a:pt x="18164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28662" y="1146619"/>
            <a:ext cx="363855" cy="340360"/>
          </a:xfrm>
          <a:custGeom>
            <a:avLst/>
            <a:gdLst/>
            <a:ahLst/>
            <a:cxnLst/>
            <a:rect l="l" t="t" r="r" b="b"/>
            <a:pathLst>
              <a:path w="363855" h="340359">
                <a:moveTo>
                  <a:pt x="0" y="169951"/>
                </a:moveTo>
                <a:lnTo>
                  <a:pt x="6488" y="124770"/>
                </a:lnTo>
                <a:lnTo>
                  <a:pt x="24801" y="84171"/>
                </a:lnTo>
                <a:lnTo>
                  <a:pt x="53205" y="49776"/>
                </a:lnTo>
                <a:lnTo>
                  <a:pt x="89968" y="23202"/>
                </a:lnTo>
                <a:lnTo>
                  <a:pt x="133360" y="6070"/>
                </a:lnTo>
                <a:lnTo>
                  <a:pt x="181648" y="0"/>
                </a:lnTo>
                <a:lnTo>
                  <a:pt x="229940" y="6070"/>
                </a:lnTo>
                <a:lnTo>
                  <a:pt x="273333" y="23202"/>
                </a:lnTo>
                <a:lnTo>
                  <a:pt x="310095" y="49776"/>
                </a:lnTo>
                <a:lnTo>
                  <a:pt x="338497" y="84171"/>
                </a:lnTo>
                <a:lnTo>
                  <a:pt x="356808" y="124770"/>
                </a:lnTo>
                <a:lnTo>
                  <a:pt x="363296" y="169951"/>
                </a:lnTo>
                <a:lnTo>
                  <a:pt x="356808" y="215132"/>
                </a:lnTo>
                <a:lnTo>
                  <a:pt x="338497" y="255730"/>
                </a:lnTo>
                <a:lnTo>
                  <a:pt x="310095" y="290126"/>
                </a:lnTo>
                <a:lnTo>
                  <a:pt x="273333" y="316700"/>
                </a:lnTo>
                <a:lnTo>
                  <a:pt x="229940" y="333832"/>
                </a:lnTo>
                <a:lnTo>
                  <a:pt x="181648" y="339902"/>
                </a:lnTo>
                <a:lnTo>
                  <a:pt x="133360" y="333832"/>
                </a:lnTo>
                <a:lnTo>
                  <a:pt x="89968" y="316700"/>
                </a:lnTo>
                <a:lnTo>
                  <a:pt x="53205" y="290126"/>
                </a:lnTo>
                <a:lnTo>
                  <a:pt x="24801" y="255730"/>
                </a:lnTo>
                <a:lnTo>
                  <a:pt x="6488" y="215132"/>
                </a:lnTo>
                <a:lnTo>
                  <a:pt x="0" y="169951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60590" y="1177378"/>
            <a:ext cx="1384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29449" y="1200137"/>
            <a:ext cx="1646555" cy="501015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311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45"/>
              </a:spcBef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QTS App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Center</a:t>
            </a:r>
            <a:endParaRPr sz="14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手動安裝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46520" y="1268704"/>
            <a:ext cx="363855" cy="340360"/>
          </a:xfrm>
          <a:custGeom>
            <a:avLst/>
            <a:gdLst/>
            <a:ahLst/>
            <a:cxnLst/>
            <a:rect l="l" t="t" r="r" b="b"/>
            <a:pathLst>
              <a:path w="363854" h="340359">
                <a:moveTo>
                  <a:pt x="181648" y="0"/>
                </a:moveTo>
                <a:lnTo>
                  <a:pt x="133360" y="6070"/>
                </a:lnTo>
                <a:lnTo>
                  <a:pt x="89968" y="23202"/>
                </a:lnTo>
                <a:lnTo>
                  <a:pt x="53205" y="49776"/>
                </a:lnTo>
                <a:lnTo>
                  <a:pt x="24801" y="84171"/>
                </a:lnTo>
                <a:lnTo>
                  <a:pt x="6488" y="124770"/>
                </a:lnTo>
                <a:lnTo>
                  <a:pt x="0" y="169951"/>
                </a:lnTo>
                <a:lnTo>
                  <a:pt x="6488" y="215132"/>
                </a:lnTo>
                <a:lnTo>
                  <a:pt x="24801" y="255730"/>
                </a:lnTo>
                <a:lnTo>
                  <a:pt x="53205" y="290126"/>
                </a:lnTo>
                <a:lnTo>
                  <a:pt x="89968" y="316700"/>
                </a:lnTo>
                <a:lnTo>
                  <a:pt x="133360" y="333832"/>
                </a:lnTo>
                <a:lnTo>
                  <a:pt x="181648" y="339902"/>
                </a:lnTo>
                <a:lnTo>
                  <a:pt x="229940" y="333832"/>
                </a:lnTo>
                <a:lnTo>
                  <a:pt x="273333" y="316700"/>
                </a:lnTo>
                <a:lnTo>
                  <a:pt x="310095" y="290126"/>
                </a:lnTo>
                <a:lnTo>
                  <a:pt x="338497" y="255730"/>
                </a:lnTo>
                <a:lnTo>
                  <a:pt x="356808" y="215132"/>
                </a:lnTo>
                <a:lnTo>
                  <a:pt x="363296" y="169951"/>
                </a:lnTo>
                <a:lnTo>
                  <a:pt x="356808" y="124770"/>
                </a:lnTo>
                <a:lnTo>
                  <a:pt x="338497" y="84171"/>
                </a:lnTo>
                <a:lnTo>
                  <a:pt x="310095" y="49776"/>
                </a:lnTo>
                <a:lnTo>
                  <a:pt x="273333" y="23202"/>
                </a:lnTo>
                <a:lnTo>
                  <a:pt x="229940" y="6070"/>
                </a:lnTo>
                <a:lnTo>
                  <a:pt x="18164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46520" y="1268704"/>
            <a:ext cx="363855" cy="340360"/>
          </a:xfrm>
          <a:custGeom>
            <a:avLst/>
            <a:gdLst/>
            <a:ahLst/>
            <a:cxnLst/>
            <a:rect l="l" t="t" r="r" b="b"/>
            <a:pathLst>
              <a:path w="363854" h="340359">
                <a:moveTo>
                  <a:pt x="0" y="169951"/>
                </a:moveTo>
                <a:lnTo>
                  <a:pt x="6488" y="124770"/>
                </a:lnTo>
                <a:lnTo>
                  <a:pt x="24801" y="84171"/>
                </a:lnTo>
                <a:lnTo>
                  <a:pt x="53205" y="49776"/>
                </a:lnTo>
                <a:lnTo>
                  <a:pt x="89968" y="23202"/>
                </a:lnTo>
                <a:lnTo>
                  <a:pt x="133360" y="6070"/>
                </a:lnTo>
                <a:lnTo>
                  <a:pt x="181648" y="0"/>
                </a:lnTo>
                <a:lnTo>
                  <a:pt x="229940" y="6070"/>
                </a:lnTo>
                <a:lnTo>
                  <a:pt x="273333" y="23202"/>
                </a:lnTo>
                <a:lnTo>
                  <a:pt x="310095" y="49776"/>
                </a:lnTo>
                <a:lnTo>
                  <a:pt x="338497" y="84171"/>
                </a:lnTo>
                <a:lnTo>
                  <a:pt x="356808" y="124770"/>
                </a:lnTo>
                <a:lnTo>
                  <a:pt x="363296" y="169951"/>
                </a:lnTo>
                <a:lnTo>
                  <a:pt x="356808" y="215132"/>
                </a:lnTo>
                <a:lnTo>
                  <a:pt x="338497" y="255730"/>
                </a:lnTo>
                <a:lnTo>
                  <a:pt x="310095" y="290126"/>
                </a:lnTo>
                <a:lnTo>
                  <a:pt x="273333" y="316700"/>
                </a:lnTo>
                <a:lnTo>
                  <a:pt x="229940" y="333832"/>
                </a:lnTo>
                <a:lnTo>
                  <a:pt x="181648" y="339902"/>
                </a:lnTo>
                <a:lnTo>
                  <a:pt x="133360" y="333832"/>
                </a:lnTo>
                <a:lnTo>
                  <a:pt x="89968" y="316700"/>
                </a:lnTo>
                <a:lnTo>
                  <a:pt x="53205" y="290126"/>
                </a:lnTo>
                <a:lnTo>
                  <a:pt x="24801" y="255730"/>
                </a:lnTo>
                <a:lnTo>
                  <a:pt x="6488" y="215132"/>
                </a:lnTo>
                <a:lnTo>
                  <a:pt x="0" y="169951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578460" y="1297927"/>
            <a:ext cx="1466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6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2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42975" y="1428737"/>
            <a:ext cx="1915795" cy="1203325"/>
          </a:xfrm>
          <a:custGeom>
            <a:avLst/>
            <a:gdLst/>
            <a:ahLst/>
            <a:cxnLst/>
            <a:rect l="l" t="t" r="r" b="b"/>
            <a:pathLst>
              <a:path w="1915795" h="1203325">
                <a:moveTo>
                  <a:pt x="0" y="0"/>
                </a:moveTo>
                <a:lnTo>
                  <a:pt x="0" y="664870"/>
                </a:lnTo>
                <a:lnTo>
                  <a:pt x="1915744" y="664870"/>
                </a:lnTo>
                <a:lnTo>
                  <a:pt x="1915744" y="1203198"/>
                </a:lnTo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73248" y="360260"/>
            <a:ext cx="37973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QVR</a:t>
            </a:r>
            <a:r>
              <a:rPr sz="3000" spc="-50" dirty="0"/>
              <a:t> </a:t>
            </a:r>
            <a:r>
              <a:rPr sz="3000" spc="-5" dirty="0"/>
              <a:t>Center</a:t>
            </a:r>
            <a:r>
              <a:rPr sz="3000" spc="-40" dirty="0"/>
              <a:t> </a:t>
            </a:r>
            <a:r>
              <a:rPr sz="3000" b="0" spc="10" dirty="0">
                <a:latin typeface="Droid Sans Fallback"/>
                <a:cs typeface="Droid Sans Fallback"/>
              </a:rPr>
              <a:t>主要功能</a:t>
            </a:r>
            <a:endParaRPr sz="3000">
              <a:latin typeface="Droid Sans Fallback"/>
              <a:cs typeface="Droid Sans Fallb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3608" y="1635645"/>
            <a:ext cx="502920" cy="502920"/>
          </a:xfrm>
          <a:custGeom>
            <a:avLst/>
            <a:gdLst/>
            <a:ahLst/>
            <a:cxnLst/>
            <a:rect l="l" t="t" r="r" b="b"/>
            <a:pathLst>
              <a:path w="502919" h="502919">
                <a:moveTo>
                  <a:pt x="502335" y="0"/>
                </a:moveTo>
                <a:lnTo>
                  <a:pt x="0" y="0"/>
                </a:lnTo>
                <a:lnTo>
                  <a:pt x="0" y="502335"/>
                </a:lnTo>
                <a:lnTo>
                  <a:pt x="123786" y="378548"/>
                </a:lnTo>
                <a:lnTo>
                  <a:pt x="123786" y="119189"/>
                </a:lnTo>
                <a:lnTo>
                  <a:pt x="383133" y="119189"/>
                </a:lnTo>
                <a:lnTo>
                  <a:pt x="502335" y="0"/>
                </a:lnTo>
                <a:close/>
              </a:path>
            </a:pathLst>
          </a:custGeom>
          <a:solidFill>
            <a:srgbClr val="1F497D">
              <a:alpha val="2274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3608" y="2542832"/>
            <a:ext cx="502920" cy="502920"/>
          </a:xfrm>
          <a:custGeom>
            <a:avLst/>
            <a:gdLst/>
            <a:ahLst/>
            <a:cxnLst/>
            <a:rect l="l" t="t" r="r" b="b"/>
            <a:pathLst>
              <a:path w="502919" h="502919">
                <a:moveTo>
                  <a:pt x="502335" y="0"/>
                </a:moveTo>
                <a:lnTo>
                  <a:pt x="0" y="0"/>
                </a:lnTo>
                <a:lnTo>
                  <a:pt x="0" y="502335"/>
                </a:lnTo>
                <a:lnTo>
                  <a:pt x="123786" y="378548"/>
                </a:lnTo>
                <a:lnTo>
                  <a:pt x="123786" y="119189"/>
                </a:lnTo>
                <a:lnTo>
                  <a:pt x="383133" y="119189"/>
                </a:lnTo>
                <a:lnTo>
                  <a:pt x="502335" y="0"/>
                </a:lnTo>
                <a:close/>
              </a:path>
            </a:pathLst>
          </a:custGeom>
          <a:solidFill>
            <a:srgbClr val="1F497D">
              <a:alpha val="2274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3608" y="3515867"/>
            <a:ext cx="502920" cy="502920"/>
          </a:xfrm>
          <a:custGeom>
            <a:avLst/>
            <a:gdLst/>
            <a:ahLst/>
            <a:cxnLst/>
            <a:rect l="l" t="t" r="r" b="b"/>
            <a:pathLst>
              <a:path w="502919" h="502920">
                <a:moveTo>
                  <a:pt x="502335" y="0"/>
                </a:moveTo>
                <a:lnTo>
                  <a:pt x="0" y="0"/>
                </a:lnTo>
                <a:lnTo>
                  <a:pt x="0" y="502335"/>
                </a:lnTo>
                <a:lnTo>
                  <a:pt x="123786" y="378548"/>
                </a:lnTo>
                <a:lnTo>
                  <a:pt x="123786" y="119189"/>
                </a:lnTo>
                <a:lnTo>
                  <a:pt x="383133" y="119189"/>
                </a:lnTo>
                <a:lnTo>
                  <a:pt x="502335" y="0"/>
                </a:lnTo>
                <a:close/>
              </a:path>
            </a:pathLst>
          </a:custGeom>
          <a:solidFill>
            <a:srgbClr val="1F497D">
              <a:alpha val="2274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03312" y="1817052"/>
            <a:ext cx="3378200" cy="2271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u="heavy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中央影像監控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>
              <a:spcBef>
                <a:spcPts val="5"/>
              </a:spcBef>
            </a:pPr>
            <a:endParaRPr sz="37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2400" u="heavy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集中管理</a:t>
            </a:r>
            <a:r>
              <a:rPr sz="2400" u="heavy" spc="4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 </a:t>
            </a:r>
            <a:r>
              <a:rPr sz="2400" u="heavy" spc="17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QVR</a:t>
            </a:r>
            <a:r>
              <a:rPr sz="2400" u="heavy" spc="5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 </a:t>
            </a:r>
            <a:r>
              <a:rPr sz="2400" u="heavy" spc="25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Pro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>
              <a:spcBef>
                <a:spcPts val="10"/>
              </a:spcBef>
            </a:pPr>
            <a:endParaRPr sz="41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2400" u="heavy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集中管理系統、事件紀錄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33112" y="1635645"/>
            <a:ext cx="502920" cy="502920"/>
          </a:xfrm>
          <a:custGeom>
            <a:avLst/>
            <a:gdLst/>
            <a:ahLst/>
            <a:cxnLst/>
            <a:rect l="l" t="t" r="r" b="b"/>
            <a:pathLst>
              <a:path w="502920" h="502919">
                <a:moveTo>
                  <a:pt x="502335" y="0"/>
                </a:moveTo>
                <a:lnTo>
                  <a:pt x="0" y="0"/>
                </a:lnTo>
                <a:lnTo>
                  <a:pt x="0" y="502335"/>
                </a:lnTo>
                <a:lnTo>
                  <a:pt x="123786" y="378548"/>
                </a:lnTo>
                <a:lnTo>
                  <a:pt x="123786" y="119189"/>
                </a:lnTo>
                <a:lnTo>
                  <a:pt x="383133" y="119189"/>
                </a:lnTo>
                <a:lnTo>
                  <a:pt x="502335" y="0"/>
                </a:lnTo>
                <a:close/>
              </a:path>
            </a:pathLst>
          </a:custGeom>
          <a:solidFill>
            <a:srgbClr val="1F497D">
              <a:alpha val="2274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33112" y="2542832"/>
            <a:ext cx="502920" cy="502920"/>
          </a:xfrm>
          <a:custGeom>
            <a:avLst/>
            <a:gdLst/>
            <a:ahLst/>
            <a:cxnLst/>
            <a:rect l="l" t="t" r="r" b="b"/>
            <a:pathLst>
              <a:path w="502920" h="502919">
                <a:moveTo>
                  <a:pt x="502335" y="0"/>
                </a:moveTo>
                <a:lnTo>
                  <a:pt x="0" y="0"/>
                </a:lnTo>
                <a:lnTo>
                  <a:pt x="0" y="502335"/>
                </a:lnTo>
                <a:lnTo>
                  <a:pt x="123786" y="378548"/>
                </a:lnTo>
                <a:lnTo>
                  <a:pt x="123786" y="119189"/>
                </a:lnTo>
                <a:lnTo>
                  <a:pt x="383133" y="119189"/>
                </a:lnTo>
                <a:lnTo>
                  <a:pt x="502335" y="0"/>
                </a:lnTo>
                <a:close/>
              </a:path>
            </a:pathLst>
          </a:custGeom>
          <a:solidFill>
            <a:srgbClr val="1F497D">
              <a:alpha val="2274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92814" y="1817052"/>
            <a:ext cx="3378200" cy="1298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u="heavy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獨立帳號與權限管理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>
              <a:spcBef>
                <a:spcPts val="5"/>
              </a:spcBef>
            </a:pPr>
            <a:endParaRPr sz="37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2400" u="heavy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獨立電子地圖、監看版面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78126" y="383146"/>
            <a:ext cx="491617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如何安裝</a:t>
            </a:r>
            <a:r>
              <a:rPr sz="4000" b="0" spc="285" dirty="0">
                <a:latin typeface="Noto Sans CJK JP Regular"/>
                <a:cs typeface="Noto Sans CJK JP Regular"/>
              </a:rPr>
              <a:t>QVR</a:t>
            </a:r>
            <a:r>
              <a:rPr sz="4000" b="0" spc="35" dirty="0">
                <a:latin typeface="Noto Sans CJK JP Regular"/>
                <a:cs typeface="Noto Sans CJK JP Regular"/>
              </a:rPr>
              <a:t> </a:t>
            </a:r>
            <a:r>
              <a:rPr sz="4000" b="0" spc="55" dirty="0">
                <a:latin typeface="Noto Sans CJK JP Regular"/>
                <a:cs typeface="Noto Sans CJK JP Regular"/>
              </a:rPr>
              <a:t>Center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9206" y="1356969"/>
            <a:ext cx="387159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93700" indent="-381000">
              <a:spcBef>
                <a:spcPts val="105"/>
              </a:spcBef>
              <a:buClr>
                <a:srgbClr val="215968"/>
              </a:buClr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進入</a:t>
            </a:r>
            <a:r>
              <a:rPr sz="2000" spc="3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QTS 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的</a:t>
            </a:r>
            <a:r>
              <a:rPr sz="2000" spc="3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APPCenter</a:t>
            </a:r>
            <a:endParaRPr sz="20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393700" indent="-381000">
              <a:buClr>
                <a:srgbClr val="215968"/>
              </a:buClr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選擇監控類，安裝</a:t>
            </a:r>
            <a:r>
              <a:rPr sz="2000" spc="14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000" spc="2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Center</a:t>
            </a:r>
            <a:endParaRPr sz="20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31645" y="2067699"/>
            <a:ext cx="6624739" cy="27967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16156" y="3435845"/>
            <a:ext cx="720725" cy="963294"/>
          </a:xfrm>
          <a:custGeom>
            <a:avLst/>
            <a:gdLst/>
            <a:ahLst/>
            <a:cxnLst/>
            <a:rect l="l" t="t" r="r" b="b"/>
            <a:pathLst>
              <a:path w="720725" h="963295">
                <a:moveTo>
                  <a:pt x="0" y="0"/>
                </a:moveTo>
                <a:lnTo>
                  <a:pt x="720305" y="0"/>
                </a:lnTo>
                <a:lnTo>
                  <a:pt x="720305" y="963294"/>
                </a:lnTo>
                <a:lnTo>
                  <a:pt x="0" y="963294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91678" y="4424502"/>
            <a:ext cx="720725" cy="129539"/>
          </a:xfrm>
          <a:custGeom>
            <a:avLst/>
            <a:gdLst/>
            <a:ahLst/>
            <a:cxnLst/>
            <a:rect l="l" t="t" r="r" b="b"/>
            <a:pathLst>
              <a:path w="720725" h="129539">
                <a:moveTo>
                  <a:pt x="0" y="0"/>
                </a:moveTo>
                <a:lnTo>
                  <a:pt x="720305" y="0"/>
                </a:lnTo>
                <a:lnTo>
                  <a:pt x="720305" y="128993"/>
                </a:lnTo>
                <a:lnTo>
                  <a:pt x="0" y="128993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23134" y="383146"/>
            <a:ext cx="40259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登</a:t>
            </a:r>
            <a:r>
              <a:rPr sz="4000" b="0" spc="990" dirty="0">
                <a:latin typeface="Noto Sans CJK JP Regular"/>
                <a:cs typeface="Noto Sans CJK JP Regular"/>
              </a:rPr>
              <a:t>入</a:t>
            </a:r>
            <a:r>
              <a:rPr sz="4000" b="0" spc="285" dirty="0">
                <a:latin typeface="Noto Sans CJK JP Regular"/>
                <a:cs typeface="Noto Sans CJK JP Regular"/>
              </a:rPr>
              <a:t>QVR</a:t>
            </a:r>
            <a:r>
              <a:rPr sz="4000" b="0" spc="25" dirty="0">
                <a:latin typeface="Noto Sans CJK JP Regular"/>
                <a:cs typeface="Noto Sans CJK JP Regular"/>
              </a:rPr>
              <a:t> </a:t>
            </a:r>
            <a:r>
              <a:rPr sz="4000" b="0" spc="55" dirty="0">
                <a:latin typeface="Noto Sans CJK JP Regular"/>
                <a:cs typeface="Noto Sans CJK JP Regular"/>
              </a:rPr>
              <a:t>Center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39946" y="1500187"/>
            <a:ext cx="4718329" cy="25837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9206" y="1356969"/>
            <a:ext cx="3542665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93700" indent="-381000">
              <a:spcBef>
                <a:spcPts val="105"/>
              </a:spcBef>
              <a:buClr>
                <a:srgbClr val="215968"/>
              </a:buClr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從</a:t>
            </a:r>
            <a:r>
              <a:rPr sz="2000" spc="3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QTS</a:t>
            </a:r>
            <a:r>
              <a:rPr sz="2000" spc="3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桌面的</a:t>
            </a:r>
            <a:r>
              <a:rPr sz="2000" spc="2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000" spc="14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z="2000" spc="4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000" spc="2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Center</a:t>
            </a:r>
            <a:endParaRPr sz="20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393700" indent="-381000">
              <a:buClr>
                <a:srgbClr val="215968"/>
              </a:buClr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瀏覽器輸入網址</a:t>
            </a:r>
            <a:endParaRPr sz="20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393700" indent="-381000">
              <a:buClr>
                <a:srgbClr val="215968"/>
              </a:buClr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000" spc="3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https:// </a:t>
            </a:r>
            <a:r>
              <a:rPr sz="2000" spc="14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z="2000" spc="3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000" spc="2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IP/qvrcenter</a:t>
            </a:r>
            <a:endParaRPr sz="20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7162" y="422186"/>
            <a:ext cx="35782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功能及操作介面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75850" y="1491627"/>
            <a:ext cx="5530189" cy="26614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9546" y="1471701"/>
            <a:ext cx="2160270" cy="472440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123189" rIns="0" bIns="0" rtlCol="0">
            <a:spAutoFit/>
          </a:bodyPr>
          <a:lstStyle/>
          <a:p>
            <a:pPr marL="167005">
              <a:spcBef>
                <a:spcPts val="969"/>
              </a:spcBef>
            </a:pPr>
            <a:r>
              <a:rPr sz="1400" spc="9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QVR</a:t>
            </a:r>
            <a:r>
              <a:rPr sz="14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Pro</a:t>
            </a:r>
            <a:r>
              <a:rPr sz="14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伺服器管理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99791" y="1707654"/>
            <a:ext cx="648335" cy="144145"/>
          </a:xfrm>
          <a:custGeom>
            <a:avLst/>
            <a:gdLst/>
            <a:ahLst/>
            <a:cxnLst/>
            <a:rect l="l" t="t" r="r" b="b"/>
            <a:pathLst>
              <a:path w="648335" h="144144">
                <a:moveTo>
                  <a:pt x="0" y="0"/>
                </a:moveTo>
                <a:lnTo>
                  <a:pt x="324040" y="0"/>
                </a:lnTo>
                <a:lnTo>
                  <a:pt x="324040" y="144018"/>
                </a:lnTo>
                <a:lnTo>
                  <a:pt x="648068" y="144018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9546" y="2142172"/>
            <a:ext cx="2160270" cy="472440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123189" rIns="0" bIns="0" rtlCol="0">
            <a:spAutoFit/>
          </a:bodyPr>
          <a:lstStyle/>
          <a:p>
            <a:pPr marL="167005">
              <a:spcBef>
                <a:spcPts val="969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使用者權限管理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699791" y="2067699"/>
            <a:ext cx="648335" cy="310515"/>
          </a:xfrm>
          <a:custGeom>
            <a:avLst/>
            <a:gdLst/>
            <a:ahLst/>
            <a:cxnLst/>
            <a:rect l="l" t="t" r="r" b="b"/>
            <a:pathLst>
              <a:path w="648335" h="310514">
                <a:moveTo>
                  <a:pt x="0" y="310426"/>
                </a:moveTo>
                <a:lnTo>
                  <a:pt x="324040" y="310426"/>
                </a:lnTo>
                <a:lnTo>
                  <a:pt x="324040" y="0"/>
                </a:lnTo>
                <a:lnTo>
                  <a:pt x="648068" y="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546" y="2714929"/>
            <a:ext cx="2160270" cy="472440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123189" rIns="0" bIns="0" rtlCol="0">
            <a:spAutoFit/>
          </a:bodyPr>
          <a:lstStyle/>
          <a:p>
            <a:pPr marL="167005">
              <a:spcBef>
                <a:spcPts val="969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系統紀錄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99791" y="2499741"/>
            <a:ext cx="648335" cy="451484"/>
          </a:xfrm>
          <a:custGeom>
            <a:avLst/>
            <a:gdLst/>
            <a:ahLst/>
            <a:cxnLst/>
            <a:rect l="l" t="t" r="r" b="b"/>
            <a:pathLst>
              <a:path w="648335" h="451485">
                <a:moveTo>
                  <a:pt x="0" y="451129"/>
                </a:moveTo>
                <a:lnTo>
                  <a:pt x="324040" y="451129"/>
                </a:lnTo>
                <a:lnTo>
                  <a:pt x="324040" y="0"/>
                </a:lnTo>
                <a:lnTo>
                  <a:pt x="648068" y="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54654" y="422186"/>
            <a:ext cx="25628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新增伺服器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9206" y="1355445"/>
            <a:ext cx="34544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indent="-381000">
              <a:spcBef>
                <a:spcPts val="100"/>
              </a:spcBef>
              <a:buClr>
                <a:srgbClr val="002060"/>
              </a:buClr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單筆或批次新增伺服器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31645" y="1779663"/>
            <a:ext cx="6445834" cy="31688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54654" y="422186"/>
            <a:ext cx="25628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管理伺服器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9206" y="1355445"/>
            <a:ext cx="68306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indent="-381000">
              <a:spcBef>
                <a:spcPts val="100"/>
              </a:spcBef>
              <a:buClr>
                <a:srgbClr val="002060"/>
              </a:buClr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可批次編輯、停止、啟用、更新、刪除</a:t>
            </a:r>
            <a:r>
              <a:rPr sz="2400" spc="17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z="2400" spc="-2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2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Pro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31645" y="1853620"/>
            <a:ext cx="5950432" cy="30943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26883" y="1848853"/>
            <a:ext cx="5960110" cy="3104515"/>
          </a:xfrm>
          <a:custGeom>
            <a:avLst/>
            <a:gdLst/>
            <a:ahLst/>
            <a:cxnLst/>
            <a:rect l="l" t="t" r="r" b="b"/>
            <a:pathLst>
              <a:path w="5960109" h="3104515">
                <a:moveTo>
                  <a:pt x="0" y="0"/>
                </a:moveTo>
                <a:lnTo>
                  <a:pt x="5959970" y="0"/>
                </a:lnTo>
                <a:lnTo>
                  <a:pt x="5959970" y="3103918"/>
                </a:lnTo>
                <a:lnTo>
                  <a:pt x="0" y="3103918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54048" y="2251392"/>
            <a:ext cx="1490980" cy="963294"/>
          </a:xfrm>
          <a:custGeom>
            <a:avLst/>
            <a:gdLst/>
            <a:ahLst/>
            <a:cxnLst/>
            <a:rect l="l" t="t" r="r" b="b"/>
            <a:pathLst>
              <a:path w="1490980" h="963294">
                <a:moveTo>
                  <a:pt x="0" y="0"/>
                </a:moveTo>
                <a:lnTo>
                  <a:pt x="1490395" y="0"/>
                </a:lnTo>
                <a:lnTo>
                  <a:pt x="1490395" y="963294"/>
                </a:lnTo>
                <a:lnTo>
                  <a:pt x="0" y="963294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99831" y="422186"/>
            <a:ext cx="52711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集中管理</a:t>
            </a:r>
            <a:r>
              <a:rPr sz="4000" b="0" spc="285" dirty="0">
                <a:latin typeface="Noto Sans CJK JP Regular"/>
                <a:cs typeface="Noto Sans CJK JP Regular"/>
              </a:rPr>
              <a:t>QVR</a:t>
            </a:r>
            <a:r>
              <a:rPr sz="4000" b="0" spc="70" dirty="0">
                <a:latin typeface="Noto Sans CJK JP Regular"/>
                <a:cs typeface="Noto Sans CJK JP Regular"/>
              </a:rPr>
              <a:t> </a:t>
            </a:r>
            <a:r>
              <a:rPr sz="4000" b="0" spc="40" dirty="0">
                <a:latin typeface="Noto Sans CJK JP Regular"/>
                <a:cs typeface="Noto Sans CJK JP Regular"/>
              </a:rPr>
              <a:t>Pro</a:t>
            </a:r>
            <a:r>
              <a:rPr sz="4000" b="0" spc="75" dirty="0">
                <a:latin typeface="Noto Sans CJK JP Regular"/>
                <a:cs typeface="Noto Sans CJK JP Regular"/>
              </a:rPr>
              <a:t> </a:t>
            </a:r>
            <a:r>
              <a:rPr sz="4000" b="0" spc="-5" dirty="0">
                <a:latin typeface="Noto Sans CJK JP Regular"/>
                <a:cs typeface="Noto Sans CJK JP Regular"/>
              </a:rPr>
              <a:t>版本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9206" y="1355445"/>
            <a:ext cx="3759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indent="-381000">
              <a:spcBef>
                <a:spcPts val="100"/>
              </a:spcBef>
              <a:buClr>
                <a:srgbClr val="002060"/>
              </a:buClr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批次線上、手動更新版本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71599" y="1928812"/>
            <a:ext cx="5648363" cy="27146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66837" y="1924050"/>
            <a:ext cx="5653405" cy="2724785"/>
          </a:xfrm>
          <a:custGeom>
            <a:avLst/>
            <a:gdLst/>
            <a:ahLst/>
            <a:cxnLst/>
            <a:rect l="l" t="t" r="r" b="b"/>
            <a:pathLst>
              <a:path w="5653405" h="2724785">
                <a:moveTo>
                  <a:pt x="0" y="0"/>
                </a:moveTo>
                <a:lnTo>
                  <a:pt x="5653125" y="0"/>
                </a:lnTo>
                <a:lnTo>
                  <a:pt x="5653125" y="2724162"/>
                </a:lnTo>
                <a:lnTo>
                  <a:pt x="0" y="2724162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54654" y="422186"/>
            <a:ext cx="25628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使用者帳號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9206" y="1355445"/>
            <a:ext cx="55880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indent="-381000">
              <a:spcBef>
                <a:spcPts val="100"/>
              </a:spcBef>
              <a:buClr>
                <a:srgbClr val="002060"/>
              </a:buClr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獨立的使用者資料庫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393700" indent="-381000">
              <a:buClr>
                <a:srgbClr val="002060"/>
              </a:buClr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新增、刪除、變更密碼、編輯帳號資料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47660" y="2144255"/>
            <a:ext cx="5700407" cy="27307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07638" y="422186"/>
            <a:ext cx="20554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角色權限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03841" y="1491635"/>
            <a:ext cx="5515787" cy="2637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9581" y="1356969"/>
            <a:ext cx="2573655" cy="3042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9565" indent="-316865">
              <a:spcBef>
                <a:spcPts val="95"/>
              </a:spcBef>
              <a:buFont typeface="Arial"/>
              <a:buChar char="•"/>
              <a:tabLst>
                <a:tab pos="329565" algn="l"/>
                <a:tab pos="330200" algn="l"/>
              </a:tabLst>
            </a:pPr>
            <a:r>
              <a:rPr sz="2200" spc="-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獨立的角色權限</a:t>
            </a:r>
            <a:endParaRPr sz="22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329565" indent="-316865">
              <a:buFont typeface="Arial"/>
              <a:buChar char="•"/>
              <a:tabLst>
                <a:tab pos="329565" algn="l"/>
                <a:tab pos="330200" algn="l"/>
              </a:tabLst>
            </a:pPr>
            <a:r>
              <a:rPr sz="2200" spc="-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系統預設角色：</a:t>
            </a:r>
            <a:endParaRPr sz="22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329565"/>
            <a:r>
              <a:rPr sz="2200" spc="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administrator</a:t>
            </a:r>
            <a:r>
              <a:rPr sz="2200" spc="-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、</a:t>
            </a:r>
            <a:endParaRPr sz="22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329565" marR="553720"/>
            <a:r>
              <a:rPr sz="2200" spc="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s</a:t>
            </a:r>
            <a:r>
              <a:rPr sz="2200" spc="2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u</a:t>
            </a:r>
            <a:r>
              <a:rPr sz="2200" spc="4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pe</a:t>
            </a:r>
            <a:r>
              <a:rPr sz="2200" spc="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r</a:t>
            </a:r>
            <a:r>
              <a:rPr sz="2200" spc="3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v</a:t>
            </a:r>
            <a:r>
              <a:rPr sz="2200" spc="1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is</a:t>
            </a:r>
            <a:r>
              <a:rPr sz="2200" spc="3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o</a:t>
            </a:r>
            <a:r>
              <a:rPr sz="2200" spc="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r</a:t>
            </a:r>
            <a:r>
              <a:rPr sz="2200" spc="-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、  </a:t>
            </a:r>
            <a:r>
              <a:rPr sz="2200" spc="2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viewer</a:t>
            </a:r>
            <a:endParaRPr sz="22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329565" marR="5080" indent="-316865" algn="just">
              <a:buFont typeface="Arial"/>
              <a:buChar char="•"/>
              <a:tabLst>
                <a:tab pos="330200" algn="l"/>
              </a:tabLst>
            </a:pPr>
            <a:r>
              <a:rPr sz="2200" spc="-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自訂角色權限：系 統管理、攝影機、 電子地圖、監看版 面等權限</a:t>
            </a:r>
            <a:endParaRPr sz="22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07638" y="422186"/>
            <a:ext cx="20554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系統紀錄</a:t>
            </a:r>
            <a:endParaRPr sz="40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9498" y="1355445"/>
            <a:ext cx="61899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包含</a:t>
            </a:r>
            <a:r>
              <a:rPr sz="2400" spc="17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z="2400" spc="3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3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Center</a:t>
            </a:r>
            <a:r>
              <a:rPr sz="2400" spc="7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、所有</a:t>
            </a:r>
            <a:r>
              <a:rPr sz="2400" spc="17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z="2400" spc="6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2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Pro</a:t>
            </a:r>
            <a:r>
              <a:rPr sz="2400" spc="4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的紀錄資料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59636" y="1813064"/>
            <a:ext cx="6389872" cy="3067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18942" y="350748"/>
            <a:ext cx="37045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五步</a:t>
            </a:r>
            <a:r>
              <a:rPr spc="990" dirty="0"/>
              <a:t>驟</a:t>
            </a:r>
            <a:r>
              <a:rPr spc="-5" dirty="0"/>
              <a:t>輕鬆安裝</a:t>
            </a:r>
          </a:p>
        </p:txBody>
      </p:sp>
      <p:sp>
        <p:nvSpPr>
          <p:cNvPr id="3" name="object 3"/>
          <p:cNvSpPr/>
          <p:nvPr/>
        </p:nvSpPr>
        <p:spPr>
          <a:xfrm>
            <a:off x="1036129" y="1610753"/>
            <a:ext cx="3145790" cy="514984"/>
          </a:xfrm>
          <a:custGeom>
            <a:avLst/>
            <a:gdLst/>
            <a:ahLst/>
            <a:cxnLst/>
            <a:rect l="l" t="t" r="r" b="b"/>
            <a:pathLst>
              <a:path w="3145790" h="514985">
                <a:moveTo>
                  <a:pt x="2888348" y="0"/>
                </a:moveTo>
                <a:lnTo>
                  <a:pt x="0" y="0"/>
                </a:lnTo>
                <a:lnTo>
                  <a:pt x="0" y="514756"/>
                </a:lnTo>
                <a:lnTo>
                  <a:pt x="2888348" y="514756"/>
                </a:lnTo>
                <a:lnTo>
                  <a:pt x="2934613" y="510609"/>
                </a:lnTo>
                <a:lnTo>
                  <a:pt x="2978157" y="498654"/>
                </a:lnTo>
                <a:lnTo>
                  <a:pt x="3018254" y="479617"/>
                </a:lnTo>
                <a:lnTo>
                  <a:pt x="3054175" y="454225"/>
                </a:lnTo>
                <a:lnTo>
                  <a:pt x="3085196" y="423205"/>
                </a:lnTo>
                <a:lnTo>
                  <a:pt x="3110587" y="387284"/>
                </a:lnTo>
                <a:lnTo>
                  <a:pt x="3129624" y="347187"/>
                </a:lnTo>
                <a:lnTo>
                  <a:pt x="3141579" y="303643"/>
                </a:lnTo>
                <a:lnTo>
                  <a:pt x="3145726" y="257378"/>
                </a:lnTo>
                <a:lnTo>
                  <a:pt x="3141579" y="211112"/>
                </a:lnTo>
                <a:lnTo>
                  <a:pt x="3129624" y="167568"/>
                </a:lnTo>
                <a:lnTo>
                  <a:pt x="3110587" y="127472"/>
                </a:lnTo>
                <a:lnTo>
                  <a:pt x="3085196" y="91550"/>
                </a:lnTo>
                <a:lnTo>
                  <a:pt x="3054175" y="60530"/>
                </a:lnTo>
                <a:lnTo>
                  <a:pt x="3018254" y="35138"/>
                </a:lnTo>
                <a:lnTo>
                  <a:pt x="2978157" y="16101"/>
                </a:lnTo>
                <a:lnTo>
                  <a:pt x="2934613" y="4146"/>
                </a:lnTo>
                <a:lnTo>
                  <a:pt x="2888348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2912" y="1571625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80" h="576580">
                <a:moveTo>
                  <a:pt x="287997" y="0"/>
                </a:moveTo>
                <a:lnTo>
                  <a:pt x="241283" y="3769"/>
                </a:lnTo>
                <a:lnTo>
                  <a:pt x="196969" y="14682"/>
                </a:lnTo>
                <a:lnTo>
                  <a:pt x="155647" y="32146"/>
                </a:lnTo>
                <a:lnTo>
                  <a:pt x="117910" y="55567"/>
                </a:lnTo>
                <a:lnTo>
                  <a:pt x="84353" y="84353"/>
                </a:lnTo>
                <a:lnTo>
                  <a:pt x="55567" y="117910"/>
                </a:lnTo>
                <a:lnTo>
                  <a:pt x="32146" y="155647"/>
                </a:lnTo>
                <a:lnTo>
                  <a:pt x="14682" y="196969"/>
                </a:lnTo>
                <a:lnTo>
                  <a:pt x="3769" y="241283"/>
                </a:lnTo>
                <a:lnTo>
                  <a:pt x="0" y="287997"/>
                </a:lnTo>
                <a:lnTo>
                  <a:pt x="3769" y="334712"/>
                </a:lnTo>
                <a:lnTo>
                  <a:pt x="14682" y="379026"/>
                </a:lnTo>
                <a:lnTo>
                  <a:pt x="32146" y="420348"/>
                </a:lnTo>
                <a:lnTo>
                  <a:pt x="55567" y="458084"/>
                </a:lnTo>
                <a:lnTo>
                  <a:pt x="84353" y="491642"/>
                </a:lnTo>
                <a:lnTo>
                  <a:pt x="117910" y="520428"/>
                </a:lnTo>
                <a:lnTo>
                  <a:pt x="155647" y="543849"/>
                </a:lnTo>
                <a:lnTo>
                  <a:pt x="196969" y="561313"/>
                </a:lnTo>
                <a:lnTo>
                  <a:pt x="241283" y="572226"/>
                </a:lnTo>
                <a:lnTo>
                  <a:pt x="287997" y="575995"/>
                </a:lnTo>
                <a:lnTo>
                  <a:pt x="334712" y="572226"/>
                </a:lnTo>
                <a:lnTo>
                  <a:pt x="379026" y="561313"/>
                </a:lnTo>
                <a:lnTo>
                  <a:pt x="420348" y="543849"/>
                </a:lnTo>
                <a:lnTo>
                  <a:pt x="458084" y="520428"/>
                </a:lnTo>
                <a:lnTo>
                  <a:pt x="491642" y="491642"/>
                </a:lnTo>
                <a:lnTo>
                  <a:pt x="520428" y="458084"/>
                </a:lnTo>
                <a:lnTo>
                  <a:pt x="543849" y="420348"/>
                </a:lnTo>
                <a:lnTo>
                  <a:pt x="561313" y="379026"/>
                </a:lnTo>
                <a:lnTo>
                  <a:pt x="572226" y="334712"/>
                </a:lnTo>
                <a:lnTo>
                  <a:pt x="575995" y="287997"/>
                </a:lnTo>
                <a:lnTo>
                  <a:pt x="572226" y="241283"/>
                </a:lnTo>
                <a:lnTo>
                  <a:pt x="561313" y="196969"/>
                </a:lnTo>
                <a:lnTo>
                  <a:pt x="543849" y="155647"/>
                </a:lnTo>
                <a:lnTo>
                  <a:pt x="520428" y="117910"/>
                </a:lnTo>
                <a:lnTo>
                  <a:pt x="491642" y="84353"/>
                </a:lnTo>
                <a:lnTo>
                  <a:pt x="458084" y="55567"/>
                </a:lnTo>
                <a:lnTo>
                  <a:pt x="420348" y="32146"/>
                </a:lnTo>
                <a:lnTo>
                  <a:pt x="379026" y="14682"/>
                </a:lnTo>
                <a:lnTo>
                  <a:pt x="334712" y="3769"/>
                </a:lnTo>
                <a:lnTo>
                  <a:pt x="287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2912" y="1571625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80" h="576580">
                <a:moveTo>
                  <a:pt x="287997" y="0"/>
                </a:moveTo>
                <a:lnTo>
                  <a:pt x="241283" y="3769"/>
                </a:lnTo>
                <a:lnTo>
                  <a:pt x="196969" y="14682"/>
                </a:lnTo>
                <a:lnTo>
                  <a:pt x="155647" y="32146"/>
                </a:lnTo>
                <a:lnTo>
                  <a:pt x="117910" y="55567"/>
                </a:lnTo>
                <a:lnTo>
                  <a:pt x="84353" y="84353"/>
                </a:lnTo>
                <a:lnTo>
                  <a:pt x="55567" y="117910"/>
                </a:lnTo>
                <a:lnTo>
                  <a:pt x="32146" y="155647"/>
                </a:lnTo>
                <a:lnTo>
                  <a:pt x="14682" y="196969"/>
                </a:lnTo>
                <a:lnTo>
                  <a:pt x="3769" y="241283"/>
                </a:lnTo>
                <a:lnTo>
                  <a:pt x="0" y="287997"/>
                </a:lnTo>
                <a:lnTo>
                  <a:pt x="3769" y="334712"/>
                </a:lnTo>
                <a:lnTo>
                  <a:pt x="14682" y="379026"/>
                </a:lnTo>
                <a:lnTo>
                  <a:pt x="32146" y="420348"/>
                </a:lnTo>
                <a:lnTo>
                  <a:pt x="55567" y="458084"/>
                </a:lnTo>
                <a:lnTo>
                  <a:pt x="84353" y="491642"/>
                </a:lnTo>
                <a:lnTo>
                  <a:pt x="117910" y="520428"/>
                </a:lnTo>
                <a:lnTo>
                  <a:pt x="155647" y="543849"/>
                </a:lnTo>
                <a:lnTo>
                  <a:pt x="196969" y="561313"/>
                </a:lnTo>
                <a:lnTo>
                  <a:pt x="241283" y="572226"/>
                </a:lnTo>
                <a:lnTo>
                  <a:pt x="287997" y="575995"/>
                </a:lnTo>
                <a:lnTo>
                  <a:pt x="334712" y="572226"/>
                </a:lnTo>
                <a:lnTo>
                  <a:pt x="379026" y="561313"/>
                </a:lnTo>
                <a:lnTo>
                  <a:pt x="420348" y="543849"/>
                </a:lnTo>
                <a:lnTo>
                  <a:pt x="458084" y="520428"/>
                </a:lnTo>
                <a:lnTo>
                  <a:pt x="491642" y="491642"/>
                </a:lnTo>
                <a:lnTo>
                  <a:pt x="520428" y="458084"/>
                </a:lnTo>
                <a:lnTo>
                  <a:pt x="543849" y="420348"/>
                </a:lnTo>
                <a:lnTo>
                  <a:pt x="561313" y="379026"/>
                </a:lnTo>
                <a:lnTo>
                  <a:pt x="572226" y="334712"/>
                </a:lnTo>
                <a:lnTo>
                  <a:pt x="575995" y="287997"/>
                </a:lnTo>
                <a:lnTo>
                  <a:pt x="572226" y="241283"/>
                </a:lnTo>
                <a:lnTo>
                  <a:pt x="561313" y="196969"/>
                </a:lnTo>
                <a:lnTo>
                  <a:pt x="543849" y="155647"/>
                </a:lnTo>
                <a:lnTo>
                  <a:pt x="520428" y="117910"/>
                </a:lnTo>
                <a:lnTo>
                  <a:pt x="491642" y="84353"/>
                </a:lnTo>
                <a:lnTo>
                  <a:pt x="458084" y="55567"/>
                </a:lnTo>
                <a:lnTo>
                  <a:pt x="420348" y="32146"/>
                </a:lnTo>
                <a:lnTo>
                  <a:pt x="379026" y="14682"/>
                </a:lnTo>
                <a:lnTo>
                  <a:pt x="334712" y="3769"/>
                </a:lnTo>
                <a:lnTo>
                  <a:pt x="287997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33405" y="1656422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3773E3"/>
                </a:solidFill>
                <a:latin typeface="Arial"/>
                <a:cs typeface="Arial"/>
              </a:rPr>
              <a:t>1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78997" y="1689646"/>
            <a:ext cx="124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歡迎畫面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36129" y="2506370"/>
            <a:ext cx="3145790" cy="514984"/>
          </a:xfrm>
          <a:custGeom>
            <a:avLst/>
            <a:gdLst/>
            <a:ahLst/>
            <a:cxnLst/>
            <a:rect l="l" t="t" r="r" b="b"/>
            <a:pathLst>
              <a:path w="3145790" h="514985">
                <a:moveTo>
                  <a:pt x="2888348" y="0"/>
                </a:moveTo>
                <a:lnTo>
                  <a:pt x="0" y="0"/>
                </a:lnTo>
                <a:lnTo>
                  <a:pt x="0" y="514756"/>
                </a:lnTo>
                <a:lnTo>
                  <a:pt x="2888348" y="514756"/>
                </a:lnTo>
                <a:lnTo>
                  <a:pt x="2934613" y="510609"/>
                </a:lnTo>
                <a:lnTo>
                  <a:pt x="2978157" y="498654"/>
                </a:lnTo>
                <a:lnTo>
                  <a:pt x="3018254" y="479617"/>
                </a:lnTo>
                <a:lnTo>
                  <a:pt x="3054175" y="454225"/>
                </a:lnTo>
                <a:lnTo>
                  <a:pt x="3085196" y="423205"/>
                </a:lnTo>
                <a:lnTo>
                  <a:pt x="3110587" y="387284"/>
                </a:lnTo>
                <a:lnTo>
                  <a:pt x="3129624" y="347187"/>
                </a:lnTo>
                <a:lnTo>
                  <a:pt x="3141579" y="303643"/>
                </a:lnTo>
                <a:lnTo>
                  <a:pt x="3145726" y="257378"/>
                </a:lnTo>
                <a:lnTo>
                  <a:pt x="3141579" y="211112"/>
                </a:lnTo>
                <a:lnTo>
                  <a:pt x="3129624" y="167568"/>
                </a:lnTo>
                <a:lnTo>
                  <a:pt x="3110587" y="127472"/>
                </a:lnTo>
                <a:lnTo>
                  <a:pt x="3085196" y="91550"/>
                </a:lnTo>
                <a:lnTo>
                  <a:pt x="3054175" y="60530"/>
                </a:lnTo>
                <a:lnTo>
                  <a:pt x="3018254" y="35138"/>
                </a:lnTo>
                <a:lnTo>
                  <a:pt x="2978157" y="16101"/>
                </a:lnTo>
                <a:lnTo>
                  <a:pt x="2934613" y="4146"/>
                </a:lnTo>
                <a:lnTo>
                  <a:pt x="2888348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2912" y="2467241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80" h="576580">
                <a:moveTo>
                  <a:pt x="287997" y="0"/>
                </a:moveTo>
                <a:lnTo>
                  <a:pt x="241283" y="3769"/>
                </a:lnTo>
                <a:lnTo>
                  <a:pt x="196969" y="14682"/>
                </a:lnTo>
                <a:lnTo>
                  <a:pt x="155647" y="32146"/>
                </a:lnTo>
                <a:lnTo>
                  <a:pt x="117910" y="55567"/>
                </a:lnTo>
                <a:lnTo>
                  <a:pt x="84353" y="84353"/>
                </a:lnTo>
                <a:lnTo>
                  <a:pt x="55567" y="117910"/>
                </a:lnTo>
                <a:lnTo>
                  <a:pt x="32146" y="155647"/>
                </a:lnTo>
                <a:lnTo>
                  <a:pt x="14682" y="196969"/>
                </a:lnTo>
                <a:lnTo>
                  <a:pt x="3769" y="241283"/>
                </a:lnTo>
                <a:lnTo>
                  <a:pt x="0" y="287997"/>
                </a:lnTo>
                <a:lnTo>
                  <a:pt x="3769" y="334712"/>
                </a:lnTo>
                <a:lnTo>
                  <a:pt x="14682" y="379026"/>
                </a:lnTo>
                <a:lnTo>
                  <a:pt x="32146" y="420348"/>
                </a:lnTo>
                <a:lnTo>
                  <a:pt x="55567" y="458084"/>
                </a:lnTo>
                <a:lnTo>
                  <a:pt x="84353" y="491642"/>
                </a:lnTo>
                <a:lnTo>
                  <a:pt x="117910" y="520428"/>
                </a:lnTo>
                <a:lnTo>
                  <a:pt x="155647" y="543849"/>
                </a:lnTo>
                <a:lnTo>
                  <a:pt x="196969" y="561313"/>
                </a:lnTo>
                <a:lnTo>
                  <a:pt x="241283" y="572226"/>
                </a:lnTo>
                <a:lnTo>
                  <a:pt x="287997" y="575995"/>
                </a:lnTo>
                <a:lnTo>
                  <a:pt x="334712" y="572226"/>
                </a:lnTo>
                <a:lnTo>
                  <a:pt x="379026" y="561313"/>
                </a:lnTo>
                <a:lnTo>
                  <a:pt x="420348" y="543849"/>
                </a:lnTo>
                <a:lnTo>
                  <a:pt x="458084" y="520428"/>
                </a:lnTo>
                <a:lnTo>
                  <a:pt x="491642" y="491642"/>
                </a:lnTo>
                <a:lnTo>
                  <a:pt x="520428" y="458084"/>
                </a:lnTo>
                <a:lnTo>
                  <a:pt x="543849" y="420348"/>
                </a:lnTo>
                <a:lnTo>
                  <a:pt x="561313" y="379026"/>
                </a:lnTo>
                <a:lnTo>
                  <a:pt x="572226" y="334712"/>
                </a:lnTo>
                <a:lnTo>
                  <a:pt x="575995" y="287997"/>
                </a:lnTo>
                <a:lnTo>
                  <a:pt x="572226" y="241283"/>
                </a:lnTo>
                <a:lnTo>
                  <a:pt x="561313" y="196969"/>
                </a:lnTo>
                <a:lnTo>
                  <a:pt x="543849" y="155647"/>
                </a:lnTo>
                <a:lnTo>
                  <a:pt x="520428" y="117910"/>
                </a:lnTo>
                <a:lnTo>
                  <a:pt x="491642" y="84353"/>
                </a:lnTo>
                <a:lnTo>
                  <a:pt x="458084" y="55567"/>
                </a:lnTo>
                <a:lnTo>
                  <a:pt x="420348" y="32146"/>
                </a:lnTo>
                <a:lnTo>
                  <a:pt x="379026" y="14682"/>
                </a:lnTo>
                <a:lnTo>
                  <a:pt x="334712" y="3769"/>
                </a:lnTo>
                <a:lnTo>
                  <a:pt x="287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2912" y="2467241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80" h="576580">
                <a:moveTo>
                  <a:pt x="287997" y="0"/>
                </a:moveTo>
                <a:lnTo>
                  <a:pt x="241283" y="3769"/>
                </a:lnTo>
                <a:lnTo>
                  <a:pt x="196969" y="14682"/>
                </a:lnTo>
                <a:lnTo>
                  <a:pt x="155647" y="32146"/>
                </a:lnTo>
                <a:lnTo>
                  <a:pt x="117910" y="55567"/>
                </a:lnTo>
                <a:lnTo>
                  <a:pt x="84353" y="84353"/>
                </a:lnTo>
                <a:lnTo>
                  <a:pt x="55567" y="117910"/>
                </a:lnTo>
                <a:lnTo>
                  <a:pt x="32146" y="155647"/>
                </a:lnTo>
                <a:lnTo>
                  <a:pt x="14682" y="196969"/>
                </a:lnTo>
                <a:lnTo>
                  <a:pt x="3769" y="241283"/>
                </a:lnTo>
                <a:lnTo>
                  <a:pt x="0" y="287997"/>
                </a:lnTo>
                <a:lnTo>
                  <a:pt x="3769" y="334712"/>
                </a:lnTo>
                <a:lnTo>
                  <a:pt x="14682" y="379026"/>
                </a:lnTo>
                <a:lnTo>
                  <a:pt x="32146" y="420348"/>
                </a:lnTo>
                <a:lnTo>
                  <a:pt x="55567" y="458084"/>
                </a:lnTo>
                <a:lnTo>
                  <a:pt x="84353" y="491642"/>
                </a:lnTo>
                <a:lnTo>
                  <a:pt x="117910" y="520428"/>
                </a:lnTo>
                <a:lnTo>
                  <a:pt x="155647" y="543849"/>
                </a:lnTo>
                <a:lnTo>
                  <a:pt x="196969" y="561313"/>
                </a:lnTo>
                <a:lnTo>
                  <a:pt x="241283" y="572226"/>
                </a:lnTo>
                <a:lnTo>
                  <a:pt x="287997" y="575995"/>
                </a:lnTo>
                <a:lnTo>
                  <a:pt x="334712" y="572226"/>
                </a:lnTo>
                <a:lnTo>
                  <a:pt x="379026" y="561313"/>
                </a:lnTo>
                <a:lnTo>
                  <a:pt x="420348" y="543849"/>
                </a:lnTo>
                <a:lnTo>
                  <a:pt x="458084" y="520428"/>
                </a:lnTo>
                <a:lnTo>
                  <a:pt x="491642" y="491642"/>
                </a:lnTo>
                <a:lnTo>
                  <a:pt x="520428" y="458084"/>
                </a:lnTo>
                <a:lnTo>
                  <a:pt x="543849" y="420348"/>
                </a:lnTo>
                <a:lnTo>
                  <a:pt x="561313" y="379026"/>
                </a:lnTo>
                <a:lnTo>
                  <a:pt x="572226" y="334712"/>
                </a:lnTo>
                <a:lnTo>
                  <a:pt x="575995" y="287997"/>
                </a:lnTo>
                <a:lnTo>
                  <a:pt x="572226" y="241283"/>
                </a:lnTo>
                <a:lnTo>
                  <a:pt x="561313" y="196969"/>
                </a:lnTo>
                <a:lnTo>
                  <a:pt x="543849" y="155647"/>
                </a:lnTo>
                <a:lnTo>
                  <a:pt x="520428" y="117910"/>
                </a:lnTo>
                <a:lnTo>
                  <a:pt x="491642" y="84353"/>
                </a:lnTo>
                <a:lnTo>
                  <a:pt x="458084" y="55567"/>
                </a:lnTo>
                <a:lnTo>
                  <a:pt x="420348" y="32146"/>
                </a:lnTo>
                <a:lnTo>
                  <a:pt x="379026" y="14682"/>
                </a:lnTo>
                <a:lnTo>
                  <a:pt x="334712" y="3769"/>
                </a:lnTo>
                <a:lnTo>
                  <a:pt x="287997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33405" y="2552039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3773E3"/>
                </a:solidFill>
                <a:latin typeface="Arial"/>
                <a:cs typeface="Arial"/>
              </a:rPr>
              <a:t>2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36129" y="3383445"/>
            <a:ext cx="3145790" cy="514984"/>
          </a:xfrm>
          <a:custGeom>
            <a:avLst/>
            <a:gdLst/>
            <a:ahLst/>
            <a:cxnLst/>
            <a:rect l="l" t="t" r="r" b="b"/>
            <a:pathLst>
              <a:path w="3145790" h="514985">
                <a:moveTo>
                  <a:pt x="2888348" y="0"/>
                </a:moveTo>
                <a:lnTo>
                  <a:pt x="0" y="0"/>
                </a:lnTo>
                <a:lnTo>
                  <a:pt x="0" y="514756"/>
                </a:lnTo>
                <a:lnTo>
                  <a:pt x="2888348" y="514756"/>
                </a:lnTo>
                <a:lnTo>
                  <a:pt x="2934613" y="510609"/>
                </a:lnTo>
                <a:lnTo>
                  <a:pt x="2978157" y="498654"/>
                </a:lnTo>
                <a:lnTo>
                  <a:pt x="3018254" y="479617"/>
                </a:lnTo>
                <a:lnTo>
                  <a:pt x="3054175" y="454225"/>
                </a:lnTo>
                <a:lnTo>
                  <a:pt x="3085196" y="423205"/>
                </a:lnTo>
                <a:lnTo>
                  <a:pt x="3110587" y="387284"/>
                </a:lnTo>
                <a:lnTo>
                  <a:pt x="3129624" y="347187"/>
                </a:lnTo>
                <a:lnTo>
                  <a:pt x="3141579" y="303643"/>
                </a:lnTo>
                <a:lnTo>
                  <a:pt x="3145726" y="257378"/>
                </a:lnTo>
                <a:lnTo>
                  <a:pt x="3141579" y="211112"/>
                </a:lnTo>
                <a:lnTo>
                  <a:pt x="3129624" y="167568"/>
                </a:lnTo>
                <a:lnTo>
                  <a:pt x="3110587" y="127472"/>
                </a:lnTo>
                <a:lnTo>
                  <a:pt x="3085196" y="91550"/>
                </a:lnTo>
                <a:lnTo>
                  <a:pt x="3054175" y="60530"/>
                </a:lnTo>
                <a:lnTo>
                  <a:pt x="3018254" y="35138"/>
                </a:lnTo>
                <a:lnTo>
                  <a:pt x="2978157" y="16101"/>
                </a:lnTo>
                <a:lnTo>
                  <a:pt x="2934613" y="4146"/>
                </a:lnTo>
                <a:lnTo>
                  <a:pt x="2888348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2912" y="3344316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7997" y="0"/>
                </a:moveTo>
                <a:lnTo>
                  <a:pt x="241283" y="3769"/>
                </a:lnTo>
                <a:lnTo>
                  <a:pt x="196969" y="14682"/>
                </a:lnTo>
                <a:lnTo>
                  <a:pt x="155647" y="32146"/>
                </a:lnTo>
                <a:lnTo>
                  <a:pt x="117910" y="55567"/>
                </a:lnTo>
                <a:lnTo>
                  <a:pt x="84353" y="84353"/>
                </a:lnTo>
                <a:lnTo>
                  <a:pt x="55567" y="117910"/>
                </a:lnTo>
                <a:lnTo>
                  <a:pt x="32146" y="155647"/>
                </a:lnTo>
                <a:lnTo>
                  <a:pt x="14682" y="196969"/>
                </a:lnTo>
                <a:lnTo>
                  <a:pt x="3769" y="241283"/>
                </a:lnTo>
                <a:lnTo>
                  <a:pt x="0" y="287997"/>
                </a:lnTo>
                <a:lnTo>
                  <a:pt x="3769" y="334712"/>
                </a:lnTo>
                <a:lnTo>
                  <a:pt x="14682" y="379026"/>
                </a:lnTo>
                <a:lnTo>
                  <a:pt x="32146" y="420348"/>
                </a:lnTo>
                <a:lnTo>
                  <a:pt x="55567" y="458084"/>
                </a:lnTo>
                <a:lnTo>
                  <a:pt x="84353" y="491642"/>
                </a:lnTo>
                <a:lnTo>
                  <a:pt x="117910" y="520428"/>
                </a:lnTo>
                <a:lnTo>
                  <a:pt x="155647" y="543849"/>
                </a:lnTo>
                <a:lnTo>
                  <a:pt x="196969" y="561313"/>
                </a:lnTo>
                <a:lnTo>
                  <a:pt x="241283" y="572226"/>
                </a:lnTo>
                <a:lnTo>
                  <a:pt x="287997" y="575995"/>
                </a:lnTo>
                <a:lnTo>
                  <a:pt x="334712" y="572226"/>
                </a:lnTo>
                <a:lnTo>
                  <a:pt x="379026" y="561313"/>
                </a:lnTo>
                <a:lnTo>
                  <a:pt x="420348" y="543849"/>
                </a:lnTo>
                <a:lnTo>
                  <a:pt x="458084" y="520428"/>
                </a:lnTo>
                <a:lnTo>
                  <a:pt x="491642" y="491642"/>
                </a:lnTo>
                <a:lnTo>
                  <a:pt x="520428" y="458084"/>
                </a:lnTo>
                <a:lnTo>
                  <a:pt x="543849" y="420348"/>
                </a:lnTo>
                <a:lnTo>
                  <a:pt x="561313" y="379026"/>
                </a:lnTo>
                <a:lnTo>
                  <a:pt x="572226" y="334712"/>
                </a:lnTo>
                <a:lnTo>
                  <a:pt x="575995" y="287997"/>
                </a:lnTo>
                <a:lnTo>
                  <a:pt x="572226" y="241283"/>
                </a:lnTo>
                <a:lnTo>
                  <a:pt x="561313" y="196969"/>
                </a:lnTo>
                <a:lnTo>
                  <a:pt x="543849" y="155647"/>
                </a:lnTo>
                <a:lnTo>
                  <a:pt x="520428" y="117910"/>
                </a:lnTo>
                <a:lnTo>
                  <a:pt x="491642" y="84353"/>
                </a:lnTo>
                <a:lnTo>
                  <a:pt x="458084" y="55567"/>
                </a:lnTo>
                <a:lnTo>
                  <a:pt x="420348" y="32146"/>
                </a:lnTo>
                <a:lnTo>
                  <a:pt x="379026" y="14682"/>
                </a:lnTo>
                <a:lnTo>
                  <a:pt x="334712" y="3769"/>
                </a:lnTo>
                <a:lnTo>
                  <a:pt x="287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2912" y="3344316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7997" y="0"/>
                </a:moveTo>
                <a:lnTo>
                  <a:pt x="241283" y="3769"/>
                </a:lnTo>
                <a:lnTo>
                  <a:pt x="196969" y="14682"/>
                </a:lnTo>
                <a:lnTo>
                  <a:pt x="155647" y="32146"/>
                </a:lnTo>
                <a:lnTo>
                  <a:pt x="117910" y="55567"/>
                </a:lnTo>
                <a:lnTo>
                  <a:pt x="84353" y="84353"/>
                </a:lnTo>
                <a:lnTo>
                  <a:pt x="55567" y="117910"/>
                </a:lnTo>
                <a:lnTo>
                  <a:pt x="32146" y="155647"/>
                </a:lnTo>
                <a:lnTo>
                  <a:pt x="14682" y="196969"/>
                </a:lnTo>
                <a:lnTo>
                  <a:pt x="3769" y="241283"/>
                </a:lnTo>
                <a:lnTo>
                  <a:pt x="0" y="287997"/>
                </a:lnTo>
                <a:lnTo>
                  <a:pt x="3769" y="334712"/>
                </a:lnTo>
                <a:lnTo>
                  <a:pt x="14682" y="379026"/>
                </a:lnTo>
                <a:lnTo>
                  <a:pt x="32146" y="420348"/>
                </a:lnTo>
                <a:lnTo>
                  <a:pt x="55567" y="458084"/>
                </a:lnTo>
                <a:lnTo>
                  <a:pt x="84353" y="491642"/>
                </a:lnTo>
                <a:lnTo>
                  <a:pt x="117910" y="520428"/>
                </a:lnTo>
                <a:lnTo>
                  <a:pt x="155647" y="543849"/>
                </a:lnTo>
                <a:lnTo>
                  <a:pt x="196969" y="561313"/>
                </a:lnTo>
                <a:lnTo>
                  <a:pt x="241283" y="572226"/>
                </a:lnTo>
                <a:lnTo>
                  <a:pt x="287997" y="575995"/>
                </a:lnTo>
                <a:lnTo>
                  <a:pt x="334712" y="572226"/>
                </a:lnTo>
                <a:lnTo>
                  <a:pt x="379026" y="561313"/>
                </a:lnTo>
                <a:lnTo>
                  <a:pt x="420348" y="543849"/>
                </a:lnTo>
                <a:lnTo>
                  <a:pt x="458084" y="520428"/>
                </a:lnTo>
                <a:lnTo>
                  <a:pt x="491642" y="491642"/>
                </a:lnTo>
                <a:lnTo>
                  <a:pt x="520428" y="458084"/>
                </a:lnTo>
                <a:lnTo>
                  <a:pt x="543849" y="420348"/>
                </a:lnTo>
                <a:lnTo>
                  <a:pt x="561313" y="379026"/>
                </a:lnTo>
                <a:lnTo>
                  <a:pt x="572226" y="334712"/>
                </a:lnTo>
                <a:lnTo>
                  <a:pt x="575995" y="287997"/>
                </a:lnTo>
                <a:lnTo>
                  <a:pt x="572226" y="241283"/>
                </a:lnTo>
                <a:lnTo>
                  <a:pt x="561313" y="196969"/>
                </a:lnTo>
                <a:lnTo>
                  <a:pt x="543849" y="155647"/>
                </a:lnTo>
                <a:lnTo>
                  <a:pt x="520428" y="117910"/>
                </a:lnTo>
                <a:lnTo>
                  <a:pt x="491642" y="84353"/>
                </a:lnTo>
                <a:lnTo>
                  <a:pt x="458084" y="55567"/>
                </a:lnTo>
                <a:lnTo>
                  <a:pt x="420348" y="32146"/>
                </a:lnTo>
                <a:lnTo>
                  <a:pt x="379026" y="14682"/>
                </a:lnTo>
                <a:lnTo>
                  <a:pt x="334712" y="3769"/>
                </a:lnTo>
                <a:lnTo>
                  <a:pt x="287997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33405" y="3438562"/>
            <a:ext cx="3228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1805" algn="l"/>
              </a:tabLst>
            </a:pPr>
            <a:r>
              <a:rPr sz="3600" b="1" spc="-7" baseline="1157" dirty="0">
                <a:solidFill>
                  <a:srgbClr val="3773E3"/>
                </a:solidFill>
                <a:latin typeface="Arial"/>
                <a:cs typeface="Arial"/>
              </a:rPr>
              <a:t>3	</a:t>
            </a:r>
            <a:r>
              <a:rPr sz="24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系統時間與時區設定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64367" y="2584208"/>
            <a:ext cx="1854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安裝環境確認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250967" y="2110816"/>
            <a:ext cx="3145790" cy="514984"/>
          </a:xfrm>
          <a:custGeom>
            <a:avLst/>
            <a:gdLst/>
            <a:ahLst/>
            <a:cxnLst/>
            <a:rect l="l" t="t" r="r" b="b"/>
            <a:pathLst>
              <a:path w="3145790" h="514985">
                <a:moveTo>
                  <a:pt x="2888348" y="0"/>
                </a:moveTo>
                <a:lnTo>
                  <a:pt x="0" y="0"/>
                </a:lnTo>
                <a:lnTo>
                  <a:pt x="0" y="514756"/>
                </a:lnTo>
                <a:lnTo>
                  <a:pt x="2888348" y="514756"/>
                </a:lnTo>
                <a:lnTo>
                  <a:pt x="2934613" y="510609"/>
                </a:lnTo>
                <a:lnTo>
                  <a:pt x="2978157" y="498654"/>
                </a:lnTo>
                <a:lnTo>
                  <a:pt x="3018254" y="479617"/>
                </a:lnTo>
                <a:lnTo>
                  <a:pt x="3054175" y="454225"/>
                </a:lnTo>
                <a:lnTo>
                  <a:pt x="3085196" y="423205"/>
                </a:lnTo>
                <a:lnTo>
                  <a:pt x="3110587" y="387284"/>
                </a:lnTo>
                <a:lnTo>
                  <a:pt x="3129624" y="347187"/>
                </a:lnTo>
                <a:lnTo>
                  <a:pt x="3141579" y="303643"/>
                </a:lnTo>
                <a:lnTo>
                  <a:pt x="3145726" y="257378"/>
                </a:lnTo>
                <a:lnTo>
                  <a:pt x="3141579" y="211112"/>
                </a:lnTo>
                <a:lnTo>
                  <a:pt x="3129624" y="167568"/>
                </a:lnTo>
                <a:lnTo>
                  <a:pt x="3110587" y="127472"/>
                </a:lnTo>
                <a:lnTo>
                  <a:pt x="3085196" y="91550"/>
                </a:lnTo>
                <a:lnTo>
                  <a:pt x="3054175" y="60530"/>
                </a:lnTo>
                <a:lnTo>
                  <a:pt x="3018254" y="35138"/>
                </a:lnTo>
                <a:lnTo>
                  <a:pt x="2978157" y="16101"/>
                </a:lnTo>
                <a:lnTo>
                  <a:pt x="2934613" y="4146"/>
                </a:lnTo>
                <a:lnTo>
                  <a:pt x="2888348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57750" y="2071687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79" h="576580">
                <a:moveTo>
                  <a:pt x="287997" y="0"/>
                </a:moveTo>
                <a:lnTo>
                  <a:pt x="241283" y="3769"/>
                </a:lnTo>
                <a:lnTo>
                  <a:pt x="196969" y="14682"/>
                </a:lnTo>
                <a:lnTo>
                  <a:pt x="155647" y="32146"/>
                </a:lnTo>
                <a:lnTo>
                  <a:pt x="117910" y="55567"/>
                </a:lnTo>
                <a:lnTo>
                  <a:pt x="84353" y="84353"/>
                </a:lnTo>
                <a:lnTo>
                  <a:pt x="55567" y="117910"/>
                </a:lnTo>
                <a:lnTo>
                  <a:pt x="32146" y="155647"/>
                </a:lnTo>
                <a:lnTo>
                  <a:pt x="14682" y="196969"/>
                </a:lnTo>
                <a:lnTo>
                  <a:pt x="3769" y="241283"/>
                </a:lnTo>
                <a:lnTo>
                  <a:pt x="0" y="287997"/>
                </a:lnTo>
                <a:lnTo>
                  <a:pt x="3769" y="334712"/>
                </a:lnTo>
                <a:lnTo>
                  <a:pt x="14682" y="379026"/>
                </a:lnTo>
                <a:lnTo>
                  <a:pt x="32146" y="420348"/>
                </a:lnTo>
                <a:lnTo>
                  <a:pt x="55567" y="458084"/>
                </a:lnTo>
                <a:lnTo>
                  <a:pt x="84353" y="491642"/>
                </a:lnTo>
                <a:lnTo>
                  <a:pt x="117910" y="520428"/>
                </a:lnTo>
                <a:lnTo>
                  <a:pt x="155647" y="543849"/>
                </a:lnTo>
                <a:lnTo>
                  <a:pt x="196969" y="561313"/>
                </a:lnTo>
                <a:lnTo>
                  <a:pt x="241283" y="572226"/>
                </a:lnTo>
                <a:lnTo>
                  <a:pt x="287997" y="575995"/>
                </a:lnTo>
                <a:lnTo>
                  <a:pt x="334712" y="572226"/>
                </a:lnTo>
                <a:lnTo>
                  <a:pt x="379026" y="561313"/>
                </a:lnTo>
                <a:lnTo>
                  <a:pt x="420348" y="543849"/>
                </a:lnTo>
                <a:lnTo>
                  <a:pt x="458084" y="520428"/>
                </a:lnTo>
                <a:lnTo>
                  <a:pt x="491642" y="491642"/>
                </a:lnTo>
                <a:lnTo>
                  <a:pt x="520428" y="458084"/>
                </a:lnTo>
                <a:lnTo>
                  <a:pt x="543849" y="420348"/>
                </a:lnTo>
                <a:lnTo>
                  <a:pt x="561313" y="379026"/>
                </a:lnTo>
                <a:lnTo>
                  <a:pt x="572226" y="334712"/>
                </a:lnTo>
                <a:lnTo>
                  <a:pt x="575995" y="287997"/>
                </a:lnTo>
                <a:lnTo>
                  <a:pt x="572226" y="241283"/>
                </a:lnTo>
                <a:lnTo>
                  <a:pt x="561313" y="196969"/>
                </a:lnTo>
                <a:lnTo>
                  <a:pt x="543849" y="155647"/>
                </a:lnTo>
                <a:lnTo>
                  <a:pt x="520428" y="117910"/>
                </a:lnTo>
                <a:lnTo>
                  <a:pt x="491642" y="84353"/>
                </a:lnTo>
                <a:lnTo>
                  <a:pt x="458084" y="55567"/>
                </a:lnTo>
                <a:lnTo>
                  <a:pt x="420348" y="32146"/>
                </a:lnTo>
                <a:lnTo>
                  <a:pt x="379026" y="14682"/>
                </a:lnTo>
                <a:lnTo>
                  <a:pt x="334712" y="3769"/>
                </a:lnTo>
                <a:lnTo>
                  <a:pt x="287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57750" y="2071687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79" h="576580">
                <a:moveTo>
                  <a:pt x="287997" y="0"/>
                </a:moveTo>
                <a:lnTo>
                  <a:pt x="241283" y="3769"/>
                </a:lnTo>
                <a:lnTo>
                  <a:pt x="196969" y="14682"/>
                </a:lnTo>
                <a:lnTo>
                  <a:pt x="155647" y="32146"/>
                </a:lnTo>
                <a:lnTo>
                  <a:pt x="117910" y="55567"/>
                </a:lnTo>
                <a:lnTo>
                  <a:pt x="84353" y="84353"/>
                </a:lnTo>
                <a:lnTo>
                  <a:pt x="55567" y="117910"/>
                </a:lnTo>
                <a:lnTo>
                  <a:pt x="32146" y="155647"/>
                </a:lnTo>
                <a:lnTo>
                  <a:pt x="14682" y="196969"/>
                </a:lnTo>
                <a:lnTo>
                  <a:pt x="3769" y="241283"/>
                </a:lnTo>
                <a:lnTo>
                  <a:pt x="0" y="287997"/>
                </a:lnTo>
                <a:lnTo>
                  <a:pt x="3769" y="334712"/>
                </a:lnTo>
                <a:lnTo>
                  <a:pt x="14682" y="379026"/>
                </a:lnTo>
                <a:lnTo>
                  <a:pt x="32146" y="420348"/>
                </a:lnTo>
                <a:lnTo>
                  <a:pt x="55567" y="458084"/>
                </a:lnTo>
                <a:lnTo>
                  <a:pt x="84353" y="491642"/>
                </a:lnTo>
                <a:lnTo>
                  <a:pt x="117910" y="520428"/>
                </a:lnTo>
                <a:lnTo>
                  <a:pt x="155647" y="543849"/>
                </a:lnTo>
                <a:lnTo>
                  <a:pt x="196969" y="561313"/>
                </a:lnTo>
                <a:lnTo>
                  <a:pt x="241283" y="572226"/>
                </a:lnTo>
                <a:lnTo>
                  <a:pt x="287997" y="575995"/>
                </a:lnTo>
                <a:lnTo>
                  <a:pt x="334712" y="572226"/>
                </a:lnTo>
                <a:lnTo>
                  <a:pt x="379026" y="561313"/>
                </a:lnTo>
                <a:lnTo>
                  <a:pt x="420348" y="543849"/>
                </a:lnTo>
                <a:lnTo>
                  <a:pt x="458084" y="520428"/>
                </a:lnTo>
                <a:lnTo>
                  <a:pt x="491642" y="491642"/>
                </a:lnTo>
                <a:lnTo>
                  <a:pt x="520428" y="458084"/>
                </a:lnTo>
                <a:lnTo>
                  <a:pt x="543849" y="420348"/>
                </a:lnTo>
                <a:lnTo>
                  <a:pt x="561313" y="379026"/>
                </a:lnTo>
                <a:lnTo>
                  <a:pt x="572226" y="334712"/>
                </a:lnTo>
                <a:lnTo>
                  <a:pt x="575995" y="287997"/>
                </a:lnTo>
                <a:lnTo>
                  <a:pt x="572226" y="241283"/>
                </a:lnTo>
                <a:lnTo>
                  <a:pt x="561313" y="196969"/>
                </a:lnTo>
                <a:lnTo>
                  <a:pt x="543849" y="155647"/>
                </a:lnTo>
                <a:lnTo>
                  <a:pt x="520428" y="117910"/>
                </a:lnTo>
                <a:lnTo>
                  <a:pt x="491642" y="84353"/>
                </a:lnTo>
                <a:lnTo>
                  <a:pt x="458084" y="55567"/>
                </a:lnTo>
                <a:lnTo>
                  <a:pt x="420348" y="32146"/>
                </a:lnTo>
                <a:lnTo>
                  <a:pt x="379026" y="14682"/>
                </a:lnTo>
                <a:lnTo>
                  <a:pt x="334712" y="3769"/>
                </a:lnTo>
                <a:lnTo>
                  <a:pt x="287997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048250" y="2156485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3773E3"/>
                </a:solidFill>
                <a:latin typeface="Arial"/>
                <a:cs typeface="Arial"/>
              </a:rPr>
              <a:t>4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250967" y="3039516"/>
            <a:ext cx="3145790" cy="514984"/>
          </a:xfrm>
          <a:custGeom>
            <a:avLst/>
            <a:gdLst/>
            <a:ahLst/>
            <a:cxnLst/>
            <a:rect l="l" t="t" r="r" b="b"/>
            <a:pathLst>
              <a:path w="3145790" h="514985">
                <a:moveTo>
                  <a:pt x="2888348" y="0"/>
                </a:moveTo>
                <a:lnTo>
                  <a:pt x="0" y="0"/>
                </a:lnTo>
                <a:lnTo>
                  <a:pt x="0" y="514756"/>
                </a:lnTo>
                <a:lnTo>
                  <a:pt x="2888348" y="514756"/>
                </a:lnTo>
                <a:lnTo>
                  <a:pt x="2934613" y="510609"/>
                </a:lnTo>
                <a:lnTo>
                  <a:pt x="2978157" y="498654"/>
                </a:lnTo>
                <a:lnTo>
                  <a:pt x="3018254" y="479617"/>
                </a:lnTo>
                <a:lnTo>
                  <a:pt x="3054175" y="454225"/>
                </a:lnTo>
                <a:lnTo>
                  <a:pt x="3085196" y="423205"/>
                </a:lnTo>
                <a:lnTo>
                  <a:pt x="3110587" y="387284"/>
                </a:lnTo>
                <a:lnTo>
                  <a:pt x="3129624" y="347187"/>
                </a:lnTo>
                <a:lnTo>
                  <a:pt x="3141579" y="303643"/>
                </a:lnTo>
                <a:lnTo>
                  <a:pt x="3145726" y="257378"/>
                </a:lnTo>
                <a:lnTo>
                  <a:pt x="3141579" y="211112"/>
                </a:lnTo>
                <a:lnTo>
                  <a:pt x="3129624" y="167568"/>
                </a:lnTo>
                <a:lnTo>
                  <a:pt x="3110587" y="127472"/>
                </a:lnTo>
                <a:lnTo>
                  <a:pt x="3085196" y="91550"/>
                </a:lnTo>
                <a:lnTo>
                  <a:pt x="3054175" y="60530"/>
                </a:lnTo>
                <a:lnTo>
                  <a:pt x="3018254" y="35138"/>
                </a:lnTo>
                <a:lnTo>
                  <a:pt x="2978157" y="16101"/>
                </a:lnTo>
                <a:lnTo>
                  <a:pt x="2934613" y="4146"/>
                </a:lnTo>
                <a:lnTo>
                  <a:pt x="2888348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57750" y="3000375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79" h="576579">
                <a:moveTo>
                  <a:pt x="287997" y="0"/>
                </a:moveTo>
                <a:lnTo>
                  <a:pt x="241283" y="3769"/>
                </a:lnTo>
                <a:lnTo>
                  <a:pt x="196969" y="14682"/>
                </a:lnTo>
                <a:lnTo>
                  <a:pt x="155647" y="32146"/>
                </a:lnTo>
                <a:lnTo>
                  <a:pt x="117910" y="55567"/>
                </a:lnTo>
                <a:lnTo>
                  <a:pt x="84353" y="84353"/>
                </a:lnTo>
                <a:lnTo>
                  <a:pt x="55567" y="117910"/>
                </a:lnTo>
                <a:lnTo>
                  <a:pt x="32146" y="155647"/>
                </a:lnTo>
                <a:lnTo>
                  <a:pt x="14682" y="196969"/>
                </a:lnTo>
                <a:lnTo>
                  <a:pt x="3769" y="241283"/>
                </a:lnTo>
                <a:lnTo>
                  <a:pt x="0" y="287997"/>
                </a:lnTo>
                <a:lnTo>
                  <a:pt x="3769" y="334712"/>
                </a:lnTo>
                <a:lnTo>
                  <a:pt x="14682" y="379026"/>
                </a:lnTo>
                <a:lnTo>
                  <a:pt x="32146" y="420348"/>
                </a:lnTo>
                <a:lnTo>
                  <a:pt x="55567" y="458084"/>
                </a:lnTo>
                <a:lnTo>
                  <a:pt x="84353" y="491642"/>
                </a:lnTo>
                <a:lnTo>
                  <a:pt x="117910" y="520428"/>
                </a:lnTo>
                <a:lnTo>
                  <a:pt x="155647" y="543849"/>
                </a:lnTo>
                <a:lnTo>
                  <a:pt x="196969" y="561313"/>
                </a:lnTo>
                <a:lnTo>
                  <a:pt x="241283" y="572226"/>
                </a:lnTo>
                <a:lnTo>
                  <a:pt x="287997" y="575995"/>
                </a:lnTo>
                <a:lnTo>
                  <a:pt x="334712" y="572226"/>
                </a:lnTo>
                <a:lnTo>
                  <a:pt x="379026" y="561313"/>
                </a:lnTo>
                <a:lnTo>
                  <a:pt x="420348" y="543849"/>
                </a:lnTo>
                <a:lnTo>
                  <a:pt x="458084" y="520428"/>
                </a:lnTo>
                <a:lnTo>
                  <a:pt x="491642" y="491642"/>
                </a:lnTo>
                <a:lnTo>
                  <a:pt x="520428" y="458084"/>
                </a:lnTo>
                <a:lnTo>
                  <a:pt x="543849" y="420348"/>
                </a:lnTo>
                <a:lnTo>
                  <a:pt x="561313" y="379026"/>
                </a:lnTo>
                <a:lnTo>
                  <a:pt x="572226" y="334712"/>
                </a:lnTo>
                <a:lnTo>
                  <a:pt x="575995" y="287997"/>
                </a:lnTo>
                <a:lnTo>
                  <a:pt x="572226" y="241283"/>
                </a:lnTo>
                <a:lnTo>
                  <a:pt x="561313" y="196969"/>
                </a:lnTo>
                <a:lnTo>
                  <a:pt x="543849" y="155647"/>
                </a:lnTo>
                <a:lnTo>
                  <a:pt x="520428" y="117910"/>
                </a:lnTo>
                <a:lnTo>
                  <a:pt x="491642" y="84353"/>
                </a:lnTo>
                <a:lnTo>
                  <a:pt x="458084" y="55567"/>
                </a:lnTo>
                <a:lnTo>
                  <a:pt x="420348" y="32146"/>
                </a:lnTo>
                <a:lnTo>
                  <a:pt x="379026" y="14682"/>
                </a:lnTo>
                <a:lnTo>
                  <a:pt x="334712" y="3769"/>
                </a:lnTo>
                <a:lnTo>
                  <a:pt x="287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57750" y="3000375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79" h="576579">
                <a:moveTo>
                  <a:pt x="287997" y="0"/>
                </a:moveTo>
                <a:lnTo>
                  <a:pt x="241283" y="3769"/>
                </a:lnTo>
                <a:lnTo>
                  <a:pt x="196969" y="14682"/>
                </a:lnTo>
                <a:lnTo>
                  <a:pt x="155647" y="32146"/>
                </a:lnTo>
                <a:lnTo>
                  <a:pt x="117910" y="55567"/>
                </a:lnTo>
                <a:lnTo>
                  <a:pt x="84353" y="84353"/>
                </a:lnTo>
                <a:lnTo>
                  <a:pt x="55567" y="117910"/>
                </a:lnTo>
                <a:lnTo>
                  <a:pt x="32146" y="155647"/>
                </a:lnTo>
                <a:lnTo>
                  <a:pt x="14682" y="196969"/>
                </a:lnTo>
                <a:lnTo>
                  <a:pt x="3769" y="241283"/>
                </a:lnTo>
                <a:lnTo>
                  <a:pt x="0" y="287997"/>
                </a:lnTo>
                <a:lnTo>
                  <a:pt x="3769" y="334712"/>
                </a:lnTo>
                <a:lnTo>
                  <a:pt x="14682" y="379026"/>
                </a:lnTo>
                <a:lnTo>
                  <a:pt x="32146" y="420348"/>
                </a:lnTo>
                <a:lnTo>
                  <a:pt x="55567" y="458084"/>
                </a:lnTo>
                <a:lnTo>
                  <a:pt x="84353" y="491642"/>
                </a:lnTo>
                <a:lnTo>
                  <a:pt x="117910" y="520428"/>
                </a:lnTo>
                <a:lnTo>
                  <a:pt x="155647" y="543849"/>
                </a:lnTo>
                <a:lnTo>
                  <a:pt x="196969" y="561313"/>
                </a:lnTo>
                <a:lnTo>
                  <a:pt x="241283" y="572226"/>
                </a:lnTo>
                <a:lnTo>
                  <a:pt x="287997" y="575995"/>
                </a:lnTo>
                <a:lnTo>
                  <a:pt x="334712" y="572226"/>
                </a:lnTo>
                <a:lnTo>
                  <a:pt x="379026" y="561313"/>
                </a:lnTo>
                <a:lnTo>
                  <a:pt x="420348" y="543849"/>
                </a:lnTo>
                <a:lnTo>
                  <a:pt x="458084" y="520428"/>
                </a:lnTo>
                <a:lnTo>
                  <a:pt x="491642" y="491642"/>
                </a:lnTo>
                <a:lnTo>
                  <a:pt x="520428" y="458084"/>
                </a:lnTo>
                <a:lnTo>
                  <a:pt x="543849" y="420348"/>
                </a:lnTo>
                <a:lnTo>
                  <a:pt x="561313" y="379026"/>
                </a:lnTo>
                <a:lnTo>
                  <a:pt x="572226" y="334712"/>
                </a:lnTo>
                <a:lnTo>
                  <a:pt x="575995" y="287997"/>
                </a:lnTo>
                <a:lnTo>
                  <a:pt x="572226" y="241283"/>
                </a:lnTo>
                <a:lnTo>
                  <a:pt x="561313" y="196969"/>
                </a:lnTo>
                <a:lnTo>
                  <a:pt x="543849" y="155647"/>
                </a:lnTo>
                <a:lnTo>
                  <a:pt x="520428" y="117910"/>
                </a:lnTo>
                <a:lnTo>
                  <a:pt x="491642" y="84353"/>
                </a:lnTo>
                <a:lnTo>
                  <a:pt x="458084" y="55567"/>
                </a:lnTo>
                <a:lnTo>
                  <a:pt x="420348" y="32146"/>
                </a:lnTo>
                <a:lnTo>
                  <a:pt x="379026" y="14682"/>
                </a:lnTo>
                <a:lnTo>
                  <a:pt x="334712" y="3769"/>
                </a:lnTo>
                <a:lnTo>
                  <a:pt x="287997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048250" y="3085172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3773E3"/>
                </a:solidFill>
                <a:latin typeface="Arial"/>
                <a:cs typeface="Arial"/>
              </a:rPr>
              <a:t>5</a:t>
            </a:r>
            <a:endParaRPr sz="2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579516" y="2194547"/>
            <a:ext cx="124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系統安裝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579516" y="3123272"/>
            <a:ext cx="15494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安裝完成！</a:t>
            </a:r>
            <a:endParaRPr sz="24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57487" y="1785937"/>
            <a:ext cx="6072225" cy="29161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9497" y="1284325"/>
            <a:ext cx="2159000" cy="306578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spcBef>
                <a:spcPts val="660"/>
              </a:spcBef>
            </a:pPr>
            <a:r>
              <a:rPr sz="2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條件式查詢紀錄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228600" indent="-215900">
              <a:spcBef>
                <a:spcPts val="420"/>
              </a:spcBef>
              <a:buClr>
                <a:srgbClr val="002060"/>
              </a:buClr>
              <a:buFont typeface="Arial"/>
              <a:buChar char="•"/>
              <a:tabLst>
                <a:tab pos="228600" algn="l"/>
                <a:tab pos="229235" algn="l"/>
              </a:tabLst>
            </a:pPr>
            <a:r>
              <a:rPr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日誌種類</a:t>
            </a:r>
            <a:endParaRPr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228600" indent="-215900">
              <a:spcBef>
                <a:spcPts val="395"/>
              </a:spcBef>
              <a:buClr>
                <a:srgbClr val="002060"/>
              </a:buClr>
              <a:buFont typeface="Arial"/>
              <a:buChar char="•"/>
              <a:tabLst>
                <a:tab pos="228600" algn="l"/>
                <a:tab pos="229235" algn="l"/>
              </a:tabLst>
            </a:pPr>
            <a:r>
              <a:rPr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內容搜尋</a:t>
            </a:r>
            <a:endParaRPr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228600" indent="-215900">
              <a:spcBef>
                <a:spcPts val="409"/>
              </a:spcBef>
              <a:buClr>
                <a:srgbClr val="002060"/>
              </a:buClr>
              <a:buFont typeface="Arial"/>
              <a:buChar char="•"/>
              <a:tabLst>
                <a:tab pos="228600" algn="l"/>
                <a:tab pos="229235" algn="l"/>
              </a:tabLst>
            </a:pPr>
            <a:r>
              <a:rPr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事件等級</a:t>
            </a:r>
            <a:endParaRPr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228600" indent="-215900">
              <a:spcBef>
                <a:spcPts val="395"/>
              </a:spcBef>
              <a:buClr>
                <a:srgbClr val="002060"/>
              </a:buClr>
              <a:buFont typeface="Arial"/>
              <a:buChar char="•"/>
              <a:tabLst>
                <a:tab pos="228600" algn="l"/>
                <a:tab pos="229235" algn="l"/>
              </a:tabLst>
            </a:pPr>
            <a:r>
              <a:rPr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日期時間</a:t>
            </a:r>
            <a:endParaRPr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228600" indent="-215900">
              <a:spcBef>
                <a:spcPts val="395"/>
              </a:spcBef>
              <a:buClr>
                <a:srgbClr val="002060"/>
              </a:buClr>
              <a:buFont typeface="Arial"/>
              <a:buChar char="•"/>
              <a:tabLst>
                <a:tab pos="228600" algn="l"/>
                <a:tab pos="229235" algn="l"/>
              </a:tabLst>
            </a:pPr>
            <a:r>
              <a:rPr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使用者名稱</a:t>
            </a:r>
            <a:endParaRPr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228600" indent="-215900">
              <a:spcBef>
                <a:spcPts val="409"/>
              </a:spcBef>
              <a:buClr>
                <a:srgbClr val="002060"/>
              </a:buClr>
              <a:buFont typeface="Arial"/>
              <a:buChar char="•"/>
              <a:tabLst>
                <a:tab pos="228600" algn="l"/>
                <a:tab pos="229235" algn="l"/>
              </a:tabLst>
            </a:pPr>
            <a:r>
              <a:rPr spc="12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NAS</a:t>
            </a:r>
            <a:r>
              <a:rPr spc="2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pc="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IP</a:t>
            </a:r>
            <a:endParaRPr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228600" indent="-215900">
              <a:spcBef>
                <a:spcPts val="395"/>
              </a:spcBef>
              <a:buClr>
                <a:srgbClr val="002060"/>
              </a:buClr>
              <a:buFont typeface="Arial"/>
              <a:buChar char="•"/>
              <a:tabLst>
                <a:tab pos="228600" algn="l"/>
                <a:tab pos="229235" algn="l"/>
              </a:tabLst>
            </a:pPr>
            <a:r>
              <a:rPr spc="12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NAS</a:t>
            </a:r>
            <a:r>
              <a:rPr spc="2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名稱</a:t>
            </a:r>
            <a:endParaRPr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228600" indent="-215900">
              <a:spcBef>
                <a:spcPts val="395"/>
              </a:spcBef>
              <a:buClr>
                <a:srgbClr val="002060"/>
              </a:buClr>
              <a:buFont typeface="Arial"/>
              <a:buChar char="•"/>
              <a:tabLst>
                <a:tab pos="228600" algn="l"/>
                <a:tab pos="229235" algn="l"/>
              </a:tabLst>
            </a:pPr>
            <a:r>
              <a:rPr spc="12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pc="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pc="2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Pro</a:t>
            </a:r>
            <a:r>
              <a:rPr spc="5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名稱</a:t>
            </a:r>
            <a:endParaRPr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47162" y="422186"/>
            <a:ext cx="35782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查詢、匯出紀錄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86187" y="2214562"/>
            <a:ext cx="5072380" cy="857250"/>
          </a:xfrm>
          <a:custGeom>
            <a:avLst/>
            <a:gdLst/>
            <a:ahLst/>
            <a:cxnLst/>
            <a:rect l="l" t="t" r="r" b="b"/>
            <a:pathLst>
              <a:path w="5072380" h="857250">
                <a:moveTo>
                  <a:pt x="0" y="0"/>
                </a:moveTo>
                <a:lnTo>
                  <a:pt x="5072100" y="0"/>
                </a:lnTo>
                <a:lnTo>
                  <a:pt x="507210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7660" y="1347617"/>
            <a:ext cx="5643346" cy="33843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QVR</a:t>
            </a:r>
            <a:r>
              <a:rPr spc="-95" dirty="0"/>
              <a:t> </a:t>
            </a:r>
            <a:r>
              <a:rPr spc="-5" dirty="0"/>
              <a:t>Center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022306" y="2602496"/>
            <a:ext cx="1854200" cy="1124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發行時程</a:t>
            </a:r>
            <a:endParaRPr sz="36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52069">
              <a:spcBef>
                <a:spcPts val="10"/>
              </a:spcBef>
            </a:pP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r>
              <a:rPr sz="36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Q1</a:t>
            </a:r>
            <a:endParaRPr sz="36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23387" y="1697227"/>
            <a:ext cx="34918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002060"/>
                </a:solidFill>
              </a:rPr>
              <a:t>Live</a:t>
            </a:r>
            <a:r>
              <a:rPr sz="5400" spc="-80" dirty="0">
                <a:solidFill>
                  <a:srgbClr val="002060"/>
                </a:solidFill>
              </a:rPr>
              <a:t> </a:t>
            </a:r>
            <a:r>
              <a:rPr sz="5400" spc="-5" dirty="0">
                <a:solidFill>
                  <a:srgbClr val="002060"/>
                </a:solidFill>
              </a:rPr>
              <a:t>Demo</a:t>
            </a:r>
            <a:endParaRPr sz="5400"/>
          </a:p>
        </p:txBody>
      </p:sp>
      <p:sp>
        <p:nvSpPr>
          <p:cNvPr id="4" name="object 4"/>
          <p:cNvSpPr txBox="1"/>
          <p:nvPr/>
        </p:nvSpPr>
        <p:spPr>
          <a:xfrm>
            <a:off x="3660431" y="2831439"/>
            <a:ext cx="1741170" cy="8712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2400" spc="170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QVR</a:t>
            </a:r>
            <a:r>
              <a:rPr sz="2400" spc="-10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30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Center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21590" algn="ctr">
              <a:spcBef>
                <a:spcPts val="2095"/>
              </a:spcBef>
            </a:pPr>
            <a:r>
              <a:rPr sz="1400" b="1" spc="-5" dirty="0">
                <a:solidFill>
                  <a:srgbClr val="002060"/>
                </a:solidFill>
                <a:latin typeface="Arial"/>
                <a:cs typeface="Arial"/>
              </a:rPr>
              <a:t>Peace</a:t>
            </a:r>
            <a:r>
              <a:rPr sz="1400" b="1" spc="-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2060"/>
                </a:solidFill>
                <a:latin typeface="Arial"/>
                <a:cs typeface="Arial"/>
              </a:rPr>
              <a:t>Kuo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54070" y="383146"/>
            <a:ext cx="276352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285" dirty="0">
                <a:latin typeface="Noto Sans CJK JP Regular"/>
                <a:cs typeface="Noto Sans CJK JP Regular"/>
              </a:rPr>
              <a:t>QVR</a:t>
            </a:r>
            <a:r>
              <a:rPr sz="4000" b="0" spc="20" dirty="0">
                <a:latin typeface="Noto Sans CJK JP Regular"/>
                <a:cs typeface="Noto Sans CJK JP Regular"/>
              </a:rPr>
              <a:t> </a:t>
            </a:r>
            <a:r>
              <a:rPr sz="4000" b="0" spc="80" dirty="0">
                <a:latin typeface="Noto Sans CJK JP Regular"/>
                <a:cs typeface="Noto Sans CJK JP Regular"/>
              </a:rPr>
              <a:t>Guard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89256" y="2283714"/>
            <a:ext cx="502920" cy="502920"/>
          </a:xfrm>
          <a:custGeom>
            <a:avLst/>
            <a:gdLst/>
            <a:ahLst/>
            <a:cxnLst/>
            <a:rect l="l" t="t" r="r" b="b"/>
            <a:pathLst>
              <a:path w="502919" h="502919">
                <a:moveTo>
                  <a:pt x="502335" y="0"/>
                </a:moveTo>
                <a:lnTo>
                  <a:pt x="0" y="0"/>
                </a:lnTo>
                <a:lnTo>
                  <a:pt x="0" y="502335"/>
                </a:lnTo>
                <a:lnTo>
                  <a:pt x="123786" y="378548"/>
                </a:lnTo>
                <a:lnTo>
                  <a:pt x="123786" y="119189"/>
                </a:lnTo>
                <a:lnTo>
                  <a:pt x="383133" y="119189"/>
                </a:lnTo>
                <a:lnTo>
                  <a:pt x="502335" y="0"/>
                </a:lnTo>
                <a:close/>
              </a:path>
            </a:pathLst>
          </a:custGeom>
          <a:solidFill>
            <a:srgbClr val="1F497D">
              <a:alpha val="2274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48961" y="2465120"/>
            <a:ext cx="16687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u="heavy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為何需要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12700"/>
            <a:r>
              <a:rPr sz="2400" u="heavy" spc="17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QVR</a:t>
            </a:r>
            <a:r>
              <a:rPr sz="2400" u="heavy" spc="-3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 </a:t>
            </a:r>
            <a:r>
              <a:rPr sz="2400" u="heavy" spc="5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Guard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10128" y="2283714"/>
            <a:ext cx="502920" cy="502920"/>
          </a:xfrm>
          <a:custGeom>
            <a:avLst/>
            <a:gdLst/>
            <a:ahLst/>
            <a:cxnLst/>
            <a:rect l="l" t="t" r="r" b="b"/>
            <a:pathLst>
              <a:path w="502920" h="502919">
                <a:moveTo>
                  <a:pt x="502335" y="0"/>
                </a:moveTo>
                <a:lnTo>
                  <a:pt x="0" y="0"/>
                </a:lnTo>
                <a:lnTo>
                  <a:pt x="0" y="502335"/>
                </a:lnTo>
                <a:lnTo>
                  <a:pt x="123786" y="378548"/>
                </a:lnTo>
                <a:lnTo>
                  <a:pt x="123786" y="119189"/>
                </a:lnTo>
                <a:lnTo>
                  <a:pt x="383133" y="119189"/>
                </a:lnTo>
                <a:lnTo>
                  <a:pt x="502335" y="0"/>
                </a:lnTo>
                <a:close/>
              </a:path>
            </a:pathLst>
          </a:custGeom>
          <a:solidFill>
            <a:srgbClr val="1F497D">
              <a:alpha val="2274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98430" y="2465120"/>
            <a:ext cx="16687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u="heavy" spc="17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QVR</a:t>
            </a:r>
            <a:r>
              <a:rPr sz="2400" u="heavy" spc="-3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 </a:t>
            </a:r>
            <a:r>
              <a:rPr sz="2400" u="heavy" spc="5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Guard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12700"/>
            <a:r>
              <a:rPr sz="2400" u="heavy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的安裝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96140" y="2283714"/>
            <a:ext cx="502920" cy="502920"/>
          </a:xfrm>
          <a:custGeom>
            <a:avLst/>
            <a:gdLst/>
            <a:ahLst/>
            <a:cxnLst/>
            <a:rect l="l" t="t" r="r" b="b"/>
            <a:pathLst>
              <a:path w="502920" h="502919">
                <a:moveTo>
                  <a:pt x="502335" y="0"/>
                </a:moveTo>
                <a:lnTo>
                  <a:pt x="0" y="0"/>
                </a:lnTo>
                <a:lnTo>
                  <a:pt x="0" y="502335"/>
                </a:lnTo>
                <a:lnTo>
                  <a:pt x="123786" y="378548"/>
                </a:lnTo>
                <a:lnTo>
                  <a:pt x="123786" y="119189"/>
                </a:lnTo>
                <a:lnTo>
                  <a:pt x="383133" y="119189"/>
                </a:lnTo>
                <a:lnTo>
                  <a:pt x="502335" y="0"/>
                </a:lnTo>
                <a:close/>
              </a:path>
            </a:pathLst>
          </a:custGeom>
          <a:solidFill>
            <a:srgbClr val="1F497D">
              <a:alpha val="2274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84442" y="2465120"/>
            <a:ext cx="21590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u="heavy" spc="17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QVR</a:t>
            </a:r>
            <a:r>
              <a:rPr sz="2400" u="heavy" spc="3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 </a:t>
            </a:r>
            <a:r>
              <a:rPr sz="2400" u="heavy" spc="5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Guard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12700"/>
            <a:r>
              <a:rPr sz="2400" u="heavy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功能及操作介面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75091" y="383146"/>
            <a:ext cx="49231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為何需要</a:t>
            </a:r>
            <a:r>
              <a:rPr sz="4000" b="0" spc="75" dirty="0">
                <a:latin typeface="Noto Sans CJK JP Regular"/>
                <a:cs typeface="Noto Sans CJK JP Regular"/>
              </a:rPr>
              <a:t> </a:t>
            </a:r>
            <a:r>
              <a:rPr sz="4000" b="0" spc="285" dirty="0">
                <a:latin typeface="Noto Sans CJK JP Regular"/>
                <a:cs typeface="Noto Sans CJK JP Regular"/>
              </a:rPr>
              <a:t>QVR</a:t>
            </a:r>
            <a:r>
              <a:rPr sz="4000" b="0" spc="60" dirty="0">
                <a:latin typeface="Noto Sans CJK JP Regular"/>
                <a:cs typeface="Noto Sans CJK JP Regular"/>
              </a:rPr>
              <a:t> </a:t>
            </a:r>
            <a:r>
              <a:rPr sz="4000" b="0" spc="80" dirty="0">
                <a:latin typeface="Noto Sans CJK JP Regular"/>
                <a:cs typeface="Noto Sans CJK JP Regular"/>
              </a:rPr>
              <a:t>Guard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8759" y="1425741"/>
            <a:ext cx="7479665" cy="28663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8450" marR="1072515">
              <a:lnSpc>
                <a:spcPct val="114999"/>
              </a:lnSpc>
              <a:spcBef>
                <a:spcPts val="95"/>
              </a:spcBef>
            </a:pPr>
            <a:r>
              <a:rPr sz="2000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電源可以選擇雙電源機</a:t>
            </a:r>
            <a:r>
              <a:rPr sz="2000" spc="-15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型</a:t>
            </a:r>
            <a:r>
              <a:rPr sz="2000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，硬</a:t>
            </a:r>
            <a:r>
              <a:rPr sz="2000" spc="-15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碟</a:t>
            </a:r>
            <a:r>
              <a:rPr sz="2000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可以</a:t>
            </a:r>
            <a:r>
              <a:rPr sz="2000" spc="-15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多</a:t>
            </a:r>
            <a:r>
              <a:rPr sz="2000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裝幾</a:t>
            </a:r>
            <a:r>
              <a:rPr sz="2000" spc="-15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顆</a:t>
            </a:r>
            <a:r>
              <a:rPr sz="2000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做磁</a:t>
            </a:r>
            <a:r>
              <a:rPr sz="2000" spc="-15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碟</a:t>
            </a:r>
            <a:r>
              <a:rPr sz="2000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陣 列做備援，整台故障要</a:t>
            </a:r>
            <a:r>
              <a:rPr sz="2000" spc="-15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怎</a:t>
            </a:r>
            <a:r>
              <a:rPr sz="2000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麼辦</a:t>
            </a: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?!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20"/>
              </a:spcBef>
            </a:pPr>
            <a:endParaRPr sz="31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pc="12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QVR</a:t>
            </a:r>
            <a:r>
              <a:rPr spc="1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 </a:t>
            </a:r>
            <a:r>
              <a:rPr spc="3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Guard</a:t>
            </a:r>
            <a:r>
              <a:rPr spc="4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 </a:t>
            </a:r>
            <a:r>
              <a:rPr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是</a:t>
            </a:r>
            <a:r>
              <a:rPr spc="12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QVR</a:t>
            </a:r>
            <a:r>
              <a:rPr spc="3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 </a:t>
            </a:r>
            <a:r>
              <a:rPr spc="2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Pro</a:t>
            </a:r>
            <a:r>
              <a:rPr spc="4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 </a:t>
            </a:r>
            <a:r>
              <a:rPr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的備援解決方案，您只要在相同型號</a:t>
            </a:r>
            <a:r>
              <a:rPr spc="44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的</a:t>
            </a:r>
            <a:r>
              <a:rPr spc="12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NAS</a:t>
            </a:r>
            <a:r>
              <a:rPr spc="4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 </a:t>
            </a:r>
            <a:r>
              <a:rPr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安裝</a:t>
            </a:r>
            <a:endParaRPr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12700"/>
            <a:r>
              <a:rPr spc="12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QVR</a:t>
            </a:r>
            <a:r>
              <a:rPr spc="2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 </a:t>
            </a:r>
            <a:r>
              <a:rPr spc="3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Guard</a:t>
            </a:r>
            <a:r>
              <a:rPr spc="4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 </a:t>
            </a:r>
            <a:r>
              <a:rPr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即可使用備援方案達到重要的錄影工作不中斷。</a:t>
            </a:r>
            <a:endParaRPr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>
              <a:spcBef>
                <a:spcPts val="40"/>
              </a:spcBef>
            </a:pPr>
            <a:endParaRPr sz="18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69900" indent="-317500">
              <a:buClr>
                <a:srgbClr val="002060"/>
              </a:buClr>
              <a:buFont typeface="Arial"/>
              <a:buChar char="•"/>
              <a:tabLst>
                <a:tab pos="469265" algn="l"/>
                <a:tab pos="470534" algn="l"/>
              </a:tabLst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支援一個錄影儲存空間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469900" indent="-317500">
              <a:buClr>
                <a:srgbClr val="002060"/>
              </a:buClr>
              <a:buFont typeface="Arial"/>
              <a:buChar char="•"/>
              <a:tabLst>
                <a:tab pos="469265" algn="l"/>
                <a:tab pos="470534" algn="l"/>
              </a:tabLst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接管期間進行</a:t>
            </a:r>
            <a:r>
              <a:rPr sz="1400" spc="-1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5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24</a:t>
            </a:r>
            <a:r>
              <a:rPr sz="1400" spc="3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小時不間斷錄影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469900" indent="-317500">
              <a:buClr>
                <a:srgbClr val="002060"/>
              </a:buClr>
              <a:buFont typeface="Arial"/>
              <a:buChar char="•"/>
              <a:tabLst>
                <a:tab pos="469265" algn="l"/>
                <a:tab pos="470534" algn="l"/>
              </a:tabLst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接管期間</a:t>
            </a:r>
            <a:r>
              <a:rPr sz="1400" spc="9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z="1400" spc="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Pro</a:t>
            </a:r>
            <a:r>
              <a:rPr sz="1400" spc="3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1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Client</a:t>
            </a:r>
            <a:r>
              <a:rPr sz="1400" spc="3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34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用</a:t>
            </a:r>
            <a:r>
              <a:rPr sz="1400" spc="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admin</a:t>
            </a:r>
            <a:r>
              <a:rPr sz="1400" spc="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帳號進行監看管理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469900" indent="-316865">
              <a:buClr>
                <a:srgbClr val="002060"/>
              </a:buClr>
              <a:buFont typeface="Arial"/>
              <a:buChar char="•"/>
              <a:tabLst>
                <a:tab pos="469900" algn="l"/>
                <a:tab pos="470534" algn="l"/>
              </a:tabLst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備援的</a:t>
            </a:r>
            <a:r>
              <a:rPr sz="1400" spc="9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3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Guard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不可與</a:t>
            </a:r>
            <a:r>
              <a:rPr sz="1400" spc="-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9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z="1400" spc="4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Pro</a:t>
            </a:r>
            <a:r>
              <a:rPr sz="1400" spc="3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安裝在同一台</a:t>
            </a:r>
            <a:r>
              <a:rPr sz="1400" spc="9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NAS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1472" y="1357299"/>
            <a:ext cx="7001509" cy="929005"/>
          </a:xfrm>
          <a:custGeom>
            <a:avLst/>
            <a:gdLst/>
            <a:ahLst/>
            <a:cxnLst/>
            <a:rect l="l" t="t" r="r" b="b"/>
            <a:pathLst>
              <a:path w="7001509" h="929005">
                <a:moveTo>
                  <a:pt x="0" y="154787"/>
                </a:moveTo>
                <a:lnTo>
                  <a:pt x="7891" y="105863"/>
                </a:lnTo>
                <a:lnTo>
                  <a:pt x="29865" y="63373"/>
                </a:lnTo>
                <a:lnTo>
                  <a:pt x="63373" y="29865"/>
                </a:lnTo>
                <a:lnTo>
                  <a:pt x="105863" y="7891"/>
                </a:lnTo>
                <a:lnTo>
                  <a:pt x="154787" y="0"/>
                </a:lnTo>
                <a:lnTo>
                  <a:pt x="6846138" y="0"/>
                </a:lnTo>
                <a:lnTo>
                  <a:pt x="6895061" y="7891"/>
                </a:lnTo>
                <a:lnTo>
                  <a:pt x="6937552" y="29865"/>
                </a:lnTo>
                <a:lnTo>
                  <a:pt x="6971059" y="63373"/>
                </a:lnTo>
                <a:lnTo>
                  <a:pt x="6993034" y="105863"/>
                </a:lnTo>
                <a:lnTo>
                  <a:pt x="7000925" y="154787"/>
                </a:lnTo>
                <a:lnTo>
                  <a:pt x="7000925" y="773912"/>
                </a:lnTo>
                <a:lnTo>
                  <a:pt x="6993034" y="822836"/>
                </a:lnTo>
                <a:lnTo>
                  <a:pt x="6971059" y="865326"/>
                </a:lnTo>
                <a:lnTo>
                  <a:pt x="6937552" y="898834"/>
                </a:lnTo>
                <a:lnTo>
                  <a:pt x="6895061" y="920808"/>
                </a:lnTo>
                <a:lnTo>
                  <a:pt x="6846138" y="928700"/>
                </a:lnTo>
                <a:lnTo>
                  <a:pt x="154787" y="928700"/>
                </a:lnTo>
                <a:lnTo>
                  <a:pt x="105863" y="920808"/>
                </a:lnTo>
                <a:lnTo>
                  <a:pt x="63373" y="898834"/>
                </a:lnTo>
                <a:lnTo>
                  <a:pt x="29865" y="865326"/>
                </a:lnTo>
                <a:lnTo>
                  <a:pt x="7891" y="822836"/>
                </a:lnTo>
                <a:lnTo>
                  <a:pt x="0" y="773912"/>
                </a:lnTo>
                <a:lnTo>
                  <a:pt x="0" y="154787"/>
                </a:lnTo>
                <a:close/>
              </a:path>
            </a:pathLst>
          </a:custGeom>
          <a:ln w="25400">
            <a:solidFill>
              <a:srgbClr val="0070C0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72338" y="857237"/>
            <a:ext cx="1110395" cy="15055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7575" y="383146"/>
            <a:ext cx="47961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如何安裝</a:t>
            </a:r>
            <a:r>
              <a:rPr sz="4000" b="0" spc="285" dirty="0">
                <a:latin typeface="Noto Sans CJK JP Regular"/>
                <a:cs typeface="Noto Sans CJK JP Regular"/>
              </a:rPr>
              <a:t>QVR</a:t>
            </a:r>
            <a:r>
              <a:rPr sz="4000" b="0" spc="45" dirty="0">
                <a:latin typeface="Noto Sans CJK JP Regular"/>
                <a:cs typeface="Noto Sans CJK JP Regular"/>
              </a:rPr>
              <a:t> </a:t>
            </a:r>
            <a:r>
              <a:rPr sz="4000" b="0" spc="80" dirty="0">
                <a:latin typeface="Noto Sans CJK JP Regular"/>
                <a:cs typeface="Noto Sans CJK JP Regular"/>
              </a:rPr>
              <a:t>Guard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9206" y="1355445"/>
            <a:ext cx="44888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indent="-381000">
              <a:spcBef>
                <a:spcPts val="100"/>
              </a:spcBef>
              <a:buClr>
                <a:srgbClr val="002060"/>
              </a:buClr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進入</a:t>
            </a:r>
            <a:r>
              <a:rPr sz="2400" spc="3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QTS</a:t>
            </a:r>
            <a:r>
              <a:rPr sz="2400" spc="4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的</a:t>
            </a:r>
            <a:r>
              <a:rPr sz="2400" spc="13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App</a:t>
            </a:r>
            <a:r>
              <a:rPr sz="2400" spc="5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3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Center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393700" indent="-381000">
              <a:buClr>
                <a:srgbClr val="002060"/>
              </a:buClr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選擇監控類，安裝</a:t>
            </a:r>
            <a:r>
              <a:rPr sz="2400" spc="17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z="2400" spc="-3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5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Guard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35696" y="2211717"/>
            <a:ext cx="5976658" cy="26461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08872" y="383146"/>
            <a:ext cx="42532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285" dirty="0">
                <a:latin typeface="Noto Sans CJK JP Regular"/>
                <a:cs typeface="Noto Sans CJK JP Regular"/>
              </a:rPr>
              <a:t>QVR</a:t>
            </a:r>
            <a:r>
              <a:rPr sz="4000" b="0" spc="60" dirty="0">
                <a:latin typeface="Noto Sans CJK JP Regular"/>
                <a:cs typeface="Noto Sans CJK JP Regular"/>
              </a:rPr>
              <a:t> </a:t>
            </a:r>
            <a:r>
              <a:rPr sz="4000" b="0" spc="80" dirty="0">
                <a:latin typeface="Noto Sans CJK JP Regular"/>
                <a:cs typeface="Noto Sans CJK JP Regular"/>
              </a:rPr>
              <a:t>Guard </a:t>
            </a:r>
            <a:r>
              <a:rPr sz="4000" b="0" spc="345" dirty="0">
                <a:latin typeface="Noto Sans CJK JP Regular"/>
                <a:cs typeface="Noto Sans CJK JP Regular"/>
              </a:rPr>
              <a:t>-</a:t>
            </a:r>
            <a:r>
              <a:rPr sz="4000" b="0" spc="80" dirty="0">
                <a:latin typeface="Noto Sans CJK JP Regular"/>
                <a:cs typeface="Noto Sans CJK JP Regular"/>
              </a:rPr>
              <a:t> </a:t>
            </a:r>
            <a:r>
              <a:rPr sz="4000" b="0" spc="-5" dirty="0">
                <a:latin typeface="Noto Sans CJK JP Regular"/>
                <a:cs typeface="Noto Sans CJK JP Regular"/>
              </a:rPr>
              <a:t>待命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6711" y="2123805"/>
            <a:ext cx="3163157" cy="1778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13170" y="2787776"/>
            <a:ext cx="1296670" cy="576580"/>
          </a:xfrm>
          <a:custGeom>
            <a:avLst/>
            <a:gdLst/>
            <a:ahLst/>
            <a:cxnLst/>
            <a:rect l="l" t="t" r="r" b="b"/>
            <a:pathLst>
              <a:path w="1296670" h="576579">
                <a:moveTo>
                  <a:pt x="0" y="0"/>
                </a:moveTo>
                <a:lnTo>
                  <a:pt x="306438" y="0"/>
                </a:lnTo>
                <a:lnTo>
                  <a:pt x="306438" y="576059"/>
                </a:lnTo>
                <a:lnTo>
                  <a:pt x="1296149" y="576059"/>
                </a:lnTo>
              </a:path>
            </a:pathLst>
          </a:custGeom>
          <a:ln w="38100">
            <a:solidFill>
              <a:srgbClr val="77933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5652122" y="2715767"/>
            <a:ext cx="0" cy="1138555"/>
          </a:xfrm>
          <a:custGeom>
            <a:avLst/>
            <a:gdLst/>
            <a:ahLst/>
            <a:cxnLst/>
            <a:rect l="l" t="t" r="r" b="b"/>
            <a:pathLst>
              <a:path h="1138554">
                <a:moveTo>
                  <a:pt x="0" y="0"/>
                </a:moveTo>
                <a:lnTo>
                  <a:pt x="0" y="1138047"/>
                </a:lnTo>
              </a:path>
            </a:pathLst>
          </a:custGeom>
          <a:ln w="38100">
            <a:solidFill>
              <a:srgbClr val="4F81BD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76458" y="2787776"/>
            <a:ext cx="1152525" cy="0"/>
          </a:xfrm>
          <a:custGeom>
            <a:avLst/>
            <a:gdLst/>
            <a:ahLst/>
            <a:cxnLst/>
            <a:rect l="l" t="t" r="r" b="b"/>
            <a:pathLst>
              <a:path w="1152525">
                <a:moveTo>
                  <a:pt x="0" y="0"/>
                </a:moveTo>
                <a:lnTo>
                  <a:pt x="1152131" y="0"/>
                </a:lnTo>
              </a:path>
            </a:pathLst>
          </a:custGeom>
          <a:ln w="38100">
            <a:solidFill>
              <a:srgbClr val="77933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3744417" y="2283721"/>
            <a:ext cx="504055" cy="5040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44417" y="2654434"/>
            <a:ext cx="504055" cy="5040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44417" y="3003799"/>
            <a:ext cx="504055" cy="5040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27125" y="2454707"/>
            <a:ext cx="7391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srgbClr val="4F6228"/>
                </a:solidFill>
                <a:latin typeface="Noto Sans CJK JP Regular"/>
                <a:cs typeface="Noto Sans CJK JP Regular"/>
              </a:rPr>
              <a:t>正常連線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077066" y="2319853"/>
            <a:ext cx="1080119" cy="6753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064299" y="2859785"/>
            <a:ext cx="1972195" cy="7920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77066" y="3507854"/>
            <a:ext cx="1080119" cy="6753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98795" y="2078456"/>
            <a:ext cx="6286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30" dirty="0">
                <a:solidFill>
                  <a:srgbClr val="1F497D"/>
                </a:solidFill>
                <a:latin typeface="Trebuchet MS"/>
                <a:cs typeface="Trebuchet MS"/>
              </a:rPr>
              <a:t>QVR</a:t>
            </a:r>
            <a:r>
              <a:rPr sz="1400" spc="-200" dirty="0">
                <a:solidFill>
                  <a:srgbClr val="1F497D"/>
                </a:solidFill>
                <a:latin typeface="Trebuchet MS"/>
                <a:cs typeface="Trebuchet MS"/>
              </a:rPr>
              <a:t> </a:t>
            </a:r>
            <a:r>
              <a:rPr sz="1400" spc="-45" dirty="0">
                <a:solidFill>
                  <a:srgbClr val="1F497D"/>
                </a:solidFill>
                <a:latin typeface="Trebuchet MS"/>
                <a:cs typeface="Trebuchet MS"/>
              </a:rPr>
              <a:t>Pro</a:t>
            </a:r>
            <a:endParaRPr sz="140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07117" y="2958773"/>
            <a:ext cx="3583940" cy="1529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570"/>
              </a:lnSpc>
              <a:spcBef>
                <a:spcPts val="100"/>
              </a:spcBef>
            </a:pPr>
            <a:r>
              <a:rPr sz="1400" dirty="0">
                <a:solidFill>
                  <a:srgbClr val="4F6228"/>
                </a:solidFill>
                <a:latin typeface="Noto Sans CJK JP Regular"/>
                <a:cs typeface="Noto Sans CJK JP Regular"/>
              </a:rPr>
              <a:t>正常連線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R="459740" algn="ctr">
              <a:lnSpc>
                <a:spcPts val="1570"/>
              </a:lnSpc>
            </a:pPr>
            <a:r>
              <a:rPr sz="1400" dirty="0">
                <a:solidFill>
                  <a:srgbClr val="376092"/>
                </a:solidFill>
                <a:latin typeface="Noto Sans CJK JP Regular"/>
                <a:cs typeface="Noto Sans CJK JP Regular"/>
              </a:rPr>
              <a:t>健康偵測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12700">
              <a:spcBef>
                <a:spcPts val="1345"/>
              </a:spcBef>
            </a:pPr>
            <a:r>
              <a:rPr sz="1400" spc="-55" dirty="0">
                <a:solidFill>
                  <a:srgbClr val="1F497D"/>
                </a:solidFill>
                <a:latin typeface="Trebuchet MS"/>
                <a:cs typeface="Trebuchet MS"/>
              </a:rPr>
              <a:t>IP</a:t>
            </a:r>
            <a:r>
              <a:rPr sz="1400" spc="-125" dirty="0">
                <a:solidFill>
                  <a:srgbClr val="1F497D"/>
                </a:solidFill>
                <a:latin typeface="Trebuchet MS"/>
                <a:cs typeface="Trebuchet MS"/>
              </a:rPr>
              <a:t> </a:t>
            </a:r>
            <a:r>
              <a:rPr sz="1400" spc="-70" dirty="0">
                <a:solidFill>
                  <a:srgbClr val="1F497D"/>
                </a:solidFill>
                <a:latin typeface="Trebuchet MS"/>
                <a:cs typeface="Trebuchet MS"/>
              </a:rPr>
              <a:t>Camera</a:t>
            </a:r>
            <a:endParaRPr sz="1400">
              <a:solidFill>
                <a:prstClr val="black"/>
              </a:solidFill>
              <a:latin typeface="Trebuchet MS"/>
              <a:cs typeface="Trebuchet MS"/>
            </a:endParaRPr>
          </a:p>
          <a:p>
            <a:endParaRPr sz="14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20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631950"/>
            <a:r>
              <a:rPr sz="1400" spc="-30" dirty="0">
                <a:solidFill>
                  <a:srgbClr val="1F497D"/>
                </a:solidFill>
                <a:latin typeface="Trebuchet MS"/>
                <a:cs typeface="Trebuchet MS"/>
              </a:rPr>
              <a:t>QVR</a:t>
            </a:r>
            <a:r>
              <a:rPr sz="1400" spc="-135" dirty="0">
                <a:solidFill>
                  <a:srgbClr val="1F497D"/>
                </a:solidFill>
                <a:latin typeface="Trebuchet MS"/>
                <a:cs typeface="Trebuchet MS"/>
              </a:rPr>
              <a:t> </a:t>
            </a:r>
            <a:r>
              <a:rPr sz="1400" spc="-55" dirty="0">
                <a:solidFill>
                  <a:srgbClr val="1F497D"/>
                </a:solidFill>
                <a:latin typeface="Trebuchet MS"/>
                <a:cs typeface="Trebuchet MS"/>
              </a:rPr>
              <a:t>Guard</a:t>
            </a:r>
            <a:endParaRPr sz="140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868149" y="2643764"/>
            <a:ext cx="360032" cy="3600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868149" y="3795885"/>
            <a:ext cx="360032" cy="3600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91081" y="2520543"/>
            <a:ext cx="10858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30" dirty="0">
                <a:solidFill>
                  <a:srgbClr val="1F497D"/>
                </a:solidFill>
                <a:latin typeface="Trebuchet MS"/>
                <a:cs typeface="Trebuchet MS"/>
              </a:rPr>
              <a:t>QVR </a:t>
            </a:r>
            <a:r>
              <a:rPr sz="1400" spc="-45" dirty="0">
                <a:solidFill>
                  <a:srgbClr val="1F497D"/>
                </a:solidFill>
                <a:latin typeface="Trebuchet MS"/>
                <a:cs typeface="Trebuchet MS"/>
              </a:rPr>
              <a:t>Pro</a:t>
            </a:r>
            <a:r>
              <a:rPr sz="1400" spc="-275" dirty="0">
                <a:solidFill>
                  <a:srgbClr val="1F497D"/>
                </a:solidFill>
                <a:latin typeface="Trebuchet MS"/>
                <a:cs typeface="Trebuchet MS"/>
              </a:rPr>
              <a:t> </a:t>
            </a:r>
            <a:r>
              <a:rPr sz="1400" spc="-80" dirty="0">
                <a:solidFill>
                  <a:srgbClr val="1F497D"/>
                </a:solidFill>
                <a:latin typeface="Trebuchet MS"/>
                <a:cs typeface="Trebuchet MS"/>
              </a:rPr>
              <a:t>Client</a:t>
            </a:r>
            <a:endParaRPr sz="140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08872" y="383146"/>
            <a:ext cx="42532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285" dirty="0">
                <a:latin typeface="Noto Sans CJK JP Regular"/>
                <a:cs typeface="Noto Sans CJK JP Regular"/>
              </a:rPr>
              <a:t>QVR</a:t>
            </a:r>
            <a:r>
              <a:rPr sz="4000" b="0" spc="60" dirty="0">
                <a:latin typeface="Noto Sans CJK JP Regular"/>
                <a:cs typeface="Noto Sans CJK JP Regular"/>
              </a:rPr>
              <a:t> </a:t>
            </a:r>
            <a:r>
              <a:rPr sz="4000" b="0" spc="80" dirty="0">
                <a:latin typeface="Noto Sans CJK JP Regular"/>
                <a:cs typeface="Noto Sans CJK JP Regular"/>
              </a:rPr>
              <a:t>Guard </a:t>
            </a:r>
            <a:r>
              <a:rPr sz="4000" b="0" spc="345" dirty="0">
                <a:latin typeface="Noto Sans CJK JP Regular"/>
                <a:cs typeface="Noto Sans CJK JP Regular"/>
              </a:rPr>
              <a:t>-</a:t>
            </a:r>
            <a:r>
              <a:rPr sz="4000" b="0" spc="80" dirty="0">
                <a:latin typeface="Noto Sans CJK JP Regular"/>
                <a:cs typeface="Noto Sans CJK JP Regular"/>
              </a:rPr>
              <a:t> </a:t>
            </a:r>
            <a:r>
              <a:rPr sz="4000" b="0" spc="-5" dirty="0">
                <a:latin typeface="Noto Sans CJK JP Regular"/>
                <a:cs typeface="Noto Sans CJK JP Regular"/>
              </a:rPr>
              <a:t>接管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6697" y="2111604"/>
            <a:ext cx="3163171" cy="17784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23919" y="3435851"/>
            <a:ext cx="1530985" cy="504190"/>
          </a:xfrm>
          <a:custGeom>
            <a:avLst/>
            <a:gdLst/>
            <a:ahLst/>
            <a:cxnLst/>
            <a:rect l="l" t="t" r="r" b="b"/>
            <a:pathLst>
              <a:path w="1530985" h="504189">
                <a:moveTo>
                  <a:pt x="1530908" y="504050"/>
                </a:moveTo>
                <a:lnTo>
                  <a:pt x="1056868" y="504050"/>
                </a:lnTo>
                <a:lnTo>
                  <a:pt x="1056868" y="0"/>
                </a:lnTo>
                <a:lnTo>
                  <a:pt x="0" y="0"/>
                </a:lnTo>
              </a:path>
            </a:pathLst>
          </a:custGeom>
          <a:ln w="38100">
            <a:solidFill>
              <a:srgbClr val="77933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57188" y="2571750"/>
            <a:ext cx="1296670" cy="576580"/>
          </a:xfrm>
          <a:custGeom>
            <a:avLst/>
            <a:gdLst/>
            <a:ahLst/>
            <a:cxnLst/>
            <a:rect l="l" t="t" r="r" b="b"/>
            <a:pathLst>
              <a:path w="1296670" h="576580">
                <a:moveTo>
                  <a:pt x="0" y="0"/>
                </a:moveTo>
                <a:lnTo>
                  <a:pt x="306438" y="0"/>
                </a:lnTo>
                <a:lnTo>
                  <a:pt x="306438" y="576059"/>
                </a:lnTo>
                <a:lnTo>
                  <a:pt x="1296149" y="576059"/>
                </a:lnTo>
              </a:path>
            </a:pathLst>
          </a:custGeom>
          <a:ln w="38100">
            <a:solidFill>
              <a:srgbClr val="C00000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40145" y="2715767"/>
            <a:ext cx="0" cy="1138555"/>
          </a:xfrm>
          <a:custGeom>
            <a:avLst/>
            <a:gdLst/>
            <a:ahLst/>
            <a:cxnLst/>
            <a:rect l="l" t="t" r="r" b="b"/>
            <a:pathLst>
              <a:path h="1138554">
                <a:moveTo>
                  <a:pt x="0" y="0"/>
                </a:moveTo>
                <a:lnTo>
                  <a:pt x="0" y="1138047"/>
                </a:lnTo>
              </a:path>
            </a:pathLst>
          </a:custGeom>
          <a:ln w="38100">
            <a:solidFill>
              <a:srgbClr val="4F81BD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44934" y="2814781"/>
            <a:ext cx="7391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異常斷線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54693" y="3174785"/>
            <a:ext cx="7391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srgbClr val="376092"/>
                </a:solidFill>
                <a:latin typeface="Noto Sans CJK JP Regular"/>
                <a:cs typeface="Noto Sans CJK JP Regular"/>
              </a:rPr>
              <a:t>健康偵測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23920" y="3570807"/>
            <a:ext cx="10953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srgbClr val="4F6228"/>
                </a:solidFill>
                <a:latin typeface="Noto Sans CJK JP Regular"/>
                <a:cs typeface="Noto Sans CJK JP Regular"/>
              </a:rPr>
              <a:t>手動切換連線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92685" y="3435851"/>
            <a:ext cx="1332230" cy="504190"/>
          </a:xfrm>
          <a:custGeom>
            <a:avLst/>
            <a:gdLst/>
            <a:ahLst/>
            <a:cxnLst/>
            <a:rect l="l" t="t" r="r" b="b"/>
            <a:pathLst>
              <a:path w="1332229" h="504189">
                <a:moveTo>
                  <a:pt x="0" y="504050"/>
                </a:moveTo>
                <a:lnTo>
                  <a:pt x="283984" y="504050"/>
                </a:lnTo>
                <a:lnTo>
                  <a:pt x="283984" y="0"/>
                </a:lnTo>
                <a:lnTo>
                  <a:pt x="1331645" y="0"/>
                </a:lnTo>
              </a:path>
            </a:pathLst>
          </a:custGeom>
          <a:ln w="38100">
            <a:solidFill>
              <a:srgbClr val="77933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64299" y="2787776"/>
            <a:ext cx="1972195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221084" y="3552596"/>
            <a:ext cx="1080119" cy="6753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67936" y="2571750"/>
            <a:ext cx="1296670" cy="576580"/>
          </a:xfrm>
          <a:custGeom>
            <a:avLst/>
            <a:gdLst/>
            <a:ahLst/>
            <a:cxnLst/>
            <a:rect l="l" t="t" r="r" b="b"/>
            <a:pathLst>
              <a:path w="1296670" h="576580">
                <a:moveTo>
                  <a:pt x="1296149" y="0"/>
                </a:moveTo>
                <a:lnTo>
                  <a:pt x="899286" y="0"/>
                </a:lnTo>
                <a:lnTo>
                  <a:pt x="899286" y="576059"/>
                </a:lnTo>
                <a:lnTo>
                  <a:pt x="0" y="576059"/>
                </a:lnTo>
              </a:path>
            </a:pathLst>
          </a:custGeom>
          <a:ln w="38100">
            <a:solidFill>
              <a:srgbClr val="C00000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635895" y="2633085"/>
            <a:ext cx="504055" cy="5040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635895" y="3003799"/>
            <a:ext cx="504055" cy="5040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635895" y="3353163"/>
            <a:ext cx="504055" cy="5040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70604" y="3538790"/>
            <a:ext cx="1313180" cy="51752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586740">
              <a:spcBef>
                <a:spcPts val="355"/>
              </a:spcBef>
            </a:pPr>
            <a:r>
              <a:rPr sz="1400" dirty="0">
                <a:solidFill>
                  <a:srgbClr val="4F6228"/>
                </a:solidFill>
                <a:latin typeface="Noto Sans CJK JP Regular"/>
                <a:cs typeface="Noto Sans CJK JP Regular"/>
              </a:rPr>
              <a:t>自動連線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12700">
              <a:spcBef>
                <a:spcPts val="254"/>
              </a:spcBef>
            </a:pPr>
            <a:r>
              <a:rPr sz="1400" spc="-55" dirty="0">
                <a:solidFill>
                  <a:srgbClr val="1F497D"/>
                </a:solidFill>
                <a:latin typeface="Trebuchet MS"/>
                <a:cs typeface="Trebuchet MS"/>
              </a:rPr>
              <a:t>IP</a:t>
            </a:r>
            <a:r>
              <a:rPr sz="1400" spc="-125" dirty="0">
                <a:solidFill>
                  <a:srgbClr val="1F497D"/>
                </a:solidFill>
                <a:latin typeface="Trebuchet MS"/>
                <a:cs typeface="Trebuchet MS"/>
              </a:rPr>
              <a:t> </a:t>
            </a:r>
            <a:r>
              <a:rPr sz="1400" spc="-70" dirty="0">
                <a:solidFill>
                  <a:srgbClr val="1F497D"/>
                </a:solidFill>
                <a:latin typeface="Trebuchet MS"/>
                <a:cs typeface="Trebuchet MS"/>
              </a:rPr>
              <a:t>Camera</a:t>
            </a:r>
            <a:endParaRPr sz="140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22915" y="2814731"/>
            <a:ext cx="7391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異常斷線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221084" y="2139703"/>
            <a:ext cx="1080119" cy="6753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891081" y="2448547"/>
            <a:ext cx="10858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30" dirty="0">
                <a:solidFill>
                  <a:srgbClr val="1F497D"/>
                </a:solidFill>
                <a:latin typeface="Trebuchet MS"/>
                <a:cs typeface="Trebuchet MS"/>
              </a:rPr>
              <a:t>QVR </a:t>
            </a:r>
            <a:r>
              <a:rPr sz="1400" spc="-45" dirty="0">
                <a:solidFill>
                  <a:srgbClr val="1F497D"/>
                </a:solidFill>
                <a:latin typeface="Trebuchet MS"/>
                <a:cs typeface="Trebuchet MS"/>
              </a:rPr>
              <a:t>Pro</a:t>
            </a:r>
            <a:r>
              <a:rPr sz="1400" spc="-275" dirty="0">
                <a:solidFill>
                  <a:srgbClr val="1F497D"/>
                </a:solidFill>
                <a:latin typeface="Trebuchet MS"/>
                <a:cs typeface="Trebuchet MS"/>
              </a:rPr>
              <a:t> </a:t>
            </a:r>
            <a:r>
              <a:rPr sz="1400" spc="-80" dirty="0">
                <a:solidFill>
                  <a:srgbClr val="1F497D"/>
                </a:solidFill>
                <a:latin typeface="Trebuchet MS"/>
                <a:cs typeface="Trebuchet MS"/>
              </a:rPr>
              <a:t>Client</a:t>
            </a:r>
            <a:endParaRPr sz="140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42912" y="1800397"/>
            <a:ext cx="6286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30" dirty="0">
                <a:solidFill>
                  <a:srgbClr val="1F497D"/>
                </a:solidFill>
                <a:latin typeface="Trebuchet MS"/>
                <a:cs typeface="Trebuchet MS"/>
              </a:rPr>
              <a:t>QVR</a:t>
            </a:r>
            <a:r>
              <a:rPr sz="1400" spc="-200" dirty="0">
                <a:solidFill>
                  <a:srgbClr val="1F497D"/>
                </a:solidFill>
                <a:latin typeface="Trebuchet MS"/>
                <a:cs typeface="Trebuchet MS"/>
              </a:rPr>
              <a:t> </a:t>
            </a:r>
            <a:r>
              <a:rPr sz="1400" spc="-45" dirty="0">
                <a:solidFill>
                  <a:srgbClr val="1F497D"/>
                </a:solidFill>
                <a:latin typeface="Trebuchet MS"/>
                <a:cs typeface="Trebuchet MS"/>
              </a:rPr>
              <a:t>Pro</a:t>
            </a:r>
            <a:endParaRPr sz="140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71054" y="4248744"/>
            <a:ext cx="8280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30" dirty="0">
                <a:solidFill>
                  <a:srgbClr val="1F497D"/>
                </a:solidFill>
                <a:latin typeface="Trebuchet MS"/>
                <a:cs typeface="Trebuchet MS"/>
              </a:rPr>
              <a:t>QVR</a:t>
            </a:r>
            <a:r>
              <a:rPr sz="1400" spc="-190" dirty="0">
                <a:solidFill>
                  <a:srgbClr val="1F497D"/>
                </a:solidFill>
                <a:latin typeface="Trebuchet MS"/>
                <a:cs typeface="Trebuchet MS"/>
              </a:rPr>
              <a:t> </a:t>
            </a:r>
            <a:r>
              <a:rPr sz="1400" spc="-55" dirty="0">
                <a:solidFill>
                  <a:srgbClr val="1F497D"/>
                </a:solidFill>
                <a:latin typeface="Trebuchet MS"/>
                <a:cs typeface="Trebuchet MS"/>
              </a:rPr>
              <a:t>Guard</a:t>
            </a:r>
            <a:endParaRPr sz="140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940158" y="2427737"/>
            <a:ext cx="360032" cy="3600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940145" y="3867894"/>
            <a:ext cx="360039" cy="3600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93888" y="383146"/>
            <a:ext cx="62833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285" dirty="0">
                <a:latin typeface="Noto Sans CJK JP Regular"/>
                <a:cs typeface="Noto Sans CJK JP Regular"/>
              </a:rPr>
              <a:t>QVR</a:t>
            </a:r>
            <a:r>
              <a:rPr sz="4000" b="0" spc="60" dirty="0">
                <a:latin typeface="Noto Sans CJK JP Regular"/>
                <a:cs typeface="Noto Sans CJK JP Regular"/>
              </a:rPr>
              <a:t> </a:t>
            </a:r>
            <a:r>
              <a:rPr sz="4000" b="0" spc="80" dirty="0">
                <a:latin typeface="Noto Sans CJK JP Regular"/>
                <a:cs typeface="Noto Sans CJK JP Regular"/>
              </a:rPr>
              <a:t>Guard</a:t>
            </a:r>
            <a:r>
              <a:rPr sz="4000" b="0" spc="85" dirty="0">
                <a:latin typeface="Noto Sans CJK JP Regular"/>
                <a:cs typeface="Noto Sans CJK JP Regular"/>
              </a:rPr>
              <a:t> </a:t>
            </a:r>
            <a:r>
              <a:rPr sz="4000" b="0" spc="345" dirty="0">
                <a:latin typeface="Noto Sans CJK JP Regular"/>
                <a:cs typeface="Noto Sans CJK JP Regular"/>
              </a:rPr>
              <a:t>-</a:t>
            </a:r>
            <a:r>
              <a:rPr sz="4000" b="0" spc="80" dirty="0">
                <a:latin typeface="Noto Sans CJK JP Regular"/>
                <a:cs typeface="Noto Sans CJK JP Regular"/>
              </a:rPr>
              <a:t> </a:t>
            </a:r>
            <a:r>
              <a:rPr sz="4000" b="0" spc="-5" dirty="0">
                <a:latin typeface="Noto Sans CJK JP Regular"/>
                <a:cs typeface="Noto Sans CJK JP Regular"/>
              </a:rPr>
              <a:t>回放歷史資料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6711" y="2123805"/>
            <a:ext cx="3163157" cy="1778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13170" y="2571750"/>
            <a:ext cx="1296670" cy="576580"/>
          </a:xfrm>
          <a:custGeom>
            <a:avLst/>
            <a:gdLst/>
            <a:ahLst/>
            <a:cxnLst/>
            <a:rect l="l" t="t" r="r" b="b"/>
            <a:pathLst>
              <a:path w="1296670" h="576580">
                <a:moveTo>
                  <a:pt x="0" y="0"/>
                </a:moveTo>
                <a:lnTo>
                  <a:pt x="306438" y="0"/>
                </a:lnTo>
                <a:lnTo>
                  <a:pt x="306438" y="576059"/>
                </a:lnTo>
                <a:lnTo>
                  <a:pt x="1296149" y="576059"/>
                </a:lnTo>
              </a:path>
            </a:pathLst>
          </a:custGeom>
          <a:ln w="38100">
            <a:solidFill>
              <a:srgbClr val="77933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5652122" y="2715767"/>
            <a:ext cx="0" cy="1138555"/>
          </a:xfrm>
          <a:custGeom>
            <a:avLst/>
            <a:gdLst/>
            <a:ahLst/>
            <a:cxnLst/>
            <a:rect l="l" t="t" r="r" b="b"/>
            <a:pathLst>
              <a:path h="1138554">
                <a:moveTo>
                  <a:pt x="0" y="0"/>
                </a:moveTo>
                <a:lnTo>
                  <a:pt x="0" y="1138047"/>
                </a:lnTo>
              </a:path>
            </a:pathLst>
          </a:custGeom>
          <a:ln w="38100">
            <a:solidFill>
              <a:srgbClr val="4F81BD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76458" y="2787776"/>
            <a:ext cx="1152525" cy="0"/>
          </a:xfrm>
          <a:custGeom>
            <a:avLst/>
            <a:gdLst/>
            <a:ahLst/>
            <a:cxnLst/>
            <a:rect l="l" t="t" r="r" b="b"/>
            <a:pathLst>
              <a:path w="1152525">
                <a:moveTo>
                  <a:pt x="0" y="0"/>
                </a:moveTo>
                <a:lnTo>
                  <a:pt x="1152131" y="0"/>
                </a:lnTo>
              </a:path>
            </a:pathLst>
          </a:custGeom>
          <a:ln w="38100">
            <a:solidFill>
              <a:srgbClr val="77933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3744417" y="2283721"/>
            <a:ext cx="504055" cy="5040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44417" y="2654434"/>
            <a:ext cx="504055" cy="5040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44417" y="3003799"/>
            <a:ext cx="504055" cy="5040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07117" y="3528657"/>
            <a:ext cx="7588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5" dirty="0">
                <a:solidFill>
                  <a:srgbClr val="1F497D"/>
                </a:solidFill>
                <a:latin typeface="Trebuchet MS"/>
                <a:cs typeface="Trebuchet MS"/>
              </a:rPr>
              <a:t>IP</a:t>
            </a:r>
            <a:r>
              <a:rPr sz="1400" spc="-175" dirty="0">
                <a:solidFill>
                  <a:srgbClr val="1F497D"/>
                </a:solidFill>
                <a:latin typeface="Trebuchet MS"/>
                <a:cs typeface="Trebuchet MS"/>
              </a:rPr>
              <a:t> </a:t>
            </a:r>
            <a:r>
              <a:rPr sz="1400" spc="-70" dirty="0">
                <a:solidFill>
                  <a:srgbClr val="1F497D"/>
                </a:solidFill>
                <a:latin typeface="Trebuchet MS"/>
                <a:cs typeface="Trebuchet MS"/>
              </a:rPr>
              <a:t>Camera</a:t>
            </a:r>
            <a:endParaRPr sz="140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27125" y="2454707"/>
            <a:ext cx="7391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srgbClr val="4F6228"/>
                </a:solidFill>
                <a:latin typeface="Noto Sans CJK JP Regular"/>
                <a:cs typeface="Noto Sans CJK JP Regular"/>
              </a:rPr>
              <a:t>正常連線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077066" y="2319853"/>
            <a:ext cx="1080119" cy="6753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95761" y="2742664"/>
            <a:ext cx="2395220" cy="641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spcBef>
                <a:spcPts val="100"/>
              </a:spcBef>
            </a:pPr>
            <a:r>
              <a:rPr sz="1400" dirty="0">
                <a:solidFill>
                  <a:srgbClr val="4F6228"/>
                </a:solidFill>
                <a:latin typeface="Noto Sans CJK JP Regular"/>
                <a:cs typeface="Noto Sans CJK JP Regular"/>
              </a:rPr>
              <a:t>正常連線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12700">
              <a:spcBef>
                <a:spcPts val="1485"/>
              </a:spcBef>
            </a:pPr>
            <a:r>
              <a:rPr sz="1400" dirty="0">
                <a:solidFill>
                  <a:srgbClr val="376092"/>
                </a:solidFill>
                <a:latin typeface="Noto Sans CJK JP Regular"/>
                <a:cs typeface="Noto Sans CJK JP Regular"/>
              </a:rPr>
              <a:t>健康偵測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51886" y="3606745"/>
            <a:ext cx="9169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srgbClr val="E46C0A"/>
                </a:solidFill>
                <a:latin typeface="Noto Sans CJK JP Regular"/>
                <a:cs typeface="Noto Sans CJK JP Regular"/>
              </a:rPr>
              <a:t>查詢影資料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048667" y="3435851"/>
            <a:ext cx="1332230" cy="504190"/>
          </a:xfrm>
          <a:custGeom>
            <a:avLst/>
            <a:gdLst/>
            <a:ahLst/>
            <a:cxnLst/>
            <a:rect l="l" t="t" r="r" b="b"/>
            <a:pathLst>
              <a:path w="1332229" h="504189">
                <a:moveTo>
                  <a:pt x="0" y="504050"/>
                </a:moveTo>
                <a:lnTo>
                  <a:pt x="283984" y="504050"/>
                </a:lnTo>
                <a:lnTo>
                  <a:pt x="283984" y="0"/>
                </a:lnTo>
                <a:lnTo>
                  <a:pt x="1331645" y="0"/>
                </a:lnTo>
              </a:path>
            </a:pathLst>
          </a:custGeom>
          <a:ln w="38100">
            <a:solidFill>
              <a:srgbClr val="E46C0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064299" y="2859785"/>
            <a:ext cx="1972195" cy="7920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077066" y="3507854"/>
            <a:ext cx="1080119" cy="6753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98795" y="2078456"/>
            <a:ext cx="6286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30" dirty="0">
                <a:solidFill>
                  <a:srgbClr val="1F497D"/>
                </a:solidFill>
                <a:latin typeface="Trebuchet MS"/>
                <a:cs typeface="Trebuchet MS"/>
              </a:rPr>
              <a:t>QVR</a:t>
            </a:r>
            <a:r>
              <a:rPr sz="1400" spc="-200" dirty="0">
                <a:solidFill>
                  <a:srgbClr val="1F497D"/>
                </a:solidFill>
                <a:latin typeface="Trebuchet MS"/>
                <a:cs typeface="Trebuchet MS"/>
              </a:rPr>
              <a:t> </a:t>
            </a:r>
            <a:r>
              <a:rPr sz="1400" spc="-45" dirty="0">
                <a:solidFill>
                  <a:srgbClr val="1F497D"/>
                </a:solidFill>
                <a:latin typeface="Trebuchet MS"/>
                <a:cs typeface="Trebuchet MS"/>
              </a:rPr>
              <a:t>Pro</a:t>
            </a:r>
            <a:endParaRPr sz="140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26937" y="4248821"/>
            <a:ext cx="8280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30" dirty="0">
                <a:solidFill>
                  <a:srgbClr val="1F497D"/>
                </a:solidFill>
                <a:latin typeface="Trebuchet MS"/>
                <a:cs typeface="Trebuchet MS"/>
              </a:rPr>
              <a:t>QVR</a:t>
            </a:r>
            <a:r>
              <a:rPr sz="1400" spc="-190" dirty="0">
                <a:solidFill>
                  <a:srgbClr val="1F497D"/>
                </a:solidFill>
                <a:latin typeface="Trebuchet MS"/>
                <a:cs typeface="Trebuchet MS"/>
              </a:rPr>
              <a:t> </a:t>
            </a:r>
            <a:r>
              <a:rPr sz="1400" spc="-55" dirty="0">
                <a:solidFill>
                  <a:srgbClr val="1F497D"/>
                </a:solidFill>
                <a:latin typeface="Trebuchet MS"/>
                <a:cs typeface="Trebuchet MS"/>
              </a:rPr>
              <a:t>Guard</a:t>
            </a:r>
            <a:endParaRPr sz="140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868149" y="2643764"/>
            <a:ext cx="360032" cy="3600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868149" y="3795885"/>
            <a:ext cx="360032" cy="3600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891081" y="2509583"/>
            <a:ext cx="10858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30" dirty="0">
                <a:solidFill>
                  <a:srgbClr val="1F497D"/>
                </a:solidFill>
                <a:latin typeface="Trebuchet MS"/>
                <a:cs typeface="Trebuchet MS"/>
              </a:rPr>
              <a:t>QVR </a:t>
            </a:r>
            <a:r>
              <a:rPr sz="1400" spc="-45" dirty="0">
                <a:solidFill>
                  <a:srgbClr val="1F497D"/>
                </a:solidFill>
                <a:latin typeface="Trebuchet MS"/>
                <a:cs typeface="Trebuchet MS"/>
              </a:rPr>
              <a:t>Pro</a:t>
            </a:r>
            <a:r>
              <a:rPr sz="1400" spc="-275" dirty="0">
                <a:solidFill>
                  <a:srgbClr val="1F497D"/>
                </a:solidFill>
                <a:latin typeface="Trebuchet MS"/>
                <a:cs typeface="Trebuchet MS"/>
              </a:rPr>
              <a:t> </a:t>
            </a:r>
            <a:r>
              <a:rPr sz="1400" spc="-80" dirty="0">
                <a:solidFill>
                  <a:srgbClr val="1F497D"/>
                </a:solidFill>
                <a:latin typeface="Trebuchet MS"/>
                <a:cs typeface="Trebuchet MS"/>
              </a:rPr>
              <a:t>Client</a:t>
            </a:r>
            <a:endParaRPr sz="140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15130" y="383146"/>
            <a:ext cx="10407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回顧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71599" y="1707654"/>
            <a:ext cx="648335" cy="502920"/>
          </a:xfrm>
          <a:custGeom>
            <a:avLst/>
            <a:gdLst/>
            <a:ahLst/>
            <a:cxnLst/>
            <a:rect l="l" t="t" r="r" b="b"/>
            <a:pathLst>
              <a:path w="648335" h="502919">
                <a:moveTo>
                  <a:pt x="648068" y="0"/>
                </a:moveTo>
                <a:lnTo>
                  <a:pt x="0" y="0"/>
                </a:lnTo>
                <a:lnTo>
                  <a:pt x="0" y="502335"/>
                </a:lnTo>
                <a:lnTo>
                  <a:pt x="123786" y="406387"/>
                </a:lnTo>
                <a:lnTo>
                  <a:pt x="123786" y="119189"/>
                </a:lnTo>
                <a:lnTo>
                  <a:pt x="494296" y="119189"/>
                </a:lnTo>
                <a:lnTo>
                  <a:pt x="648068" y="0"/>
                </a:lnTo>
                <a:close/>
              </a:path>
            </a:pathLst>
          </a:custGeom>
          <a:solidFill>
            <a:srgbClr val="1F497D">
              <a:alpha val="2274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971599" y="2645917"/>
            <a:ext cx="648335" cy="502920"/>
          </a:xfrm>
          <a:custGeom>
            <a:avLst/>
            <a:gdLst/>
            <a:ahLst/>
            <a:cxnLst/>
            <a:rect l="l" t="t" r="r" b="b"/>
            <a:pathLst>
              <a:path w="648335" h="502919">
                <a:moveTo>
                  <a:pt x="648068" y="0"/>
                </a:moveTo>
                <a:lnTo>
                  <a:pt x="0" y="0"/>
                </a:lnTo>
                <a:lnTo>
                  <a:pt x="0" y="502335"/>
                </a:lnTo>
                <a:lnTo>
                  <a:pt x="123786" y="406387"/>
                </a:lnTo>
                <a:lnTo>
                  <a:pt x="123786" y="119189"/>
                </a:lnTo>
                <a:lnTo>
                  <a:pt x="494296" y="119189"/>
                </a:lnTo>
                <a:lnTo>
                  <a:pt x="648068" y="0"/>
                </a:lnTo>
                <a:close/>
              </a:path>
            </a:pathLst>
          </a:custGeom>
          <a:solidFill>
            <a:srgbClr val="1F497D">
              <a:alpha val="2274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971599" y="3568306"/>
            <a:ext cx="648335" cy="502920"/>
          </a:xfrm>
          <a:custGeom>
            <a:avLst/>
            <a:gdLst/>
            <a:ahLst/>
            <a:cxnLst/>
            <a:rect l="l" t="t" r="r" b="b"/>
            <a:pathLst>
              <a:path w="648335" h="502920">
                <a:moveTo>
                  <a:pt x="648068" y="0"/>
                </a:moveTo>
                <a:lnTo>
                  <a:pt x="0" y="0"/>
                </a:lnTo>
                <a:lnTo>
                  <a:pt x="0" y="502335"/>
                </a:lnTo>
                <a:lnTo>
                  <a:pt x="123786" y="406387"/>
                </a:lnTo>
                <a:lnTo>
                  <a:pt x="123786" y="119189"/>
                </a:lnTo>
                <a:lnTo>
                  <a:pt x="494296" y="119189"/>
                </a:lnTo>
                <a:lnTo>
                  <a:pt x="648068" y="0"/>
                </a:lnTo>
                <a:close/>
              </a:path>
            </a:pathLst>
          </a:custGeom>
          <a:solidFill>
            <a:srgbClr val="1F497D">
              <a:alpha val="2274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19656" y="1889061"/>
            <a:ext cx="5307965" cy="2252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u="heavy" spc="17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QVR</a:t>
            </a:r>
            <a:r>
              <a:rPr sz="2400" u="heavy" spc="1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 </a:t>
            </a:r>
            <a:r>
              <a:rPr sz="2400" u="heavy" spc="25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Pro </a:t>
            </a:r>
            <a:r>
              <a:rPr sz="2400" u="heavy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的安全性管理：使用權限管理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20955" marR="412115" indent="-8890">
              <a:lnSpc>
                <a:spcPct val="252199"/>
              </a:lnSpc>
              <a:spcBef>
                <a:spcPts val="125"/>
              </a:spcBef>
            </a:pPr>
            <a:r>
              <a:rPr sz="2400" u="heavy" spc="17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QVR</a:t>
            </a:r>
            <a:r>
              <a:rPr sz="2400" u="heavy" spc="2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 </a:t>
            </a:r>
            <a:r>
              <a:rPr sz="2400" u="heavy" spc="25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Pro</a:t>
            </a:r>
            <a:r>
              <a:rPr sz="2400" u="heavy" spc="45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 </a:t>
            </a:r>
            <a:r>
              <a:rPr sz="2400" u="heavy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的中央監控</a:t>
            </a:r>
            <a:r>
              <a:rPr sz="2400" u="heavy" spc="13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：QVR</a:t>
            </a:r>
            <a:r>
              <a:rPr sz="2400" u="heavy" spc="35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 Center </a:t>
            </a:r>
            <a:r>
              <a:rPr sz="2400" spc="35" dirty="0">
                <a:solidFill>
                  <a:srgbClr val="3773E3"/>
                </a:solidFill>
                <a:latin typeface="Noto Sans CJK JP Regular"/>
                <a:cs typeface="Noto Sans CJK JP Regular"/>
              </a:rPr>
              <a:t> </a:t>
            </a:r>
            <a:r>
              <a:rPr sz="2400" u="heavy" spc="17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QVR</a:t>
            </a:r>
            <a:r>
              <a:rPr sz="2400" u="heavy" spc="2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 </a:t>
            </a:r>
            <a:r>
              <a:rPr sz="2400" u="heavy" spc="25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Pro</a:t>
            </a:r>
            <a:r>
              <a:rPr sz="2400" u="heavy" spc="45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 </a:t>
            </a:r>
            <a:r>
              <a:rPr sz="2400" u="heavy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的備援防護</a:t>
            </a:r>
            <a:r>
              <a:rPr sz="2400" u="heavy" spc="13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：QVR</a:t>
            </a:r>
            <a:r>
              <a:rPr sz="2400" u="heavy" spc="3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 </a:t>
            </a:r>
            <a:r>
              <a:rPr sz="2400" u="heavy" spc="35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Center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44623" y="383146"/>
            <a:ext cx="42545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285" dirty="0"/>
              <a:t>QVR</a:t>
            </a:r>
            <a:r>
              <a:rPr spc="45" dirty="0"/>
              <a:t> </a:t>
            </a:r>
            <a:r>
              <a:rPr spc="40" dirty="0"/>
              <a:t>Pro</a:t>
            </a:r>
            <a:r>
              <a:rPr spc="85" dirty="0"/>
              <a:t> </a:t>
            </a:r>
            <a:r>
              <a:rPr spc="-5" dirty="0"/>
              <a:t>安裝精靈</a:t>
            </a:r>
          </a:p>
        </p:txBody>
      </p:sp>
      <p:sp>
        <p:nvSpPr>
          <p:cNvPr id="3" name="object 3"/>
          <p:cNvSpPr/>
          <p:nvPr/>
        </p:nvSpPr>
        <p:spPr>
          <a:xfrm>
            <a:off x="1194070" y="1142993"/>
            <a:ext cx="6521196" cy="3804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44011" y="2384539"/>
            <a:ext cx="22631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dirty="0">
                <a:solidFill>
                  <a:srgbClr val="000090"/>
                </a:solidFill>
                <a:latin typeface="Noto Sans CJK JP Regular"/>
                <a:cs typeface="Noto Sans CJK JP Regular"/>
              </a:rPr>
              <a:t>謝謝收看</a:t>
            </a:r>
            <a:endParaRPr sz="44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9179" y="422186"/>
            <a:ext cx="63239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步驟一</a:t>
            </a:r>
            <a:r>
              <a:rPr dirty="0"/>
              <a:t>：Beta</a:t>
            </a:r>
            <a:r>
              <a:rPr spc="25" dirty="0"/>
              <a:t> </a:t>
            </a:r>
            <a:r>
              <a:rPr spc="-5" dirty="0"/>
              <a:t>版本使用條款</a:t>
            </a:r>
          </a:p>
        </p:txBody>
      </p:sp>
      <p:sp>
        <p:nvSpPr>
          <p:cNvPr id="3" name="object 3"/>
          <p:cNvSpPr/>
          <p:nvPr/>
        </p:nvSpPr>
        <p:spPr>
          <a:xfrm>
            <a:off x="1094021" y="1138802"/>
            <a:ext cx="6351303" cy="37121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71674" y="3587254"/>
            <a:ext cx="1430020" cy="170180"/>
          </a:xfrm>
          <a:custGeom>
            <a:avLst/>
            <a:gdLst/>
            <a:ahLst/>
            <a:cxnLst/>
            <a:rect l="l" t="t" r="r" b="b"/>
            <a:pathLst>
              <a:path w="1430020" h="170179">
                <a:moveTo>
                  <a:pt x="0" y="0"/>
                </a:moveTo>
                <a:lnTo>
                  <a:pt x="1429626" y="0"/>
                </a:lnTo>
                <a:lnTo>
                  <a:pt x="1429626" y="169798"/>
                </a:lnTo>
                <a:lnTo>
                  <a:pt x="0" y="169798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71674" y="3857637"/>
            <a:ext cx="2715260" cy="500380"/>
          </a:xfrm>
          <a:custGeom>
            <a:avLst/>
            <a:gdLst/>
            <a:ahLst/>
            <a:cxnLst/>
            <a:rect l="l" t="t" r="r" b="b"/>
            <a:pathLst>
              <a:path w="2715260" h="500379">
                <a:moveTo>
                  <a:pt x="0" y="0"/>
                </a:moveTo>
                <a:lnTo>
                  <a:pt x="2714637" y="0"/>
                </a:lnTo>
                <a:lnTo>
                  <a:pt x="2714637" y="500062"/>
                </a:lnTo>
                <a:lnTo>
                  <a:pt x="0" y="500062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643575" y="2786062"/>
            <a:ext cx="1788795" cy="47244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123189" rIns="0" bIns="0" rtlCol="0">
            <a:spAutoFit/>
          </a:bodyPr>
          <a:lstStyle/>
          <a:p>
            <a:pPr marL="179705">
              <a:lnSpc>
                <a:spcPct val="100000"/>
              </a:lnSpc>
              <a:spcBef>
                <a:spcPts val="969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勾選同意使用條款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01288" y="3012884"/>
            <a:ext cx="2126615" cy="659765"/>
          </a:xfrm>
          <a:custGeom>
            <a:avLst/>
            <a:gdLst/>
            <a:ahLst/>
            <a:cxnLst/>
            <a:rect l="l" t="t" r="r" b="b"/>
            <a:pathLst>
              <a:path w="2126615" h="659764">
                <a:moveTo>
                  <a:pt x="0" y="659269"/>
                </a:moveTo>
                <a:lnTo>
                  <a:pt x="1063117" y="659269"/>
                </a:lnTo>
                <a:lnTo>
                  <a:pt x="1063117" y="0"/>
                </a:lnTo>
                <a:lnTo>
                  <a:pt x="2126221" y="0"/>
                </a:lnTo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649239" y="3683749"/>
            <a:ext cx="1788795" cy="47244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123189" rIns="0" bIns="0" rtlCol="0">
            <a:spAutoFit/>
          </a:bodyPr>
          <a:lstStyle/>
          <a:p>
            <a:pPr marL="358140">
              <a:lnSpc>
                <a:spcPct val="100000"/>
              </a:lnSpc>
              <a:spcBef>
                <a:spcPts val="969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輸入聯絡方式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86312" y="3919694"/>
            <a:ext cx="862965" cy="188595"/>
          </a:xfrm>
          <a:custGeom>
            <a:avLst/>
            <a:gdLst/>
            <a:ahLst/>
            <a:cxnLst/>
            <a:rect l="l" t="t" r="r" b="b"/>
            <a:pathLst>
              <a:path w="862964" h="188595">
                <a:moveTo>
                  <a:pt x="0" y="187972"/>
                </a:moveTo>
                <a:lnTo>
                  <a:pt x="431457" y="187972"/>
                </a:lnTo>
                <a:lnTo>
                  <a:pt x="431457" y="0"/>
                </a:lnTo>
                <a:lnTo>
                  <a:pt x="862914" y="0"/>
                </a:lnTo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20951" y="350748"/>
            <a:ext cx="510032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步驟二：安裝環境確認</a:t>
            </a:r>
          </a:p>
        </p:txBody>
      </p:sp>
      <p:sp>
        <p:nvSpPr>
          <p:cNvPr id="3" name="object 3"/>
          <p:cNvSpPr/>
          <p:nvPr/>
        </p:nvSpPr>
        <p:spPr>
          <a:xfrm>
            <a:off x="426149" y="1342759"/>
            <a:ext cx="5725095" cy="33461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57287" y="2714625"/>
            <a:ext cx="3858260" cy="357505"/>
          </a:xfrm>
          <a:custGeom>
            <a:avLst/>
            <a:gdLst/>
            <a:ahLst/>
            <a:cxnLst/>
            <a:rect l="l" t="t" r="r" b="b"/>
            <a:pathLst>
              <a:path w="3858260" h="357505">
                <a:moveTo>
                  <a:pt x="0" y="0"/>
                </a:moveTo>
                <a:lnTo>
                  <a:pt x="3857650" y="0"/>
                </a:lnTo>
                <a:lnTo>
                  <a:pt x="3857650" y="357187"/>
                </a:lnTo>
                <a:lnTo>
                  <a:pt x="0" y="357187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49454" y="2095080"/>
            <a:ext cx="2548255" cy="259715"/>
          </a:xfrm>
          <a:custGeom>
            <a:avLst/>
            <a:gdLst/>
            <a:ahLst/>
            <a:cxnLst/>
            <a:rect l="l" t="t" r="r" b="b"/>
            <a:pathLst>
              <a:path w="2548254" h="259714">
                <a:moveTo>
                  <a:pt x="0" y="0"/>
                </a:moveTo>
                <a:lnTo>
                  <a:pt x="2548204" y="0"/>
                </a:lnTo>
                <a:lnTo>
                  <a:pt x="2548204" y="259499"/>
                </a:lnTo>
                <a:lnTo>
                  <a:pt x="0" y="259499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49454" y="2095080"/>
            <a:ext cx="2548255" cy="259715"/>
          </a:xfrm>
          <a:custGeom>
            <a:avLst/>
            <a:gdLst/>
            <a:ahLst/>
            <a:cxnLst/>
            <a:rect l="l" t="t" r="r" b="b"/>
            <a:pathLst>
              <a:path w="2548254" h="259714">
                <a:moveTo>
                  <a:pt x="0" y="0"/>
                </a:moveTo>
                <a:lnTo>
                  <a:pt x="2548204" y="0"/>
                </a:lnTo>
                <a:lnTo>
                  <a:pt x="2548204" y="259499"/>
                </a:lnTo>
                <a:lnTo>
                  <a:pt x="0" y="259499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7287" y="3168586"/>
            <a:ext cx="3858260" cy="357505"/>
          </a:xfrm>
          <a:custGeom>
            <a:avLst/>
            <a:gdLst/>
            <a:ahLst/>
            <a:cxnLst/>
            <a:rect l="l" t="t" r="r" b="b"/>
            <a:pathLst>
              <a:path w="3858260" h="357504">
                <a:moveTo>
                  <a:pt x="0" y="0"/>
                </a:moveTo>
                <a:lnTo>
                  <a:pt x="3857650" y="0"/>
                </a:lnTo>
                <a:lnTo>
                  <a:pt x="3857650" y="357187"/>
                </a:lnTo>
                <a:lnTo>
                  <a:pt x="0" y="357187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35344" y="2741002"/>
            <a:ext cx="2576830" cy="259715"/>
          </a:xfrm>
          <a:custGeom>
            <a:avLst/>
            <a:gdLst/>
            <a:ahLst/>
            <a:cxnLst/>
            <a:rect l="l" t="t" r="r" b="b"/>
            <a:pathLst>
              <a:path w="2576829" h="259714">
                <a:moveTo>
                  <a:pt x="0" y="0"/>
                </a:moveTo>
                <a:lnTo>
                  <a:pt x="2576398" y="0"/>
                </a:lnTo>
                <a:lnTo>
                  <a:pt x="2576398" y="259499"/>
                </a:lnTo>
                <a:lnTo>
                  <a:pt x="0" y="259499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35344" y="2741002"/>
            <a:ext cx="2576830" cy="259715"/>
          </a:xfrm>
          <a:custGeom>
            <a:avLst/>
            <a:gdLst/>
            <a:ahLst/>
            <a:cxnLst/>
            <a:rect l="l" t="t" r="r" b="b"/>
            <a:pathLst>
              <a:path w="2576829" h="259714">
                <a:moveTo>
                  <a:pt x="0" y="0"/>
                </a:moveTo>
                <a:lnTo>
                  <a:pt x="2576398" y="0"/>
                </a:lnTo>
                <a:lnTo>
                  <a:pt x="2576398" y="259499"/>
                </a:lnTo>
                <a:lnTo>
                  <a:pt x="0" y="259499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57287" y="3643325"/>
            <a:ext cx="3858260" cy="328295"/>
          </a:xfrm>
          <a:custGeom>
            <a:avLst/>
            <a:gdLst/>
            <a:ahLst/>
            <a:cxnLst/>
            <a:rect l="l" t="t" r="r" b="b"/>
            <a:pathLst>
              <a:path w="3858260" h="328295">
                <a:moveTo>
                  <a:pt x="0" y="0"/>
                </a:moveTo>
                <a:lnTo>
                  <a:pt x="3857650" y="0"/>
                </a:lnTo>
                <a:lnTo>
                  <a:pt x="3857650" y="328206"/>
                </a:lnTo>
                <a:lnTo>
                  <a:pt x="0" y="328206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35344" y="3203079"/>
            <a:ext cx="2576830" cy="596900"/>
          </a:xfrm>
          <a:custGeom>
            <a:avLst/>
            <a:gdLst/>
            <a:ahLst/>
            <a:cxnLst/>
            <a:rect l="l" t="t" r="r" b="b"/>
            <a:pathLst>
              <a:path w="2576829" h="596900">
                <a:moveTo>
                  <a:pt x="0" y="0"/>
                </a:moveTo>
                <a:lnTo>
                  <a:pt x="2576398" y="0"/>
                </a:lnTo>
                <a:lnTo>
                  <a:pt x="2576398" y="596404"/>
                </a:lnTo>
                <a:lnTo>
                  <a:pt x="0" y="596404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35344" y="3203079"/>
            <a:ext cx="2576830" cy="596900"/>
          </a:xfrm>
          <a:custGeom>
            <a:avLst/>
            <a:gdLst/>
            <a:ahLst/>
            <a:cxnLst/>
            <a:rect l="l" t="t" r="r" b="b"/>
            <a:pathLst>
              <a:path w="2576829" h="596900">
                <a:moveTo>
                  <a:pt x="0" y="0"/>
                </a:moveTo>
                <a:lnTo>
                  <a:pt x="2576398" y="0"/>
                </a:lnTo>
                <a:lnTo>
                  <a:pt x="2576398" y="596404"/>
                </a:lnTo>
                <a:lnTo>
                  <a:pt x="0" y="596404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035344" y="2099348"/>
            <a:ext cx="2576830" cy="1629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165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QTS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版本需求檢查</a:t>
            </a:r>
            <a:endParaRPr sz="1400">
              <a:latin typeface="Noto Sans CJK JP Regular"/>
              <a:cs typeface="Noto Sans CJK JP Regular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396240" indent="-218440">
              <a:lnSpc>
                <a:spcPct val="100000"/>
              </a:lnSpc>
              <a:spcBef>
                <a:spcPts val="1340"/>
              </a:spcBef>
            </a:pPr>
            <a:r>
              <a:rPr sz="14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Container</a:t>
            </a:r>
            <a:r>
              <a:rPr sz="1400" spc="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Station</a:t>
            </a:r>
            <a:r>
              <a:rPr sz="1400" spc="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需求檢查</a:t>
            </a:r>
            <a:endParaRPr sz="1400">
              <a:latin typeface="Noto Sans CJK JP Regular"/>
              <a:cs typeface="Noto Sans CJK JP Regular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50">
              <a:latin typeface="Times New Roman"/>
              <a:cs typeface="Times New Roman"/>
            </a:endParaRPr>
          </a:p>
          <a:p>
            <a:pPr marL="396240" marR="388620" algn="ctr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記憶體容量需求檢查： 建議</a:t>
            </a:r>
            <a:r>
              <a:rPr sz="14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4GB</a:t>
            </a:r>
            <a:r>
              <a:rPr sz="14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以上記憶體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214937" y="2224824"/>
            <a:ext cx="835025" cy="668655"/>
          </a:xfrm>
          <a:custGeom>
            <a:avLst/>
            <a:gdLst/>
            <a:ahLst/>
            <a:cxnLst/>
            <a:rect l="l" t="t" r="r" b="b"/>
            <a:pathLst>
              <a:path w="835025" h="668655">
                <a:moveTo>
                  <a:pt x="0" y="668401"/>
                </a:moveTo>
                <a:lnTo>
                  <a:pt x="417258" y="668401"/>
                </a:lnTo>
                <a:lnTo>
                  <a:pt x="417258" y="0"/>
                </a:lnTo>
                <a:lnTo>
                  <a:pt x="834504" y="0"/>
                </a:lnTo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14937" y="2870758"/>
            <a:ext cx="820419" cy="476884"/>
          </a:xfrm>
          <a:custGeom>
            <a:avLst/>
            <a:gdLst/>
            <a:ahLst/>
            <a:cxnLst/>
            <a:rect l="l" t="t" r="r" b="b"/>
            <a:pathLst>
              <a:path w="820420" h="476885">
                <a:moveTo>
                  <a:pt x="0" y="476427"/>
                </a:moveTo>
                <a:lnTo>
                  <a:pt x="471678" y="476427"/>
                </a:lnTo>
                <a:lnTo>
                  <a:pt x="471678" y="0"/>
                </a:lnTo>
                <a:lnTo>
                  <a:pt x="820407" y="0"/>
                </a:lnTo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14937" y="3501275"/>
            <a:ext cx="820419" cy="306705"/>
          </a:xfrm>
          <a:custGeom>
            <a:avLst/>
            <a:gdLst/>
            <a:ahLst/>
            <a:cxnLst/>
            <a:rect l="l" t="t" r="r" b="b"/>
            <a:pathLst>
              <a:path w="820420" h="306704">
                <a:moveTo>
                  <a:pt x="0" y="306146"/>
                </a:moveTo>
                <a:lnTo>
                  <a:pt x="456311" y="306146"/>
                </a:lnTo>
                <a:lnTo>
                  <a:pt x="456311" y="0"/>
                </a:lnTo>
                <a:lnTo>
                  <a:pt x="820407" y="0"/>
                </a:lnTo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2424" y="1188214"/>
            <a:ext cx="6028155" cy="35266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72137" y="1357299"/>
            <a:ext cx="2072005" cy="714375"/>
          </a:xfrm>
          <a:custGeom>
            <a:avLst/>
            <a:gdLst/>
            <a:ahLst/>
            <a:cxnLst/>
            <a:rect l="l" t="t" r="r" b="b"/>
            <a:pathLst>
              <a:path w="2072004" h="714375">
                <a:moveTo>
                  <a:pt x="0" y="0"/>
                </a:moveTo>
                <a:lnTo>
                  <a:pt x="2071700" y="0"/>
                </a:lnTo>
                <a:lnTo>
                  <a:pt x="2071700" y="714375"/>
                </a:lnTo>
                <a:lnTo>
                  <a:pt x="0" y="714375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72137" y="1357299"/>
            <a:ext cx="2072005" cy="714375"/>
          </a:xfrm>
          <a:custGeom>
            <a:avLst/>
            <a:gdLst/>
            <a:ahLst/>
            <a:cxnLst/>
            <a:rect l="l" t="t" r="r" b="b"/>
            <a:pathLst>
              <a:path w="2072004" h="714375">
                <a:moveTo>
                  <a:pt x="0" y="0"/>
                </a:moveTo>
                <a:lnTo>
                  <a:pt x="2071700" y="0"/>
                </a:lnTo>
                <a:lnTo>
                  <a:pt x="2071700" y="714375"/>
                </a:lnTo>
                <a:lnTo>
                  <a:pt x="0" y="71437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73976" y="350748"/>
            <a:ext cx="66230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步驟三：確認系統時區、時間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22289" y="1431455"/>
            <a:ext cx="1244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正確的時間設定將 影響所有錄影資料 與資料庫的時間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28724" y="3429000"/>
            <a:ext cx="2110740" cy="285750"/>
          </a:xfrm>
          <a:custGeom>
            <a:avLst/>
            <a:gdLst/>
            <a:ahLst/>
            <a:cxnLst/>
            <a:rect l="l" t="t" r="r" b="b"/>
            <a:pathLst>
              <a:path w="2110740" h="285750">
                <a:moveTo>
                  <a:pt x="0" y="0"/>
                </a:moveTo>
                <a:lnTo>
                  <a:pt x="2110422" y="0"/>
                </a:lnTo>
                <a:lnTo>
                  <a:pt x="2110422" y="285750"/>
                </a:lnTo>
                <a:lnTo>
                  <a:pt x="0" y="285750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96051" y="3342297"/>
            <a:ext cx="2912110" cy="377825"/>
          </a:xfrm>
          <a:custGeom>
            <a:avLst/>
            <a:gdLst/>
            <a:ahLst/>
            <a:cxnLst/>
            <a:rect l="l" t="t" r="r" b="b"/>
            <a:pathLst>
              <a:path w="2912109" h="377825">
                <a:moveTo>
                  <a:pt x="0" y="0"/>
                </a:moveTo>
                <a:lnTo>
                  <a:pt x="2911500" y="0"/>
                </a:lnTo>
                <a:lnTo>
                  <a:pt x="2911500" y="377405"/>
                </a:lnTo>
                <a:lnTo>
                  <a:pt x="0" y="377405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96051" y="3342297"/>
            <a:ext cx="2912110" cy="377825"/>
          </a:xfrm>
          <a:custGeom>
            <a:avLst/>
            <a:gdLst/>
            <a:ahLst/>
            <a:cxnLst/>
            <a:rect l="l" t="t" r="r" b="b"/>
            <a:pathLst>
              <a:path w="2912109" h="377825">
                <a:moveTo>
                  <a:pt x="0" y="0"/>
                </a:moveTo>
                <a:lnTo>
                  <a:pt x="2911500" y="0"/>
                </a:lnTo>
                <a:lnTo>
                  <a:pt x="2911500" y="377405"/>
                </a:lnTo>
                <a:lnTo>
                  <a:pt x="0" y="377405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28724" y="2714625"/>
            <a:ext cx="3572510" cy="437515"/>
          </a:xfrm>
          <a:custGeom>
            <a:avLst/>
            <a:gdLst/>
            <a:ahLst/>
            <a:cxnLst/>
            <a:rect l="l" t="t" r="r" b="b"/>
            <a:pathLst>
              <a:path w="3572510" h="437514">
                <a:moveTo>
                  <a:pt x="0" y="0"/>
                </a:moveTo>
                <a:lnTo>
                  <a:pt x="3572103" y="0"/>
                </a:lnTo>
                <a:lnTo>
                  <a:pt x="3572103" y="437400"/>
                </a:lnTo>
                <a:lnTo>
                  <a:pt x="0" y="437400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28724" y="3214687"/>
            <a:ext cx="1490345" cy="214629"/>
          </a:xfrm>
          <a:custGeom>
            <a:avLst/>
            <a:gdLst/>
            <a:ahLst/>
            <a:cxnLst/>
            <a:rect l="l" t="t" r="r" b="b"/>
            <a:pathLst>
              <a:path w="1490345" h="214629">
                <a:moveTo>
                  <a:pt x="0" y="0"/>
                </a:moveTo>
                <a:lnTo>
                  <a:pt x="1489798" y="0"/>
                </a:lnTo>
                <a:lnTo>
                  <a:pt x="1489798" y="214312"/>
                </a:lnTo>
                <a:lnTo>
                  <a:pt x="0" y="214312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96051" y="2832696"/>
            <a:ext cx="2912110" cy="377825"/>
          </a:xfrm>
          <a:custGeom>
            <a:avLst/>
            <a:gdLst/>
            <a:ahLst/>
            <a:cxnLst/>
            <a:rect l="l" t="t" r="r" b="b"/>
            <a:pathLst>
              <a:path w="2912109" h="377825">
                <a:moveTo>
                  <a:pt x="0" y="0"/>
                </a:moveTo>
                <a:lnTo>
                  <a:pt x="2911500" y="0"/>
                </a:lnTo>
                <a:lnTo>
                  <a:pt x="2911500" y="377405"/>
                </a:lnTo>
                <a:lnTo>
                  <a:pt x="0" y="377405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96051" y="2832696"/>
            <a:ext cx="2912110" cy="377825"/>
          </a:xfrm>
          <a:custGeom>
            <a:avLst/>
            <a:gdLst/>
            <a:ahLst/>
            <a:cxnLst/>
            <a:rect l="l" t="t" r="r" b="b"/>
            <a:pathLst>
              <a:path w="2912109" h="377825">
                <a:moveTo>
                  <a:pt x="0" y="0"/>
                </a:moveTo>
                <a:lnTo>
                  <a:pt x="2911500" y="0"/>
                </a:lnTo>
                <a:lnTo>
                  <a:pt x="2911500" y="377405"/>
                </a:lnTo>
                <a:lnTo>
                  <a:pt x="0" y="377405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96051" y="2323096"/>
            <a:ext cx="2912110" cy="377825"/>
          </a:xfrm>
          <a:custGeom>
            <a:avLst/>
            <a:gdLst/>
            <a:ahLst/>
            <a:cxnLst/>
            <a:rect l="l" t="t" r="r" b="b"/>
            <a:pathLst>
              <a:path w="2912109" h="377825">
                <a:moveTo>
                  <a:pt x="0" y="0"/>
                </a:moveTo>
                <a:lnTo>
                  <a:pt x="2911500" y="0"/>
                </a:lnTo>
                <a:lnTo>
                  <a:pt x="2911500" y="377405"/>
                </a:lnTo>
                <a:lnTo>
                  <a:pt x="0" y="377405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96051" y="2323096"/>
            <a:ext cx="2912110" cy="377825"/>
          </a:xfrm>
          <a:custGeom>
            <a:avLst/>
            <a:gdLst/>
            <a:ahLst/>
            <a:cxnLst/>
            <a:rect l="l" t="t" r="r" b="b"/>
            <a:pathLst>
              <a:path w="2912109" h="377825">
                <a:moveTo>
                  <a:pt x="0" y="0"/>
                </a:moveTo>
                <a:lnTo>
                  <a:pt x="2911500" y="0"/>
                </a:lnTo>
                <a:lnTo>
                  <a:pt x="2911500" y="377405"/>
                </a:lnTo>
                <a:lnTo>
                  <a:pt x="0" y="377405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796051" y="2395727"/>
            <a:ext cx="2912110" cy="1258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檢查時間與時區是否正確</a:t>
            </a:r>
            <a:endParaRPr sz="1400">
              <a:latin typeface="Noto Sans CJK JP Regular"/>
              <a:cs typeface="Noto Sans CJK JP Regular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修改時間</a:t>
            </a:r>
            <a:r>
              <a:rPr sz="1400" spc="3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/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時區設定</a:t>
            </a:r>
            <a:endParaRPr sz="1400">
              <a:latin typeface="Noto Sans CJK JP Regular"/>
              <a:cs typeface="Noto Sans CJK JP Regular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勾</a:t>
            </a:r>
            <a:r>
              <a:rPr sz="1400" spc="3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選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"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我確認時間設定是正確的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"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000828" y="2511805"/>
            <a:ext cx="795655" cy="421640"/>
          </a:xfrm>
          <a:custGeom>
            <a:avLst/>
            <a:gdLst/>
            <a:ahLst/>
            <a:cxnLst/>
            <a:rect l="l" t="t" r="r" b="b"/>
            <a:pathLst>
              <a:path w="795654" h="421639">
                <a:moveTo>
                  <a:pt x="0" y="421525"/>
                </a:moveTo>
                <a:lnTo>
                  <a:pt x="397611" y="421525"/>
                </a:lnTo>
                <a:lnTo>
                  <a:pt x="397611" y="0"/>
                </a:lnTo>
                <a:lnTo>
                  <a:pt x="795223" y="0"/>
                </a:lnTo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918523" y="3021406"/>
            <a:ext cx="2877820" cy="300990"/>
          </a:xfrm>
          <a:custGeom>
            <a:avLst/>
            <a:gdLst/>
            <a:ahLst/>
            <a:cxnLst/>
            <a:rect l="l" t="t" r="r" b="b"/>
            <a:pathLst>
              <a:path w="2877820" h="300989">
                <a:moveTo>
                  <a:pt x="0" y="300443"/>
                </a:moveTo>
                <a:lnTo>
                  <a:pt x="2368511" y="300443"/>
                </a:lnTo>
                <a:lnTo>
                  <a:pt x="2368511" y="0"/>
                </a:lnTo>
                <a:lnTo>
                  <a:pt x="2877527" y="0"/>
                </a:lnTo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39147" y="3429000"/>
            <a:ext cx="2390775" cy="142875"/>
          </a:xfrm>
          <a:custGeom>
            <a:avLst/>
            <a:gdLst/>
            <a:ahLst/>
            <a:cxnLst/>
            <a:rect l="l" t="t" r="r" b="b"/>
            <a:pathLst>
              <a:path w="2390775" h="142875">
                <a:moveTo>
                  <a:pt x="0" y="142875"/>
                </a:moveTo>
                <a:lnTo>
                  <a:pt x="1195082" y="142875"/>
                </a:lnTo>
                <a:lnTo>
                  <a:pt x="1195082" y="0"/>
                </a:lnTo>
                <a:lnTo>
                  <a:pt x="2390178" y="0"/>
                </a:lnTo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000887" y="1142987"/>
            <a:ext cx="1143635" cy="1071880"/>
          </a:xfrm>
          <a:custGeom>
            <a:avLst/>
            <a:gdLst/>
            <a:ahLst/>
            <a:cxnLst/>
            <a:rect l="l" t="t" r="r" b="b"/>
            <a:pathLst>
              <a:path w="1143634" h="1071880">
                <a:moveTo>
                  <a:pt x="1029817" y="212242"/>
                </a:moveTo>
                <a:lnTo>
                  <a:pt x="113195" y="212242"/>
                </a:lnTo>
                <a:lnTo>
                  <a:pt x="176009" y="476897"/>
                </a:lnTo>
                <a:lnTo>
                  <a:pt x="0" y="689140"/>
                </a:lnTo>
                <a:lnTo>
                  <a:pt x="254342" y="806919"/>
                </a:lnTo>
                <a:lnTo>
                  <a:pt x="317169" y="1071587"/>
                </a:lnTo>
                <a:lnTo>
                  <a:pt x="571512" y="953795"/>
                </a:lnTo>
                <a:lnTo>
                  <a:pt x="853804" y="953795"/>
                </a:lnTo>
                <a:lnTo>
                  <a:pt x="888669" y="806919"/>
                </a:lnTo>
                <a:lnTo>
                  <a:pt x="1143012" y="689140"/>
                </a:lnTo>
                <a:lnTo>
                  <a:pt x="967003" y="476897"/>
                </a:lnTo>
                <a:lnTo>
                  <a:pt x="1029817" y="212242"/>
                </a:lnTo>
                <a:close/>
              </a:path>
              <a:path w="1143634" h="1071880">
                <a:moveTo>
                  <a:pt x="853804" y="953795"/>
                </a:moveTo>
                <a:lnTo>
                  <a:pt x="571512" y="953795"/>
                </a:lnTo>
                <a:lnTo>
                  <a:pt x="825842" y="1071587"/>
                </a:lnTo>
                <a:lnTo>
                  <a:pt x="853804" y="953795"/>
                </a:lnTo>
                <a:close/>
              </a:path>
              <a:path w="1143634" h="1071880">
                <a:moveTo>
                  <a:pt x="571512" y="0"/>
                </a:moveTo>
                <a:lnTo>
                  <a:pt x="395490" y="212242"/>
                </a:lnTo>
                <a:lnTo>
                  <a:pt x="747522" y="212242"/>
                </a:lnTo>
                <a:lnTo>
                  <a:pt x="57151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000887" y="1142987"/>
            <a:ext cx="1143635" cy="1071880"/>
          </a:xfrm>
          <a:custGeom>
            <a:avLst/>
            <a:gdLst/>
            <a:ahLst/>
            <a:cxnLst/>
            <a:rect l="l" t="t" r="r" b="b"/>
            <a:pathLst>
              <a:path w="1143634" h="1071880">
                <a:moveTo>
                  <a:pt x="0" y="689140"/>
                </a:moveTo>
                <a:lnTo>
                  <a:pt x="176009" y="476897"/>
                </a:lnTo>
                <a:lnTo>
                  <a:pt x="113195" y="212242"/>
                </a:lnTo>
                <a:lnTo>
                  <a:pt x="395490" y="212242"/>
                </a:lnTo>
                <a:lnTo>
                  <a:pt x="571512" y="0"/>
                </a:lnTo>
                <a:lnTo>
                  <a:pt x="747522" y="212242"/>
                </a:lnTo>
                <a:lnTo>
                  <a:pt x="1029817" y="212242"/>
                </a:lnTo>
                <a:lnTo>
                  <a:pt x="967003" y="476897"/>
                </a:lnTo>
                <a:lnTo>
                  <a:pt x="1143012" y="689140"/>
                </a:lnTo>
                <a:lnTo>
                  <a:pt x="888669" y="806919"/>
                </a:lnTo>
                <a:lnTo>
                  <a:pt x="825842" y="1071587"/>
                </a:lnTo>
                <a:lnTo>
                  <a:pt x="571512" y="953795"/>
                </a:lnTo>
                <a:lnTo>
                  <a:pt x="317169" y="1071587"/>
                </a:lnTo>
                <a:lnTo>
                  <a:pt x="254342" y="806919"/>
                </a:lnTo>
                <a:lnTo>
                  <a:pt x="0" y="689140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222490" y="1571282"/>
            <a:ext cx="58356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重要</a:t>
            </a:r>
            <a:endParaRPr sz="2200">
              <a:latin typeface="Noto Sans CJK JP Regular"/>
              <a:cs typeface="Noto Sans CJK JP Regular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572426" y="714362"/>
            <a:ext cx="1500162" cy="16915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28442" y="279311"/>
            <a:ext cx="40855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步驟四：系統安裝</a:t>
            </a:r>
          </a:p>
        </p:txBody>
      </p:sp>
      <p:sp>
        <p:nvSpPr>
          <p:cNvPr id="3" name="object 3"/>
          <p:cNvSpPr/>
          <p:nvPr/>
        </p:nvSpPr>
        <p:spPr>
          <a:xfrm>
            <a:off x="1290561" y="1112377"/>
            <a:ext cx="6317056" cy="36859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20951" y="350748"/>
            <a:ext cx="510032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步驟五：系統安裝完成</a:t>
            </a:r>
          </a:p>
        </p:txBody>
      </p:sp>
      <p:sp>
        <p:nvSpPr>
          <p:cNvPr id="3" name="object 3"/>
          <p:cNvSpPr/>
          <p:nvPr/>
        </p:nvSpPr>
        <p:spPr>
          <a:xfrm>
            <a:off x="1234227" y="1216355"/>
            <a:ext cx="6254682" cy="36581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28181" y="1635645"/>
            <a:ext cx="2664460" cy="348615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215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0"/>
              </a:spcBef>
            </a:pPr>
            <a:r>
              <a:rPr sz="1800" b="1" spc="-65" dirty="0">
                <a:solidFill>
                  <a:srgbClr val="F3F3F3"/>
                </a:solidFill>
                <a:latin typeface="Trebuchet MS"/>
                <a:cs typeface="Trebuchet MS"/>
              </a:rPr>
              <a:t>QVR</a:t>
            </a:r>
            <a:r>
              <a:rPr sz="1800" b="1" spc="-160" dirty="0">
                <a:solidFill>
                  <a:srgbClr val="F3F3F3"/>
                </a:solidFill>
                <a:latin typeface="Trebuchet MS"/>
                <a:cs typeface="Trebuchet MS"/>
              </a:rPr>
              <a:t> </a:t>
            </a:r>
            <a:r>
              <a:rPr sz="1800" b="1" spc="-95" dirty="0">
                <a:solidFill>
                  <a:srgbClr val="F3F3F3"/>
                </a:solidFill>
                <a:latin typeface="Trebuchet MS"/>
                <a:cs typeface="Trebuchet MS"/>
              </a:rPr>
              <a:t>Pro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36264" y="1197165"/>
            <a:ext cx="641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1F497D"/>
                </a:solidFill>
                <a:latin typeface="Trebuchet MS"/>
                <a:cs typeface="Trebuchet MS"/>
              </a:rPr>
              <a:t>2010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19868" y="1635645"/>
            <a:ext cx="2448560" cy="348615"/>
          </a:xfrm>
          <a:prstGeom prst="rect">
            <a:avLst/>
          </a:prstGeom>
          <a:solidFill>
            <a:srgbClr val="38761D"/>
          </a:solidFill>
        </p:spPr>
        <p:txBody>
          <a:bodyPr vert="horz" wrap="square" lIns="0" tIns="21590" rIns="0" bIns="0" rtlCol="0">
            <a:spAutoFit/>
          </a:bodyPr>
          <a:lstStyle/>
          <a:p>
            <a:pPr marL="284480">
              <a:lnSpc>
                <a:spcPct val="100000"/>
              </a:lnSpc>
              <a:spcBef>
                <a:spcPts val="170"/>
              </a:spcBef>
            </a:pPr>
            <a:r>
              <a:rPr sz="1800" b="1" spc="-110" dirty="0">
                <a:solidFill>
                  <a:srgbClr val="F3F3F3"/>
                </a:solidFill>
                <a:latin typeface="Trebuchet MS"/>
                <a:cs typeface="Trebuchet MS"/>
              </a:rPr>
              <a:t>Surveillance</a:t>
            </a:r>
            <a:r>
              <a:rPr sz="1800" b="1" spc="-195" dirty="0">
                <a:solidFill>
                  <a:srgbClr val="F3F3F3"/>
                </a:solidFill>
                <a:latin typeface="Trebuchet MS"/>
                <a:cs typeface="Trebuchet MS"/>
              </a:rPr>
              <a:t> </a:t>
            </a:r>
            <a:r>
              <a:rPr sz="1800" b="1" spc="-85" dirty="0">
                <a:solidFill>
                  <a:srgbClr val="F3F3F3"/>
                </a:solidFill>
                <a:latin typeface="Trebuchet MS"/>
                <a:cs typeface="Trebuchet MS"/>
              </a:rPr>
              <a:t>Station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60596" y="1197165"/>
            <a:ext cx="641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38761D"/>
                </a:solidFill>
                <a:latin typeface="Trebuchet MS"/>
                <a:cs typeface="Trebuchet MS"/>
              </a:rPr>
              <a:t>2012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9514" y="1635645"/>
            <a:ext cx="2808605" cy="348615"/>
          </a:xfrm>
          <a:prstGeom prst="rect">
            <a:avLst/>
          </a:prstGeom>
          <a:solidFill>
            <a:srgbClr val="1F497D"/>
          </a:solidFill>
        </p:spPr>
        <p:txBody>
          <a:bodyPr vert="horz" wrap="square" lIns="0" tIns="21590" rIns="0" bIns="0" rtlCol="0">
            <a:spAutoFit/>
          </a:bodyPr>
          <a:lstStyle/>
          <a:p>
            <a:pPr marL="818515">
              <a:lnSpc>
                <a:spcPct val="100000"/>
              </a:lnSpc>
              <a:spcBef>
                <a:spcPts val="170"/>
              </a:spcBef>
            </a:pPr>
            <a:r>
              <a:rPr sz="1800" b="1" spc="-80" dirty="0">
                <a:solidFill>
                  <a:srgbClr val="F3F3F3"/>
                </a:solidFill>
                <a:latin typeface="Trebuchet MS"/>
                <a:cs typeface="Trebuchet MS"/>
              </a:rPr>
              <a:t>VioStor</a:t>
            </a:r>
            <a:r>
              <a:rPr sz="1800" b="1" spc="-180" dirty="0">
                <a:solidFill>
                  <a:srgbClr val="F3F3F3"/>
                </a:solidFill>
                <a:latin typeface="Trebuchet MS"/>
                <a:cs typeface="Trebuchet MS"/>
              </a:rPr>
              <a:t> </a:t>
            </a:r>
            <a:r>
              <a:rPr sz="1800" b="1" spc="-55" dirty="0">
                <a:solidFill>
                  <a:srgbClr val="F3F3F3"/>
                </a:solidFill>
                <a:latin typeface="Trebuchet MS"/>
                <a:cs typeface="Trebuchet MS"/>
              </a:rPr>
              <a:t>NVR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40917" y="1197165"/>
            <a:ext cx="641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FF0000"/>
                </a:solidFill>
                <a:latin typeface="Trebuchet MS"/>
                <a:cs typeface="Trebuchet MS"/>
              </a:rPr>
              <a:t>2018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10813" y="2249970"/>
            <a:ext cx="2275624" cy="13219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85849" y="2157625"/>
            <a:ext cx="1365643" cy="12628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0037" y="2157971"/>
            <a:ext cx="1114844" cy="12710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19868" y="2067698"/>
            <a:ext cx="516468" cy="5015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215213" y="2357437"/>
            <a:ext cx="857243" cy="8572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30244" y="3534752"/>
            <a:ext cx="22205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監控專用硬體</a:t>
            </a:r>
            <a:endParaRPr sz="1600">
              <a:latin typeface="Noto Sans CJK JP Regular"/>
              <a:cs typeface="Noto Sans CJK JP Regular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114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z="1600" spc="-5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-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封閉式作業系統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26593" y="3534752"/>
            <a:ext cx="193357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10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NAS</a:t>
            </a:r>
            <a:r>
              <a:rPr sz="1600" spc="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39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中</a:t>
            </a:r>
            <a:r>
              <a:rPr sz="1600" spc="8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App</a:t>
            </a:r>
            <a:endParaRPr sz="1600">
              <a:latin typeface="Noto Sans CJK JP Regular"/>
              <a:cs typeface="Noto Sans CJK JP Regular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輕量級的監控系統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306913" y="3534752"/>
            <a:ext cx="213614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080" indent="-2990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開放式視訊監控平台 系統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216061" y="383146"/>
            <a:ext cx="47117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275" dirty="0"/>
              <a:t>QNAP</a:t>
            </a:r>
            <a:r>
              <a:rPr spc="20" dirty="0"/>
              <a:t> </a:t>
            </a:r>
            <a:r>
              <a:rPr spc="-5" dirty="0"/>
              <a:t>監控系統方案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0354" y="383082"/>
            <a:ext cx="7169784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990" dirty="0"/>
              <a:t>從</a:t>
            </a:r>
            <a:r>
              <a:rPr spc="60" dirty="0"/>
              <a:t>QTS</a:t>
            </a:r>
            <a:r>
              <a:rPr spc="90" dirty="0"/>
              <a:t> </a:t>
            </a:r>
            <a:r>
              <a:rPr spc="-5" dirty="0"/>
              <a:t>登入</a:t>
            </a:r>
            <a:r>
              <a:rPr spc="95" dirty="0"/>
              <a:t> </a:t>
            </a:r>
            <a:r>
              <a:rPr spc="285" dirty="0"/>
              <a:t>QVR</a:t>
            </a:r>
            <a:r>
              <a:rPr spc="80" dirty="0"/>
              <a:t> </a:t>
            </a:r>
            <a:r>
              <a:rPr spc="40" dirty="0"/>
              <a:t>Pro</a:t>
            </a:r>
            <a:r>
              <a:rPr spc="95" dirty="0"/>
              <a:t> </a:t>
            </a:r>
            <a:r>
              <a:rPr spc="-5" dirty="0"/>
              <a:t>管理介面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1061288"/>
            <a:ext cx="5150649" cy="298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59605" y="2043823"/>
            <a:ext cx="4884394" cy="30984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91394" y="1372146"/>
            <a:ext cx="500380" cy="522605"/>
          </a:xfrm>
          <a:custGeom>
            <a:avLst/>
            <a:gdLst/>
            <a:ahLst/>
            <a:cxnLst/>
            <a:rect l="l" t="t" r="r" b="b"/>
            <a:pathLst>
              <a:path w="500379" h="522605">
                <a:moveTo>
                  <a:pt x="0" y="0"/>
                </a:moveTo>
                <a:lnTo>
                  <a:pt x="500062" y="0"/>
                </a:lnTo>
                <a:lnTo>
                  <a:pt x="500062" y="521995"/>
                </a:lnTo>
                <a:lnTo>
                  <a:pt x="0" y="521995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84966" y="1500187"/>
            <a:ext cx="960119" cy="1078230"/>
          </a:xfrm>
          <a:custGeom>
            <a:avLst/>
            <a:gdLst/>
            <a:ahLst/>
            <a:cxnLst/>
            <a:rect l="l" t="t" r="r" b="b"/>
            <a:pathLst>
              <a:path w="960120" h="1078230">
                <a:moveTo>
                  <a:pt x="959726" y="837704"/>
                </a:moveTo>
                <a:lnTo>
                  <a:pt x="479869" y="837704"/>
                </a:lnTo>
                <a:lnTo>
                  <a:pt x="719797" y="1077633"/>
                </a:lnTo>
                <a:lnTo>
                  <a:pt x="959726" y="837704"/>
                </a:lnTo>
                <a:close/>
              </a:path>
              <a:path w="960120" h="1078230">
                <a:moveTo>
                  <a:pt x="27673" y="0"/>
                </a:moveTo>
                <a:lnTo>
                  <a:pt x="0" y="0"/>
                </a:lnTo>
                <a:lnTo>
                  <a:pt x="0" y="239928"/>
                </a:lnTo>
                <a:lnTo>
                  <a:pt x="27673" y="239928"/>
                </a:lnTo>
                <a:lnTo>
                  <a:pt x="74600" y="241825"/>
                </a:lnTo>
                <a:lnTo>
                  <a:pt x="120482" y="247416"/>
                </a:lnTo>
                <a:lnTo>
                  <a:pt x="165171" y="256556"/>
                </a:lnTo>
                <a:lnTo>
                  <a:pt x="208522" y="269096"/>
                </a:lnTo>
                <a:lnTo>
                  <a:pt x="250386" y="284890"/>
                </a:lnTo>
                <a:lnTo>
                  <a:pt x="290616" y="303790"/>
                </a:lnTo>
                <a:lnTo>
                  <a:pt x="329065" y="325649"/>
                </a:lnTo>
                <a:lnTo>
                  <a:pt x="365586" y="350320"/>
                </a:lnTo>
                <a:lnTo>
                  <a:pt x="400031" y="377655"/>
                </a:lnTo>
                <a:lnTo>
                  <a:pt x="432254" y="407508"/>
                </a:lnTo>
                <a:lnTo>
                  <a:pt x="462106" y="439730"/>
                </a:lnTo>
                <a:lnTo>
                  <a:pt x="489441" y="474175"/>
                </a:lnTo>
                <a:lnTo>
                  <a:pt x="514112" y="510696"/>
                </a:lnTo>
                <a:lnTo>
                  <a:pt x="535971" y="549145"/>
                </a:lnTo>
                <a:lnTo>
                  <a:pt x="554871" y="589375"/>
                </a:lnTo>
                <a:lnTo>
                  <a:pt x="570665" y="631239"/>
                </a:lnTo>
                <a:lnTo>
                  <a:pt x="583205" y="674590"/>
                </a:lnTo>
                <a:lnTo>
                  <a:pt x="592345" y="719279"/>
                </a:lnTo>
                <a:lnTo>
                  <a:pt x="597937" y="765161"/>
                </a:lnTo>
                <a:lnTo>
                  <a:pt x="599833" y="812088"/>
                </a:lnTo>
                <a:lnTo>
                  <a:pt x="599833" y="837704"/>
                </a:lnTo>
                <a:lnTo>
                  <a:pt x="839762" y="837704"/>
                </a:lnTo>
                <a:lnTo>
                  <a:pt x="839762" y="812088"/>
                </a:lnTo>
                <a:lnTo>
                  <a:pt x="838383" y="764372"/>
                </a:lnTo>
                <a:lnTo>
                  <a:pt x="834298" y="717382"/>
                </a:lnTo>
                <a:lnTo>
                  <a:pt x="827583" y="671194"/>
                </a:lnTo>
                <a:lnTo>
                  <a:pt x="818314" y="625885"/>
                </a:lnTo>
                <a:lnTo>
                  <a:pt x="806566" y="581530"/>
                </a:lnTo>
                <a:lnTo>
                  <a:pt x="792418" y="538206"/>
                </a:lnTo>
                <a:lnTo>
                  <a:pt x="775943" y="495988"/>
                </a:lnTo>
                <a:lnTo>
                  <a:pt x="757219" y="454954"/>
                </a:lnTo>
                <a:lnTo>
                  <a:pt x="736322" y="415179"/>
                </a:lnTo>
                <a:lnTo>
                  <a:pt x="713328" y="376739"/>
                </a:lnTo>
                <a:lnTo>
                  <a:pt x="688313" y="339710"/>
                </a:lnTo>
                <a:lnTo>
                  <a:pt x="661354" y="304170"/>
                </a:lnTo>
                <a:lnTo>
                  <a:pt x="632525" y="270193"/>
                </a:lnTo>
                <a:lnTo>
                  <a:pt x="601905" y="237856"/>
                </a:lnTo>
                <a:lnTo>
                  <a:pt x="569568" y="207236"/>
                </a:lnTo>
                <a:lnTo>
                  <a:pt x="535591" y="178407"/>
                </a:lnTo>
                <a:lnTo>
                  <a:pt x="500051" y="151448"/>
                </a:lnTo>
                <a:lnTo>
                  <a:pt x="463022" y="126433"/>
                </a:lnTo>
                <a:lnTo>
                  <a:pt x="424582" y="103439"/>
                </a:lnTo>
                <a:lnTo>
                  <a:pt x="384807" y="82542"/>
                </a:lnTo>
                <a:lnTo>
                  <a:pt x="343773" y="63818"/>
                </a:lnTo>
                <a:lnTo>
                  <a:pt x="301555" y="47344"/>
                </a:lnTo>
                <a:lnTo>
                  <a:pt x="258231" y="33195"/>
                </a:lnTo>
                <a:lnTo>
                  <a:pt x="213876" y="21448"/>
                </a:lnTo>
                <a:lnTo>
                  <a:pt x="168567" y="12178"/>
                </a:lnTo>
                <a:lnTo>
                  <a:pt x="122379" y="5463"/>
                </a:lnTo>
                <a:lnTo>
                  <a:pt x="75389" y="1378"/>
                </a:lnTo>
                <a:lnTo>
                  <a:pt x="2767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84966" y="1500187"/>
            <a:ext cx="960119" cy="1078230"/>
          </a:xfrm>
          <a:custGeom>
            <a:avLst/>
            <a:gdLst/>
            <a:ahLst/>
            <a:cxnLst/>
            <a:rect l="l" t="t" r="r" b="b"/>
            <a:pathLst>
              <a:path w="960120" h="1078230">
                <a:moveTo>
                  <a:pt x="0" y="0"/>
                </a:moveTo>
                <a:lnTo>
                  <a:pt x="27673" y="0"/>
                </a:lnTo>
                <a:lnTo>
                  <a:pt x="75389" y="1378"/>
                </a:lnTo>
                <a:lnTo>
                  <a:pt x="122379" y="5463"/>
                </a:lnTo>
                <a:lnTo>
                  <a:pt x="168567" y="12178"/>
                </a:lnTo>
                <a:lnTo>
                  <a:pt x="213876" y="21448"/>
                </a:lnTo>
                <a:lnTo>
                  <a:pt x="258231" y="33195"/>
                </a:lnTo>
                <a:lnTo>
                  <a:pt x="301555" y="47344"/>
                </a:lnTo>
                <a:lnTo>
                  <a:pt x="343773" y="63818"/>
                </a:lnTo>
                <a:lnTo>
                  <a:pt x="384807" y="82542"/>
                </a:lnTo>
                <a:lnTo>
                  <a:pt x="424582" y="103439"/>
                </a:lnTo>
                <a:lnTo>
                  <a:pt x="463022" y="126433"/>
                </a:lnTo>
                <a:lnTo>
                  <a:pt x="500051" y="151448"/>
                </a:lnTo>
                <a:lnTo>
                  <a:pt x="535591" y="178407"/>
                </a:lnTo>
                <a:lnTo>
                  <a:pt x="569568" y="207236"/>
                </a:lnTo>
                <a:lnTo>
                  <a:pt x="601905" y="237856"/>
                </a:lnTo>
                <a:lnTo>
                  <a:pt x="632525" y="270193"/>
                </a:lnTo>
                <a:lnTo>
                  <a:pt x="661354" y="304170"/>
                </a:lnTo>
                <a:lnTo>
                  <a:pt x="688313" y="339710"/>
                </a:lnTo>
                <a:lnTo>
                  <a:pt x="713328" y="376739"/>
                </a:lnTo>
                <a:lnTo>
                  <a:pt x="736322" y="415179"/>
                </a:lnTo>
                <a:lnTo>
                  <a:pt x="757219" y="454954"/>
                </a:lnTo>
                <a:lnTo>
                  <a:pt x="775943" y="495988"/>
                </a:lnTo>
                <a:lnTo>
                  <a:pt x="792418" y="538206"/>
                </a:lnTo>
                <a:lnTo>
                  <a:pt x="806566" y="581530"/>
                </a:lnTo>
                <a:lnTo>
                  <a:pt x="818314" y="625885"/>
                </a:lnTo>
                <a:lnTo>
                  <a:pt x="827583" y="671194"/>
                </a:lnTo>
                <a:lnTo>
                  <a:pt x="834298" y="717382"/>
                </a:lnTo>
                <a:lnTo>
                  <a:pt x="838383" y="764372"/>
                </a:lnTo>
                <a:lnTo>
                  <a:pt x="839762" y="812088"/>
                </a:lnTo>
                <a:lnTo>
                  <a:pt x="839762" y="837704"/>
                </a:lnTo>
                <a:lnTo>
                  <a:pt x="959726" y="837704"/>
                </a:lnTo>
                <a:lnTo>
                  <a:pt x="719797" y="1077633"/>
                </a:lnTo>
                <a:lnTo>
                  <a:pt x="479869" y="837704"/>
                </a:lnTo>
                <a:lnTo>
                  <a:pt x="599833" y="837704"/>
                </a:lnTo>
                <a:lnTo>
                  <a:pt x="599833" y="812088"/>
                </a:lnTo>
                <a:lnTo>
                  <a:pt x="597937" y="765161"/>
                </a:lnTo>
                <a:lnTo>
                  <a:pt x="592345" y="719279"/>
                </a:lnTo>
                <a:lnTo>
                  <a:pt x="583205" y="674590"/>
                </a:lnTo>
                <a:lnTo>
                  <a:pt x="570665" y="631239"/>
                </a:lnTo>
                <a:lnTo>
                  <a:pt x="554871" y="589375"/>
                </a:lnTo>
                <a:lnTo>
                  <a:pt x="535971" y="549145"/>
                </a:lnTo>
                <a:lnTo>
                  <a:pt x="514112" y="510696"/>
                </a:lnTo>
                <a:lnTo>
                  <a:pt x="489441" y="474175"/>
                </a:lnTo>
                <a:lnTo>
                  <a:pt x="462106" y="439730"/>
                </a:lnTo>
                <a:lnTo>
                  <a:pt x="432254" y="407508"/>
                </a:lnTo>
                <a:lnTo>
                  <a:pt x="400031" y="377655"/>
                </a:lnTo>
                <a:lnTo>
                  <a:pt x="365586" y="350320"/>
                </a:lnTo>
                <a:lnTo>
                  <a:pt x="329065" y="325649"/>
                </a:lnTo>
                <a:lnTo>
                  <a:pt x="290616" y="303790"/>
                </a:lnTo>
                <a:lnTo>
                  <a:pt x="250386" y="284890"/>
                </a:lnTo>
                <a:lnTo>
                  <a:pt x="208522" y="269096"/>
                </a:lnTo>
                <a:lnTo>
                  <a:pt x="165171" y="256556"/>
                </a:lnTo>
                <a:lnTo>
                  <a:pt x="120482" y="247416"/>
                </a:lnTo>
                <a:lnTo>
                  <a:pt x="74600" y="241825"/>
                </a:lnTo>
                <a:lnTo>
                  <a:pt x="27673" y="239928"/>
                </a:lnTo>
                <a:lnTo>
                  <a:pt x="0" y="239928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486412" y="1200137"/>
            <a:ext cx="3386454" cy="67183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98425" rIns="0" bIns="0" rtlCol="0">
            <a:spAutoFit/>
          </a:bodyPr>
          <a:lstStyle/>
          <a:p>
            <a:pPr marL="562610" indent="-228600">
              <a:lnSpc>
                <a:spcPct val="100000"/>
              </a:lnSpc>
              <a:spcBef>
                <a:spcPts val="775"/>
              </a:spcBef>
              <a:buFont typeface="Arial"/>
              <a:buAutoNum type="arabicPeriod"/>
              <a:tabLst>
                <a:tab pos="563245" algn="l"/>
              </a:tabLst>
            </a:pPr>
            <a:r>
              <a:rPr sz="1400" spc="10" dirty="0">
                <a:solidFill>
                  <a:srgbClr val="FFFFFF"/>
                </a:solidFill>
                <a:latin typeface="Droid Sans Fallback"/>
                <a:cs typeface="Droid Sans Fallback"/>
              </a:rPr>
              <a:t>點</a:t>
            </a:r>
            <a:r>
              <a:rPr sz="1400" dirty="0">
                <a:solidFill>
                  <a:srgbClr val="FFFFFF"/>
                </a:solidFill>
                <a:latin typeface="Droid Sans Fallback"/>
                <a:cs typeface="Droid Sans Fallback"/>
              </a:rPr>
              <a:t>選</a:t>
            </a:r>
            <a:r>
              <a:rPr sz="1400" spc="-15" dirty="0">
                <a:solidFill>
                  <a:srgbClr val="FFFFFF"/>
                </a:solidFill>
                <a:latin typeface="Droid Sans Fallback"/>
                <a:cs typeface="Droid Sans Fallback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QTS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Droid Sans Fallback"/>
                <a:cs typeface="Droid Sans Fallback"/>
              </a:rPr>
              <a:t>桌面</a:t>
            </a:r>
            <a:r>
              <a:rPr sz="1400" dirty="0">
                <a:solidFill>
                  <a:srgbClr val="FFFFFF"/>
                </a:solidFill>
                <a:latin typeface="Droid Sans Fallback"/>
                <a:cs typeface="Droid Sans Fallback"/>
              </a:rPr>
              <a:t>的</a:t>
            </a:r>
            <a:r>
              <a:rPr sz="1400" spc="-15" dirty="0">
                <a:solidFill>
                  <a:srgbClr val="FFFFFF"/>
                </a:solidFill>
                <a:latin typeface="Droid Sans Fallback"/>
                <a:cs typeface="Droid Sans Fallback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QVR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Pro</a:t>
            </a:r>
            <a:r>
              <a:rPr sz="1400" spc="10" dirty="0">
                <a:solidFill>
                  <a:srgbClr val="FFFFFF"/>
                </a:solidFill>
                <a:latin typeface="Droid Sans Fallback"/>
                <a:cs typeface="Droid Sans Fallback"/>
              </a:rPr>
              <a:t>圖示</a:t>
            </a:r>
            <a:endParaRPr sz="1400">
              <a:latin typeface="Droid Sans Fallback"/>
              <a:cs typeface="Droid Sans Fallback"/>
            </a:endParaRPr>
          </a:p>
          <a:p>
            <a:pPr marL="562610" indent="-228600">
              <a:lnSpc>
                <a:spcPct val="100000"/>
              </a:lnSpc>
              <a:buFont typeface="Arial"/>
              <a:buAutoNum type="arabicPeriod"/>
              <a:tabLst>
                <a:tab pos="563245" algn="l"/>
              </a:tabLst>
            </a:pPr>
            <a:r>
              <a:rPr sz="1400" spc="10" dirty="0">
                <a:solidFill>
                  <a:srgbClr val="FFFFFF"/>
                </a:solidFill>
                <a:latin typeface="Droid Sans Fallback"/>
                <a:cs typeface="Droid Sans Fallback"/>
              </a:rPr>
              <a:t>新視</a:t>
            </a:r>
            <a:r>
              <a:rPr sz="1400" dirty="0">
                <a:solidFill>
                  <a:srgbClr val="FFFFFF"/>
                </a:solidFill>
                <a:latin typeface="Droid Sans Fallback"/>
                <a:cs typeface="Droid Sans Fallback"/>
              </a:rPr>
              <a:t>窗開啟</a:t>
            </a:r>
            <a:r>
              <a:rPr sz="1400" spc="-40" dirty="0">
                <a:solidFill>
                  <a:srgbClr val="FFFFFF"/>
                </a:solidFill>
                <a:latin typeface="Droid Sans Fallback"/>
                <a:cs typeface="Droid Sans Fallback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QVR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Pro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Droid Sans Fallback"/>
                <a:cs typeface="Droid Sans Fallback"/>
              </a:rPr>
              <a:t>管理</a:t>
            </a:r>
            <a:r>
              <a:rPr sz="1400" dirty="0">
                <a:solidFill>
                  <a:srgbClr val="FFFFFF"/>
                </a:solidFill>
                <a:latin typeface="Droid Sans Fallback"/>
                <a:cs typeface="Droid Sans Fallback"/>
              </a:rPr>
              <a:t>介面</a:t>
            </a:r>
            <a:endParaRPr sz="1400">
              <a:latin typeface="Droid Sans Fallback"/>
              <a:cs typeface="Droid Sans Fallb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72062" y="3857637"/>
            <a:ext cx="3615690" cy="63627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174625" rIns="0" bIns="0" rtlCol="0">
            <a:spAutoFit/>
          </a:bodyPr>
          <a:lstStyle/>
          <a:p>
            <a:pPr marL="867410">
              <a:lnSpc>
                <a:spcPct val="100000"/>
              </a:lnSpc>
              <a:spcBef>
                <a:spcPts val="1375"/>
              </a:spcBef>
            </a:pPr>
            <a:r>
              <a:rPr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QTS-like 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桌面環境</a:t>
            </a:r>
            <a:endParaRPr sz="18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6807" y="2274874"/>
            <a:ext cx="6400317" cy="2866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50354" y="347370"/>
            <a:ext cx="7169784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990" dirty="0"/>
              <a:t>從</a:t>
            </a:r>
            <a:r>
              <a:rPr spc="60" dirty="0"/>
              <a:t>QTS</a:t>
            </a:r>
            <a:r>
              <a:rPr spc="90" dirty="0"/>
              <a:t> </a:t>
            </a:r>
            <a:r>
              <a:rPr spc="-5" dirty="0"/>
              <a:t>登入</a:t>
            </a:r>
            <a:r>
              <a:rPr spc="95" dirty="0"/>
              <a:t> </a:t>
            </a:r>
            <a:r>
              <a:rPr spc="285" dirty="0"/>
              <a:t>QVR</a:t>
            </a:r>
            <a:r>
              <a:rPr spc="80" dirty="0"/>
              <a:t> </a:t>
            </a:r>
            <a:r>
              <a:rPr spc="40" dirty="0"/>
              <a:t>Pro</a:t>
            </a:r>
            <a:r>
              <a:rPr spc="95" dirty="0"/>
              <a:t> </a:t>
            </a:r>
            <a:r>
              <a:rPr spc="-5" dirty="0"/>
              <a:t>管理介面</a:t>
            </a:r>
          </a:p>
        </p:txBody>
      </p:sp>
      <p:sp>
        <p:nvSpPr>
          <p:cNvPr id="4" name="object 4"/>
          <p:cNvSpPr/>
          <p:nvPr/>
        </p:nvSpPr>
        <p:spPr>
          <a:xfrm>
            <a:off x="1532775" y="2264473"/>
            <a:ext cx="4217670" cy="151765"/>
          </a:xfrm>
          <a:custGeom>
            <a:avLst/>
            <a:gdLst/>
            <a:ahLst/>
            <a:cxnLst/>
            <a:rect l="l" t="t" r="r" b="b"/>
            <a:pathLst>
              <a:path w="4217670" h="151764">
                <a:moveTo>
                  <a:pt x="0" y="0"/>
                </a:moveTo>
                <a:lnTo>
                  <a:pt x="4217403" y="0"/>
                </a:lnTo>
                <a:lnTo>
                  <a:pt x="4217403" y="151498"/>
                </a:lnTo>
                <a:lnTo>
                  <a:pt x="0" y="151498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673261" y="1150378"/>
            <a:ext cx="4627880" cy="864235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98425" rIns="0" bIns="0" rtlCol="0">
            <a:spAutoFit/>
          </a:bodyPr>
          <a:lstStyle/>
          <a:p>
            <a:pPr marL="105410">
              <a:lnSpc>
                <a:spcPct val="100000"/>
              </a:lnSpc>
              <a:spcBef>
                <a:spcPts val="775"/>
              </a:spcBef>
            </a:pP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網址列直接輸入：</a:t>
            </a:r>
            <a:endParaRPr sz="2000">
              <a:latin typeface="Noto Sans CJK JP Regular"/>
              <a:cs typeface="Noto Sans CJK JP Regular"/>
            </a:endParaRPr>
          </a:p>
          <a:p>
            <a:pPr marL="105410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http://your.ip.address:8080/qvrpro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44535" y="1285862"/>
            <a:ext cx="1078230" cy="960119"/>
          </a:xfrm>
          <a:custGeom>
            <a:avLst/>
            <a:gdLst/>
            <a:ahLst/>
            <a:cxnLst/>
            <a:rect l="l" t="t" r="r" b="b"/>
            <a:pathLst>
              <a:path w="1078230" h="960119">
                <a:moveTo>
                  <a:pt x="837704" y="0"/>
                </a:moveTo>
                <a:lnTo>
                  <a:pt x="837704" y="119964"/>
                </a:lnTo>
                <a:lnTo>
                  <a:pt x="812088" y="119964"/>
                </a:lnTo>
                <a:lnTo>
                  <a:pt x="764372" y="121342"/>
                </a:lnTo>
                <a:lnTo>
                  <a:pt x="717382" y="125427"/>
                </a:lnTo>
                <a:lnTo>
                  <a:pt x="671194" y="132142"/>
                </a:lnTo>
                <a:lnTo>
                  <a:pt x="625885" y="141412"/>
                </a:lnTo>
                <a:lnTo>
                  <a:pt x="581530" y="153159"/>
                </a:lnTo>
                <a:lnTo>
                  <a:pt x="538206" y="167308"/>
                </a:lnTo>
                <a:lnTo>
                  <a:pt x="495988" y="183782"/>
                </a:lnTo>
                <a:lnTo>
                  <a:pt x="454954" y="202506"/>
                </a:lnTo>
                <a:lnTo>
                  <a:pt x="415179" y="223403"/>
                </a:lnTo>
                <a:lnTo>
                  <a:pt x="376739" y="246397"/>
                </a:lnTo>
                <a:lnTo>
                  <a:pt x="339710" y="271412"/>
                </a:lnTo>
                <a:lnTo>
                  <a:pt x="304170" y="298372"/>
                </a:lnTo>
                <a:lnTo>
                  <a:pt x="270193" y="327200"/>
                </a:lnTo>
                <a:lnTo>
                  <a:pt x="237856" y="357820"/>
                </a:lnTo>
                <a:lnTo>
                  <a:pt x="207236" y="390157"/>
                </a:lnTo>
                <a:lnTo>
                  <a:pt x="178407" y="424134"/>
                </a:lnTo>
                <a:lnTo>
                  <a:pt x="151448" y="459675"/>
                </a:lnTo>
                <a:lnTo>
                  <a:pt x="126433" y="496703"/>
                </a:lnTo>
                <a:lnTo>
                  <a:pt x="103439" y="535143"/>
                </a:lnTo>
                <a:lnTo>
                  <a:pt x="82542" y="574918"/>
                </a:lnTo>
                <a:lnTo>
                  <a:pt x="63818" y="615952"/>
                </a:lnTo>
                <a:lnTo>
                  <a:pt x="47344" y="658170"/>
                </a:lnTo>
                <a:lnTo>
                  <a:pt x="33195" y="701494"/>
                </a:lnTo>
                <a:lnTo>
                  <a:pt x="21448" y="745849"/>
                </a:lnTo>
                <a:lnTo>
                  <a:pt x="12178" y="791159"/>
                </a:lnTo>
                <a:lnTo>
                  <a:pt x="5463" y="837346"/>
                </a:lnTo>
                <a:lnTo>
                  <a:pt x="1378" y="884336"/>
                </a:lnTo>
                <a:lnTo>
                  <a:pt x="0" y="932040"/>
                </a:lnTo>
                <a:lnTo>
                  <a:pt x="0" y="959726"/>
                </a:lnTo>
                <a:lnTo>
                  <a:pt x="239928" y="959726"/>
                </a:lnTo>
                <a:lnTo>
                  <a:pt x="239928" y="932040"/>
                </a:lnTo>
                <a:lnTo>
                  <a:pt x="241825" y="885126"/>
                </a:lnTo>
                <a:lnTo>
                  <a:pt x="247416" y="839244"/>
                </a:lnTo>
                <a:lnTo>
                  <a:pt x="256556" y="794554"/>
                </a:lnTo>
                <a:lnTo>
                  <a:pt x="269096" y="751203"/>
                </a:lnTo>
                <a:lnTo>
                  <a:pt x="284890" y="709339"/>
                </a:lnTo>
                <a:lnTo>
                  <a:pt x="303790" y="669109"/>
                </a:lnTo>
                <a:lnTo>
                  <a:pt x="325649" y="630660"/>
                </a:lnTo>
                <a:lnTo>
                  <a:pt x="350319" y="594139"/>
                </a:lnTo>
                <a:lnTo>
                  <a:pt x="377654" y="559694"/>
                </a:lnTo>
                <a:lnTo>
                  <a:pt x="407506" y="527472"/>
                </a:lnTo>
                <a:lnTo>
                  <a:pt x="439728" y="497619"/>
                </a:lnTo>
                <a:lnTo>
                  <a:pt x="474172" y="470284"/>
                </a:lnTo>
                <a:lnTo>
                  <a:pt x="510692" y="445613"/>
                </a:lnTo>
                <a:lnTo>
                  <a:pt x="549141" y="423754"/>
                </a:lnTo>
                <a:lnTo>
                  <a:pt x="589370" y="404854"/>
                </a:lnTo>
                <a:lnTo>
                  <a:pt x="631233" y="389061"/>
                </a:lnTo>
                <a:lnTo>
                  <a:pt x="674582" y="376520"/>
                </a:lnTo>
                <a:lnTo>
                  <a:pt x="719270" y="367381"/>
                </a:lnTo>
                <a:lnTo>
                  <a:pt x="765151" y="361789"/>
                </a:lnTo>
                <a:lnTo>
                  <a:pt x="812076" y="359892"/>
                </a:lnTo>
                <a:lnTo>
                  <a:pt x="957668" y="359892"/>
                </a:lnTo>
                <a:lnTo>
                  <a:pt x="1077633" y="239928"/>
                </a:lnTo>
                <a:lnTo>
                  <a:pt x="837704" y="0"/>
                </a:lnTo>
                <a:close/>
              </a:path>
              <a:path w="1078230" h="960119">
                <a:moveTo>
                  <a:pt x="239928" y="932040"/>
                </a:moveTo>
                <a:close/>
              </a:path>
              <a:path w="1078230" h="960119">
                <a:moveTo>
                  <a:pt x="957668" y="359892"/>
                </a:moveTo>
                <a:lnTo>
                  <a:pt x="837704" y="359892"/>
                </a:lnTo>
                <a:lnTo>
                  <a:pt x="837704" y="479856"/>
                </a:lnTo>
                <a:lnTo>
                  <a:pt x="957668" y="35989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44535" y="1285862"/>
            <a:ext cx="1078230" cy="960119"/>
          </a:xfrm>
          <a:custGeom>
            <a:avLst/>
            <a:gdLst/>
            <a:ahLst/>
            <a:cxnLst/>
            <a:rect l="l" t="t" r="r" b="b"/>
            <a:pathLst>
              <a:path w="1078230" h="960119">
                <a:moveTo>
                  <a:pt x="0" y="959726"/>
                </a:moveTo>
                <a:lnTo>
                  <a:pt x="0" y="932052"/>
                </a:lnTo>
                <a:lnTo>
                  <a:pt x="1378" y="884336"/>
                </a:lnTo>
                <a:lnTo>
                  <a:pt x="5463" y="837346"/>
                </a:lnTo>
                <a:lnTo>
                  <a:pt x="12178" y="791159"/>
                </a:lnTo>
                <a:lnTo>
                  <a:pt x="21448" y="745849"/>
                </a:lnTo>
                <a:lnTo>
                  <a:pt x="33195" y="701494"/>
                </a:lnTo>
                <a:lnTo>
                  <a:pt x="47344" y="658170"/>
                </a:lnTo>
                <a:lnTo>
                  <a:pt x="63818" y="615952"/>
                </a:lnTo>
                <a:lnTo>
                  <a:pt x="82542" y="574918"/>
                </a:lnTo>
                <a:lnTo>
                  <a:pt x="103439" y="535143"/>
                </a:lnTo>
                <a:lnTo>
                  <a:pt x="126433" y="496703"/>
                </a:lnTo>
                <a:lnTo>
                  <a:pt x="151448" y="459675"/>
                </a:lnTo>
                <a:lnTo>
                  <a:pt x="178407" y="424134"/>
                </a:lnTo>
                <a:lnTo>
                  <a:pt x="207236" y="390157"/>
                </a:lnTo>
                <a:lnTo>
                  <a:pt x="237856" y="357820"/>
                </a:lnTo>
                <a:lnTo>
                  <a:pt x="270193" y="327200"/>
                </a:lnTo>
                <a:lnTo>
                  <a:pt x="304170" y="298372"/>
                </a:lnTo>
                <a:lnTo>
                  <a:pt x="339710" y="271412"/>
                </a:lnTo>
                <a:lnTo>
                  <a:pt x="376739" y="246397"/>
                </a:lnTo>
                <a:lnTo>
                  <a:pt x="415179" y="223403"/>
                </a:lnTo>
                <a:lnTo>
                  <a:pt x="454954" y="202506"/>
                </a:lnTo>
                <a:lnTo>
                  <a:pt x="495988" y="183782"/>
                </a:lnTo>
                <a:lnTo>
                  <a:pt x="538206" y="167308"/>
                </a:lnTo>
                <a:lnTo>
                  <a:pt x="581530" y="153159"/>
                </a:lnTo>
                <a:lnTo>
                  <a:pt x="625885" y="141412"/>
                </a:lnTo>
                <a:lnTo>
                  <a:pt x="671194" y="132142"/>
                </a:lnTo>
                <a:lnTo>
                  <a:pt x="717382" y="125427"/>
                </a:lnTo>
                <a:lnTo>
                  <a:pt x="764372" y="121342"/>
                </a:lnTo>
                <a:lnTo>
                  <a:pt x="812088" y="119964"/>
                </a:lnTo>
                <a:lnTo>
                  <a:pt x="837704" y="119964"/>
                </a:lnTo>
                <a:lnTo>
                  <a:pt x="837704" y="0"/>
                </a:lnTo>
                <a:lnTo>
                  <a:pt x="1077633" y="239928"/>
                </a:lnTo>
                <a:lnTo>
                  <a:pt x="837704" y="479856"/>
                </a:lnTo>
                <a:lnTo>
                  <a:pt x="837704" y="359892"/>
                </a:lnTo>
                <a:lnTo>
                  <a:pt x="812088" y="359892"/>
                </a:lnTo>
                <a:lnTo>
                  <a:pt x="765151" y="361789"/>
                </a:lnTo>
                <a:lnTo>
                  <a:pt x="719270" y="367381"/>
                </a:lnTo>
                <a:lnTo>
                  <a:pt x="674582" y="376520"/>
                </a:lnTo>
                <a:lnTo>
                  <a:pt x="631233" y="389061"/>
                </a:lnTo>
                <a:lnTo>
                  <a:pt x="589370" y="404854"/>
                </a:lnTo>
                <a:lnTo>
                  <a:pt x="549141" y="423754"/>
                </a:lnTo>
                <a:lnTo>
                  <a:pt x="510692" y="445613"/>
                </a:lnTo>
                <a:lnTo>
                  <a:pt x="474172" y="470284"/>
                </a:lnTo>
                <a:lnTo>
                  <a:pt x="439728" y="497619"/>
                </a:lnTo>
                <a:lnTo>
                  <a:pt x="407506" y="527472"/>
                </a:lnTo>
                <a:lnTo>
                  <a:pt x="377654" y="559694"/>
                </a:lnTo>
                <a:lnTo>
                  <a:pt x="350319" y="594139"/>
                </a:lnTo>
                <a:lnTo>
                  <a:pt x="325649" y="630660"/>
                </a:lnTo>
                <a:lnTo>
                  <a:pt x="303790" y="669109"/>
                </a:lnTo>
                <a:lnTo>
                  <a:pt x="284890" y="709339"/>
                </a:lnTo>
                <a:lnTo>
                  <a:pt x="269096" y="751203"/>
                </a:lnTo>
                <a:lnTo>
                  <a:pt x="256556" y="794554"/>
                </a:lnTo>
                <a:lnTo>
                  <a:pt x="247416" y="839244"/>
                </a:lnTo>
                <a:lnTo>
                  <a:pt x="241825" y="885126"/>
                </a:lnTo>
                <a:lnTo>
                  <a:pt x="239928" y="932052"/>
                </a:lnTo>
                <a:lnTo>
                  <a:pt x="239928" y="959726"/>
                </a:lnTo>
                <a:lnTo>
                  <a:pt x="0" y="959726"/>
                </a:lnTo>
                <a:close/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15092" y="347370"/>
            <a:ext cx="10407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選單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71674" y="1428746"/>
            <a:ext cx="5297716" cy="33950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46833" y="1428737"/>
            <a:ext cx="256540" cy="236854"/>
          </a:xfrm>
          <a:custGeom>
            <a:avLst/>
            <a:gdLst/>
            <a:ahLst/>
            <a:cxnLst/>
            <a:rect l="l" t="t" r="r" b="b"/>
            <a:pathLst>
              <a:path w="256539" h="236855">
                <a:moveTo>
                  <a:pt x="0" y="0"/>
                </a:moveTo>
                <a:lnTo>
                  <a:pt x="256489" y="0"/>
                </a:lnTo>
                <a:lnTo>
                  <a:pt x="256489" y="236372"/>
                </a:lnTo>
                <a:lnTo>
                  <a:pt x="0" y="236372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72767" y="1714500"/>
            <a:ext cx="1152753" cy="3070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6000" y="1142872"/>
            <a:ext cx="5761468" cy="3695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71599" y="1928812"/>
            <a:ext cx="4572038" cy="292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762108" y="347370"/>
            <a:ext cx="15481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儀表板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63324" y="1177429"/>
            <a:ext cx="269875" cy="245110"/>
          </a:xfrm>
          <a:custGeom>
            <a:avLst/>
            <a:gdLst/>
            <a:ahLst/>
            <a:cxnLst/>
            <a:rect l="l" t="t" r="r" b="b"/>
            <a:pathLst>
              <a:path w="269875" h="245109">
                <a:moveTo>
                  <a:pt x="0" y="0"/>
                </a:moveTo>
                <a:lnTo>
                  <a:pt x="269405" y="0"/>
                </a:lnTo>
                <a:lnTo>
                  <a:pt x="269405" y="245097"/>
                </a:lnTo>
                <a:lnTo>
                  <a:pt x="0" y="245097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92322" y="3714762"/>
            <a:ext cx="2743835" cy="1123950"/>
          </a:xfrm>
          <a:custGeom>
            <a:avLst/>
            <a:gdLst/>
            <a:ahLst/>
            <a:cxnLst/>
            <a:rect l="l" t="t" r="r" b="b"/>
            <a:pathLst>
              <a:path w="2743835" h="1123950">
                <a:moveTo>
                  <a:pt x="0" y="0"/>
                </a:moveTo>
                <a:lnTo>
                  <a:pt x="2743504" y="0"/>
                </a:lnTo>
                <a:lnTo>
                  <a:pt x="2743504" y="1123886"/>
                </a:lnTo>
                <a:lnTo>
                  <a:pt x="0" y="1123886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92322" y="2894825"/>
            <a:ext cx="2743835" cy="748665"/>
          </a:xfrm>
          <a:custGeom>
            <a:avLst/>
            <a:gdLst/>
            <a:ahLst/>
            <a:cxnLst/>
            <a:rect l="l" t="t" r="r" b="b"/>
            <a:pathLst>
              <a:path w="2743835" h="748664">
                <a:moveTo>
                  <a:pt x="0" y="0"/>
                </a:moveTo>
                <a:lnTo>
                  <a:pt x="2743504" y="0"/>
                </a:lnTo>
                <a:lnTo>
                  <a:pt x="2743504" y="748499"/>
                </a:lnTo>
                <a:lnTo>
                  <a:pt x="0" y="748499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89979" y="3857637"/>
            <a:ext cx="1939925" cy="384810"/>
          </a:xfrm>
          <a:custGeom>
            <a:avLst/>
            <a:gdLst/>
            <a:ahLst/>
            <a:cxnLst/>
            <a:rect l="l" t="t" r="r" b="b"/>
            <a:pathLst>
              <a:path w="1939925" h="384810">
                <a:moveTo>
                  <a:pt x="0" y="0"/>
                </a:moveTo>
                <a:lnTo>
                  <a:pt x="1939505" y="0"/>
                </a:lnTo>
                <a:lnTo>
                  <a:pt x="1939505" y="384302"/>
                </a:lnTo>
                <a:lnTo>
                  <a:pt x="0" y="38430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89979" y="3857637"/>
            <a:ext cx="1939925" cy="384810"/>
          </a:xfrm>
          <a:custGeom>
            <a:avLst/>
            <a:gdLst/>
            <a:ahLst/>
            <a:cxnLst/>
            <a:rect l="l" t="t" r="r" b="b"/>
            <a:pathLst>
              <a:path w="1939925" h="384810">
                <a:moveTo>
                  <a:pt x="0" y="0"/>
                </a:moveTo>
                <a:lnTo>
                  <a:pt x="1939505" y="0"/>
                </a:lnTo>
                <a:lnTo>
                  <a:pt x="1939505" y="384302"/>
                </a:lnTo>
                <a:lnTo>
                  <a:pt x="0" y="384302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000430" y="3930262"/>
            <a:ext cx="9169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攝影機狀態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044946" y="3144043"/>
            <a:ext cx="432434" cy="0"/>
          </a:xfrm>
          <a:custGeom>
            <a:avLst/>
            <a:gdLst/>
            <a:ahLst/>
            <a:cxnLst/>
            <a:rect l="l" t="t" r="r" b="b"/>
            <a:pathLst>
              <a:path w="432435">
                <a:moveTo>
                  <a:pt x="0" y="0"/>
                </a:moveTo>
                <a:lnTo>
                  <a:pt x="432053" y="0"/>
                </a:lnTo>
              </a:path>
            </a:pathLst>
          </a:custGeom>
          <a:ln w="3016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477000" y="2960293"/>
            <a:ext cx="1939925" cy="384810"/>
          </a:xfrm>
          <a:custGeom>
            <a:avLst/>
            <a:gdLst/>
            <a:ahLst/>
            <a:cxnLst/>
            <a:rect l="l" t="t" r="r" b="b"/>
            <a:pathLst>
              <a:path w="1939925" h="384810">
                <a:moveTo>
                  <a:pt x="0" y="0"/>
                </a:moveTo>
                <a:lnTo>
                  <a:pt x="1939505" y="0"/>
                </a:lnTo>
                <a:lnTo>
                  <a:pt x="1939505" y="384301"/>
                </a:lnTo>
                <a:lnTo>
                  <a:pt x="0" y="384301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77000" y="2960293"/>
            <a:ext cx="1939925" cy="384810"/>
          </a:xfrm>
          <a:custGeom>
            <a:avLst/>
            <a:gdLst/>
            <a:ahLst/>
            <a:cxnLst/>
            <a:rect l="l" t="t" r="r" b="b"/>
            <a:pathLst>
              <a:path w="1939925" h="384810">
                <a:moveTo>
                  <a:pt x="0" y="0"/>
                </a:moveTo>
                <a:lnTo>
                  <a:pt x="1939505" y="0"/>
                </a:lnTo>
                <a:lnTo>
                  <a:pt x="1939505" y="384301"/>
                </a:lnTo>
                <a:lnTo>
                  <a:pt x="0" y="384301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720763" y="3032925"/>
            <a:ext cx="14522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錄影儲存空間狀態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059233" y="4071947"/>
            <a:ext cx="857250" cy="1905"/>
          </a:xfrm>
          <a:custGeom>
            <a:avLst/>
            <a:gdLst/>
            <a:ahLst/>
            <a:cxnLst/>
            <a:rect l="l" t="t" r="r" b="b"/>
            <a:pathLst>
              <a:path w="857250" h="1904">
                <a:moveTo>
                  <a:pt x="0" y="0"/>
                </a:moveTo>
                <a:lnTo>
                  <a:pt x="857250" y="1587"/>
                </a:lnTo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07600" y="347370"/>
            <a:ext cx="20554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事件警示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1233935"/>
            <a:ext cx="5477675" cy="36238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96975" y="1285872"/>
            <a:ext cx="4291949" cy="35923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30736" y="1285875"/>
            <a:ext cx="589280" cy="422275"/>
          </a:xfrm>
          <a:custGeom>
            <a:avLst/>
            <a:gdLst/>
            <a:ahLst/>
            <a:cxnLst/>
            <a:rect l="l" t="t" r="r" b="b"/>
            <a:pathLst>
              <a:path w="589279" h="422275">
                <a:moveTo>
                  <a:pt x="0" y="0"/>
                </a:moveTo>
                <a:lnTo>
                  <a:pt x="589203" y="0"/>
                </a:lnTo>
                <a:lnTo>
                  <a:pt x="589203" y="421805"/>
                </a:lnTo>
                <a:lnTo>
                  <a:pt x="0" y="421805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4412" y="2198852"/>
            <a:ext cx="916940" cy="694690"/>
          </a:xfrm>
          <a:custGeom>
            <a:avLst/>
            <a:gdLst/>
            <a:ahLst/>
            <a:cxnLst/>
            <a:rect l="l" t="t" r="r" b="b"/>
            <a:pathLst>
              <a:path w="916939" h="694689">
                <a:moveTo>
                  <a:pt x="0" y="0"/>
                </a:moveTo>
                <a:lnTo>
                  <a:pt x="916800" y="0"/>
                </a:lnTo>
                <a:lnTo>
                  <a:pt x="916800" y="694194"/>
                </a:lnTo>
                <a:lnTo>
                  <a:pt x="0" y="694194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28824" y="2715418"/>
            <a:ext cx="3586479" cy="0"/>
          </a:xfrm>
          <a:custGeom>
            <a:avLst/>
            <a:gdLst/>
            <a:ahLst/>
            <a:cxnLst/>
            <a:rect l="l" t="t" r="r" b="b"/>
            <a:pathLst>
              <a:path w="3586479">
                <a:moveTo>
                  <a:pt x="0" y="0"/>
                </a:moveTo>
                <a:lnTo>
                  <a:pt x="3586187" y="0"/>
                </a:lnTo>
              </a:path>
            </a:pathLst>
          </a:custGeom>
          <a:ln w="3016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715012" y="2438857"/>
            <a:ext cx="2210435" cy="479425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9715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765"/>
              </a:spcBef>
            </a:pPr>
            <a:r>
              <a:rPr sz="22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照片化事件警示</a:t>
            </a:r>
            <a:endParaRPr sz="22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40597" y="347370"/>
            <a:ext cx="478980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安</a:t>
            </a:r>
            <a:r>
              <a:rPr spc="990" dirty="0"/>
              <a:t>裝</a:t>
            </a:r>
            <a:r>
              <a:rPr spc="285" dirty="0"/>
              <a:t>QVR</a:t>
            </a:r>
            <a:r>
              <a:rPr spc="65" dirty="0"/>
              <a:t> </a:t>
            </a:r>
            <a:r>
              <a:rPr spc="40" dirty="0"/>
              <a:t>Pro</a:t>
            </a:r>
            <a:r>
              <a:rPr spc="90" dirty="0"/>
              <a:t> </a:t>
            </a:r>
            <a:r>
              <a:rPr spc="35" dirty="0"/>
              <a:t>Client</a:t>
            </a:r>
          </a:p>
        </p:txBody>
      </p:sp>
      <p:sp>
        <p:nvSpPr>
          <p:cNvPr id="3" name="object 3"/>
          <p:cNvSpPr/>
          <p:nvPr/>
        </p:nvSpPr>
        <p:spPr>
          <a:xfrm>
            <a:off x="831748" y="1294425"/>
            <a:ext cx="5387792" cy="34177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79428" y="1785937"/>
            <a:ext cx="571500" cy="522605"/>
          </a:xfrm>
          <a:custGeom>
            <a:avLst/>
            <a:gdLst/>
            <a:ahLst/>
            <a:cxnLst/>
            <a:rect l="l" t="t" r="r" b="b"/>
            <a:pathLst>
              <a:path w="571500" h="522605">
                <a:moveTo>
                  <a:pt x="0" y="0"/>
                </a:moveTo>
                <a:lnTo>
                  <a:pt x="571500" y="0"/>
                </a:lnTo>
                <a:lnTo>
                  <a:pt x="571500" y="521995"/>
                </a:lnTo>
                <a:lnTo>
                  <a:pt x="0" y="521995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57950" y="1643062"/>
            <a:ext cx="2572385" cy="674370"/>
          </a:xfrm>
          <a:custGeom>
            <a:avLst/>
            <a:gdLst/>
            <a:ahLst/>
            <a:cxnLst/>
            <a:rect l="l" t="t" r="r" b="b"/>
            <a:pathLst>
              <a:path w="2572384" h="674369">
                <a:moveTo>
                  <a:pt x="0" y="0"/>
                </a:moveTo>
                <a:lnTo>
                  <a:pt x="2571762" y="0"/>
                </a:lnTo>
                <a:lnTo>
                  <a:pt x="2571762" y="673785"/>
                </a:lnTo>
                <a:lnTo>
                  <a:pt x="0" y="673785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57950" y="1643062"/>
            <a:ext cx="2572385" cy="674370"/>
          </a:xfrm>
          <a:custGeom>
            <a:avLst/>
            <a:gdLst/>
            <a:ahLst/>
            <a:cxnLst/>
            <a:rect l="l" t="t" r="r" b="b"/>
            <a:pathLst>
              <a:path w="2572384" h="674369">
                <a:moveTo>
                  <a:pt x="0" y="0"/>
                </a:moveTo>
                <a:lnTo>
                  <a:pt x="2571762" y="0"/>
                </a:lnTo>
                <a:lnTo>
                  <a:pt x="2571762" y="673785"/>
                </a:lnTo>
                <a:lnTo>
                  <a:pt x="0" y="673785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357950" y="1628775"/>
            <a:ext cx="2572385" cy="357505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99060" rIns="0" bIns="0" rtlCol="0">
            <a:spAutoFit/>
          </a:bodyPr>
          <a:lstStyle/>
          <a:p>
            <a:pPr marL="548005" indent="-3683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548005" algn="l"/>
                <a:tab pos="548640" algn="l"/>
              </a:tabLst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未安裝：點擊下載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57950" y="2015134"/>
            <a:ext cx="2572385" cy="31623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0" rIns="0" bIns="0" rtlCol="0">
            <a:spAutoFit/>
          </a:bodyPr>
          <a:lstStyle/>
          <a:p>
            <a:pPr marL="548005" indent="-368300">
              <a:lnSpc>
                <a:spcPts val="1580"/>
              </a:lnSpc>
              <a:buFont typeface="Arial"/>
              <a:buChar char="•"/>
              <a:tabLst>
                <a:tab pos="548005" algn="l"/>
                <a:tab pos="548640" algn="l"/>
              </a:tabLst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安裝完成：點擊執行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572125" y="2000250"/>
            <a:ext cx="1715135" cy="635"/>
          </a:xfrm>
          <a:custGeom>
            <a:avLst/>
            <a:gdLst/>
            <a:ahLst/>
            <a:cxnLst/>
            <a:rect l="l" t="t" r="r" b="b"/>
            <a:pathLst>
              <a:path w="1715134" h="635">
                <a:moveTo>
                  <a:pt x="0" y="0"/>
                </a:moveTo>
                <a:lnTo>
                  <a:pt x="1714512" y="596"/>
                </a:lnTo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4213" y="347370"/>
            <a:ext cx="636460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285" dirty="0"/>
              <a:t>QVR </a:t>
            </a:r>
            <a:r>
              <a:rPr spc="40" dirty="0"/>
              <a:t>Pro </a:t>
            </a:r>
            <a:r>
              <a:rPr spc="35" dirty="0"/>
              <a:t>Client </a:t>
            </a:r>
            <a:r>
              <a:rPr spc="10" dirty="0"/>
              <a:t>Live</a:t>
            </a:r>
            <a:r>
              <a:rPr spc="35" dirty="0"/>
              <a:t> </a:t>
            </a:r>
            <a:r>
              <a:rPr spc="155" dirty="0"/>
              <a:t>Demo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5863" y="347433"/>
            <a:ext cx="76822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285" dirty="0"/>
              <a:t>QVR </a:t>
            </a:r>
            <a:r>
              <a:rPr spc="40" dirty="0"/>
              <a:t>Pro </a:t>
            </a:r>
            <a:r>
              <a:rPr spc="25" dirty="0"/>
              <a:t>Free </a:t>
            </a:r>
            <a:r>
              <a:rPr spc="-30" dirty="0"/>
              <a:t>v.s. </a:t>
            </a:r>
            <a:r>
              <a:rPr spc="285" dirty="0"/>
              <a:t>QVR </a:t>
            </a:r>
            <a:r>
              <a:rPr spc="40" dirty="0"/>
              <a:t>Pro</a:t>
            </a:r>
            <a:r>
              <a:rPr spc="-15" dirty="0"/>
              <a:t> </a:t>
            </a:r>
            <a:r>
              <a:rPr spc="110" dirty="0"/>
              <a:t>Gold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50850" y="1193800"/>
          <a:ext cx="8248650" cy="31413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3200"/>
                <a:gridCol w="2743200"/>
                <a:gridCol w="2743200"/>
              </a:tblGrid>
              <a:tr h="391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400" spc="9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QVR </a:t>
                      </a:r>
                      <a:r>
                        <a:rPr sz="1400" spc="1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Pro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 </a:t>
                      </a:r>
                      <a:r>
                        <a:rPr sz="1400" spc="1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Free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400" spc="9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QVR </a:t>
                      </a:r>
                      <a:r>
                        <a:rPr sz="1400" spc="1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Pro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 </a:t>
                      </a:r>
                      <a:r>
                        <a:rPr sz="1400" spc="4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Gold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</a:tr>
              <a:tr h="38671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最大錄影天數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400" dirty="0">
                          <a:solidFill>
                            <a:srgbClr val="008000"/>
                          </a:solidFill>
                          <a:latin typeface="Noto Sans CJK JP Regular"/>
                          <a:cs typeface="Noto Sans CJK JP Regular"/>
                        </a:rPr>
                        <a:t>無限制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400" dirty="0">
                          <a:solidFill>
                            <a:srgbClr val="008000"/>
                          </a:solidFill>
                          <a:latin typeface="Noto Sans CJK JP Regular"/>
                          <a:cs typeface="Noto Sans CJK JP Regular"/>
                        </a:rPr>
                        <a:t>無限制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</a:tr>
              <a:tr h="386715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內建攝影機授權數量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400" dirty="0">
                          <a:solidFill>
                            <a:srgbClr val="FF0000"/>
                          </a:solidFill>
                          <a:latin typeface="Noto Sans CJK JP Regular"/>
                          <a:cs typeface="Noto Sans CJK JP Regular"/>
                        </a:rPr>
                        <a:t>8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400" spc="35" dirty="0">
                          <a:solidFill>
                            <a:srgbClr val="008000"/>
                          </a:solidFill>
                          <a:latin typeface="Noto Sans CJK JP Regular"/>
                          <a:cs typeface="Noto Sans CJK JP Regular"/>
                        </a:rPr>
                        <a:t>16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F4"/>
                    </a:solidFill>
                  </a:tcPr>
                </a:tc>
              </a:tr>
              <a:tr h="386715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攝影機授權擴充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400" dirty="0">
                          <a:solidFill>
                            <a:srgbClr val="FF0000"/>
                          </a:solidFill>
                          <a:latin typeface="Noto Sans CJK JP Regular"/>
                          <a:cs typeface="Noto Sans CJK JP Regular"/>
                        </a:rPr>
                        <a:t>不支援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400" dirty="0">
                          <a:solidFill>
                            <a:srgbClr val="008000"/>
                          </a:solidFill>
                          <a:latin typeface="Noto Sans CJK JP Regular"/>
                          <a:cs typeface="Noto Sans CJK JP Regular"/>
                        </a:rPr>
                        <a:t>可擴充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</a:tr>
              <a:tr h="38671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錄影回放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400" spc="35" dirty="0">
                          <a:solidFill>
                            <a:srgbClr val="FF0000"/>
                          </a:solidFill>
                          <a:latin typeface="Noto Sans CJK JP Regular"/>
                          <a:cs typeface="Noto Sans CJK JP Regular"/>
                        </a:rPr>
                        <a:t>14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Noto Sans CJK JP Regular"/>
                          <a:cs typeface="Noto Sans CJK JP Regular"/>
                        </a:rPr>
                        <a:t>天內錄影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400" dirty="0">
                          <a:solidFill>
                            <a:srgbClr val="008000"/>
                          </a:solidFill>
                          <a:latin typeface="Noto Sans CJK JP Regular"/>
                          <a:cs typeface="Noto Sans CJK JP Regular"/>
                        </a:rPr>
                        <a:t>無限制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F4"/>
                    </a:solidFill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權限管理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939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1400" dirty="0">
                          <a:solidFill>
                            <a:srgbClr val="FF0000"/>
                          </a:solidFill>
                          <a:latin typeface="Noto Sans CJK JP Regular"/>
                          <a:cs typeface="Noto Sans CJK JP Regular"/>
                        </a:rPr>
                        <a:t>基本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939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1400" dirty="0">
                          <a:solidFill>
                            <a:srgbClr val="008000"/>
                          </a:solidFill>
                          <a:latin typeface="Noto Sans CJK JP Regular"/>
                          <a:cs typeface="Noto Sans CJK JP Regular"/>
                        </a:rPr>
                        <a:t>全功能</a:t>
                      </a:r>
                      <a:r>
                        <a:rPr sz="1400" spc="15" dirty="0">
                          <a:solidFill>
                            <a:srgbClr val="008000"/>
                          </a:solidFill>
                          <a:latin typeface="Noto Sans CJK JP Regular"/>
                          <a:cs typeface="Noto Sans CJK JP Regular"/>
                        </a:rPr>
                        <a:t>(Windows</a:t>
                      </a:r>
                      <a:r>
                        <a:rPr sz="1400" spc="-20" dirty="0">
                          <a:solidFill>
                            <a:srgbClr val="008000"/>
                          </a:solidFill>
                          <a:latin typeface="Noto Sans CJK JP Regular"/>
                          <a:cs typeface="Noto Sans CJK JP Regular"/>
                        </a:rPr>
                        <a:t> </a:t>
                      </a:r>
                      <a:r>
                        <a:rPr sz="1400" spc="45" dirty="0">
                          <a:solidFill>
                            <a:srgbClr val="008000"/>
                          </a:solidFill>
                          <a:latin typeface="Noto Sans CJK JP Regular"/>
                          <a:cs typeface="Noto Sans CJK JP Regular"/>
                        </a:rPr>
                        <a:t>AD,</a:t>
                      </a:r>
                      <a:r>
                        <a:rPr sz="1400" spc="35" dirty="0">
                          <a:solidFill>
                            <a:srgbClr val="008000"/>
                          </a:solidFill>
                          <a:latin typeface="Noto Sans CJK JP Regular"/>
                          <a:cs typeface="Noto Sans CJK JP Regular"/>
                        </a:rPr>
                        <a:t> </a:t>
                      </a:r>
                      <a:r>
                        <a:rPr sz="1400" spc="15" dirty="0">
                          <a:solidFill>
                            <a:srgbClr val="008000"/>
                          </a:solidFill>
                          <a:latin typeface="Noto Sans CJK JP Regular"/>
                          <a:cs typeface="Noto Sans CJK JP Regular"/>
                        </a:rPr>
                        <a:t>LDAP)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939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</a:tr>
              <a:tr h="386715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400" spc="75" dirty="0">
                          <a:latin typeface="Noto Sans CJK JP Regular"/>
                          <a:cs typeface="Noto Sans CJK JP Regular"/>
                        </a:rPr>
                        <a:t>QVR</a:t>
                      </a:r>
                      <a:r>
                        <a:rPr sz="1400" spc="15" dirty="0">
                          <a:latin typeface="Noto Sans CJK JP Regular"/>
                          <a:cs typeface="Noto Sans CJK JP Regular"/>
                        </a:rPr>
                        <a:t> 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Center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marL="5334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400" dirty="0">
                          <a:solidFill>
                            <a:srgbClr val="FF0000"/>
                          </a:solidFill>
                          <a:latin typeface="Noto Sans CJK JP Regular"/>
                          <a:cs typeface="Noto Sans CJK JP Regular"/>
                        </a:rPr>
                        <a:t>2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400" dirty="0">
                          <a:solidFill>
                            <a:srgbClr val="008000"/>
                          </a:solidFill>
                          <a:latin typeface="Noto Sans CJK JP Regular"/>
                          <a:cs typeface="Noto Sans CJK JP Regular"/>
                        </a:rPr>
                        <a:t>無限制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F4"/>
                    </a:solidFill>
                  </a:tcPr>
                </a:tc>
              </a:tr>
              <a:tr h="386715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售價</a:t>
                      </a:r>
                      <a:r>
                        <a:rPr sz="1400" spc="10" dirty="0">
                          <a:latin typeface="Noto Sans CJK JP Regular"/>
                          <a:cs typeface="Noto Sans CJK JP Regular"/>
                        </a:rPr>
                        <a:t>(USD)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400" spc="-10" dirty="0">
                          <a:solidFill>
                            <a:srgbClr val="0000FF"/>
                          </a:solidFill>
                          <a:latin typeface="Noto Sans CJK JP Regular"/>
                          <a:cs typeface="Noto Sans CJK JP Regular"/>
                        </a:rPr>
                        <a:t>Free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400" spc="35" dirty="0">
                          <a:solidFill>
                            <a:srgbClr val="0000FF"/>
                          </a:solidFill>
                          <a:latin typeface="Noto Sans CJK JP Regular"/>
                          <a:cs typeface="Noto Sans CJK JP Regular"/>
                        </a:rPr>
                        <a:t>$399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428595" y="1214424"/>
            <a:ext cx="2786380" cy="357505"/>
          </a:xfrm>
          <a:custGeom>
            <a:avLst/>
            <a:gdLst/>
            <a:ahLst/>
            <a:cxnLst/>
            <a:rect l="l" t="t" r="r" b="b"/>
            <a:pathLst>
              <a:path w="2786380" h="357505">
                <a:moveTo>
                  <a:pt x="0" y="0"/>
                </a:moveTo>
                <a:lnTo>
                  <a:pt x="2786087" y="35718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44011" y="2384539"/>
            <a:ext cx="22631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000090"/>
                </a:solidFill>
              </a:rPr>
              <a:t>謝謝收看</a:t>
            </a:r>
            <a:endParaRPr sz="4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47999" y="1697164"/>
            <a:ext cx="28441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dirty="0">
                <a:solidFill>
                  <a:srgbClr val="002060"/>
                </a:solidFill>
                <a:latin typeface="Arial"/>
                <a:cs typeface="Arial"/>
              </a:rPr>
              <a:t>QVR</a:t>
            </a:r>
            <a:r>
              <a:rPr sz="5400" b="1" spc="-1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400" b="1" dirty="0">
                <a:solidFill>
                  <a:srgbClr val="002060"/>
                </a:solidFill>
                <a:latin typeface="Arial"/>
                <a:cs typeface="Arial"/>
              </a:rPr>
              <a:t>Pro</a:t>
            </a:r>
            <a:endParaRPr sz="5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56443" y="2831439"/>
            <a:ext cx="1549400" cy="8712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攝影機設定</a:t>
            </a:r>
            <a:endParaRPr sz="2400">
              <a:latin typeface="Noto Sans CJK JP Regular"/>
              <a:cs typeface="Noto Sans CJK JP Regular"/>
            </a:endParaRPr>
          </a:p>
          <a:p>
            <a:pPr marL="19050" algn="ctr">
              <a:lnSpc>
                <a:spcPct val="100000"/>
              </a:lnSpc>
              <a:spcBef>
                <a:spcPts val="2095"/>
              </a:spcBef>
            </a:pPr>
            <a:r>
              <a:rPr sz="1400" spc="50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Angela</a:t>
            </a:r>
            <a:r>
              <a:rPr sz="1400" spc="-5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 Liu</a:t>
            </a:r>
            <a:endParaRPr sz="14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5106" y="462394"/>
            <a:ext cx="62865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245" dirty="0"/>
              <a:t>NVR</a:t>
            </a:r>
            <a:r>
              <a:rPr sz="3000" spc="45" dirty="0"/>
              <a:t> </a:t>
            </a:r>
            <a:r>
              <a:rPr sz="3000" dirty="0"/>
              <a:t>與</a:t>
            </a:r>
            <a:r>
              <a:rPr sz="3000" spc="65" dirty="0"/>
              <a:t> </a:t>
            </a:r>
            <a:r>
              <a:rPr sz="3000" spc="10" dirty="0"/>
              <a:t>Surveillance</a:t>
            </a:r>
            <a:r>
              <a:rPr sz="3000" spc="60" dirty="0"/>
              <a:t> </a:t>
            </a:r>
            <a:r>
              <a:rPr sz="3000" spc="15" dirty="0"/>
              <a:t>Station</a:t>
            </a:r>
            <a:r>
              <a:rPr sz="3000" spc="50" dirty="0"/>
              <a:t> </a:t>
            </a:r>
            <a:r>
              <a:rPr sz="3000" dirty="0"/>
              <a:t>的挑戰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6429387" y="7"/>
            <a:ext cx="2486964" cy="1892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37135" y="3429000"/>
            <a:ext cx="2393950" cy="586740"/>
          </a:xfrm>
          <a:custGeom>
            <a:avLst/>
            <a:gdLst/>
            <a:ahLst/>
            <a:cxnLst/>
            <a:rect l="l" t="t" r="r" b="b"/>
            <a:pathLst>
              <a:path w="2393950" h="586739">
                <a:moveTo>
                  <a:pt x="2100732" y="0"/>
                </a:moveTo>
                <a:lnTo>
                  <a:pt x="0" y="0"/>
                </a:lnTo>
                <a:lnTo>
                  <a:pt x="0" y="586206"/>
                </a:lnTo>
                <a:lnTo>
                  <a:pt x="2100732" y="586206"/>
                </a:lnTo>
                <a:lnTo>
                  <a:pt x="2148274" y="582370"/>
                </a:lnTo>
                <a:lnTo>
                  <a:pt x="2193374" y="571263"/>
                </a:lnTo>
                <a:lnTo>
                  <a:pt x="2235429" y="553490"/>
                </a:lnTo>
                <a:lnTo>
                  <a:pt x="2273834" y="529654"/>
                </a:lnTo>
                <a:lnTo>
                  <a:pt x="2307986" y="500357"/>
                </a:lnTo>
                <a:lnTo>
                  <a:pt x="2337283" y="466205"/>
                </a:lnTo>
                <a:lnTo>
                  <a:pt x="2361119" y="427800"/>
                </a:lnTo>
                <a:lnTo>
                  <a:pt x="2378892" y="385745"/>
                </a:lnTo>
                <a:lnTo>
                  <a:pt x="2389999" y="340645"/>
                </a:lnTo>
                <a:lnTo>
                  <a:pt x="2393835" y="293103"/>
                </a:lnTo>
                <a:lnTo>
                  <a:pt x="2389999" y="245560"/>
                </a:lnTo>
                <a:lnTo>
                  <a:pt x="2378892" y="200460"/>
                </a:lnTo>
                <a:lnTo>
                  <a:pt x="2361119" y="158406"/>
                </a:lnTo>
                <a:lnTo>
                  <a:pt x="2337283" y="120001"/>
                </a:lnTo>
                <a:lnTo>
                  <a:pt x="2307986" y="85848"/>
                </a:lnTo>
                <a:lnTo>
                  <a:pt x="2273834" y="56552"/>
                </a:lnTo>
                <a:lnTo>
                  <a:pt x="2235429" y="32716"/>
                </a:lnTo>
                <a:lnTo>
                  <a:pt x="2193374" y="14942"/>
                </a:lnTo>
                <a:lnTo>
                  <a:pt x="2148274" y="3836"/>
                </a:lnTo>
                <a:lnTo>
                  <a:pt x="2100732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86312" y="3433000"/>
            <a:ext cx="2393950" cy="586740"/>
          </a:xfrm>
          <a:custGeom>
            <a:avLst/>
            <a:gdLst/>
            <a:ahLst/>
            <a:cxnLst/>
            <a:rect l="l" t="t" r="r" b="b"/>
            <a:pathLst>
              <a:path w="2393950" h="586739">
                <a:moveTo>
                  <a:pt x="2393835" y="0"/>
                </a:moveTo>
                <a:lnTo>
                  <a:pt x="293103" y="0"/>
                </a:lnTo>
                <a:lnTo>
                  <a:pt x="245560" y="3836"/>
                </a:lnTo>
                <a:lnTo>
                  <a:pt x="200460" y="14942"/>
                </a:lnTo>
                <a:lnTo>
                  <a:pt x="158406" y="32716"/>
                </a:lnTo>
                <a:lnTo>
                  <a:pt x="120001" y="56552"/>
                </a:lnTo>
                <a:lnTo>
                  <a:pt x="85848" y="85848"/>
                </a:lnTo>
                <a:lnTo>
                  <a:pt x="56552" y="120001"/>
                </a:lnTo>
                <a:lnTo>
                  <a:pt x="32716" y="158406"/>
                </a:lnTo>
                <a:lnTo>
                  <a:pt x="14942" y="200460"/>
                </a:lnTo>
                <a:lnTo>
                  <a:pt x="3836" y="245560"/>
                </a:lnTo>
                <a:lnTo>
                  <a:pt x="0" y="293103"/>
                </a:lnTo>
                <a:lnTo>
                  <a:pt x="3836" y="340645"/>
                </a:lnTo>
                <a:lnTo>
                  <a:pt x="14942" y="385745"/>
                </a:lnTo>
                <a:lnTo>
                  <a:pt x="32716" y="427800"/>
                </a:lnTo>
                <a:lnTo>
                  <a:pt x="56552" y="466205"/>
                </a:lnTo>
                <a:lnTo>
                  <a:pt x="85848" y="500357"/>
                </a:lnTo>
                <a:lnTo>
                  <a:pt x="120001" y="529654"/>
                </a:lnTo>
                <a:lnTo>
                  <a:pt x="158406" y="553490"/>
                </a:lnTo>
                <a:lnTo>
                  <a:pt x="200460" y="571263"/>
                </a:lnTo>
                <a:lnTo>
                  <a:pt x="245560" y="582370"/>
                </a:lnTo>
                <a:lnTo>
                  <a:pt x="293103" y="586206"/>
                </a:lnTo>
                <a:lnTo>
                  <a:pt x="2393835" y="586206"/>
                </a:lnTo>
                <a:lnTo>
                  <a:pt x="2393835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65697" y="2571750"/>
            <a:ext cx="2393950" cy="586740"/>
          </a:xfrm>
          <a:custGeom>
            <a:avLst/>
            <a:gdLst/>
            <a:ahLst/>
            <a:cxnLst/>
            <a:rect l="l" t="t" r="r" b="b"/>
            <a:pathLst>
              <a:path w="2393950" h="586739">
                <a:moveTo>
                  <a:pt x="2100732" y="0"/>
                </a:moveTo>
                <a:lnTo>
                  <a:pt x="0" y="0"/>
                </a:lnTo>
                <a:lnTo>
                  <a:pt x="0" y="586206"/>
                </a:lnTo>
                <a:lnTo>
                  <a:pt x="2100732" y="586206"/>
                </a:lnTo>
                <a:lnTo>
                  <a:pt x="2148274" y="582370"/>
                </a:lnTo>
                <a:lnTo>
                  <a:pt x="2193374" y="571263"/>
                </a:lnTo>
                <a:lnTo>
                  <a:pt x="2235429" y="553490"/>
                </a:lnTo>
                <a:lnTo>
                  <a:pt x="2273834" y="529654"/>
                </a:lnTo>
                <a:lnTo>
                  <a:pt x="2307986" y="500357"/>
                </a:lnTo>
                <a:lnTo>
                  <a:pt x="2337283" y="466205"/>
                </a:lnTo>
                <a:lnTo>
                  <a:pt x="2361119" y="427800"/>
                </a:lnTo>
                <a:lnTo>
                  <a:pt x="2378892" y="385745"/>
                </a:lnTo>
                <a:lnTo>
                  <a:pt x="2389999" y="340645"/>
                </a:lnTo>
                <a:lnTo>
                  <a:pt x="2393835" y="293103"/>
                </a:lnTo>
                <a:lnTo>
                  <a:pt x="2389999" y="245560"/>
                </a:lnTo>
                <a:lnTo>
                  <a:pt x="2378892" y="200460"/>
                </a:lnTo>
                <a:lnTo>
                  <a:pt x="2361119" y="158406"/>
                </a:lnTo>
                <a:lnTo>
                  <a:pt x="2337283" y="120001"/>
                </a:lnTo>
                <a:lnTo>
                  <a:pt x="2307986" y="85848"/>
                </a:lnTo>
                <a:lnTo>
                  <a:pt x="2273834" y="56552"/>
                </a:lnTo>
                <a:lnTo>
                  <a:pt x="2235429" y="32716"/>
                </a:lnTo>
                <a:lnTo>
                  <a:pt x="2193374" y="14942"/>
                </a:lnTo>
                <a:lnTo>
                  <a:pt x="2148274" y="3836"/>
                </a:lnTo>
                <a:lnTo>
                  <a:pt x="2100732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14875" y="2575737"/>
            <a:ext cx="2393950" cy="586740"/>
          </a:xfrm>
          <a:custGeom>
            <a:avLst/>
            <a:gdLst/>
            <a:ahLst/>
            <a:cxnLst/>
            <a:rect l="l" t="t" r="r" b="b"/>
            <a:pathLst>
              <a:path w="2393950" h="586739">
                <a:moveTo>
                  <a:pt x="2393835" y="0"/>
                </a:moveTo>
                <a:lnTo>
                  <a:pt x="293103" y="0"/>
                </a:lnTo>
                <a:lnTo>
                  <a:pt x="245560" y="3836"/>
                </a:lnTo>
                <a:lnTo>
                  <a:pt x="200460" y="14942"/>
                </a:lnTo>
                <a:lnTo>
                  <a:pt x="158406" y="32716"/>
                </a:lnTo>
                <a:lnTo>
                  <a:pt x="120001" y="56552"/>
                </a:lnTo>
                <a:lnTo>
                  <a:pt x="85848" y="85848"/>
                </a:lnTo>
                <a:lnTo>
                  <a:pt x="56552" y="120001"/>
                </a:lnTo>
                <a:lnTo>
                  <a:pt x="32716" y="158406"/>
                </a:lnTo>
                <a:lnTo>
                  <a:pt x="14942" y="200460"/>
                </a:lnTo>
                <a:lnTo>
                  <a:pt x="3836" y="245560"/>
                </a:lnTo>
                <a:lnTo>
                  <a:pt x="0" y="293103"/>
                </a:lnTo>
                <a:lnTo>
                  <a:pt x="3836" y="340645"/>
                </a:lnTo>
                <a:lnTo>
                  <a:pt x="14942" y="385745"/>
                </a:lnTo>
                <a:lnTo>
                  <a:pt x="32716" y="427800"/>
                </a:lnTo>
                <a:lnTo>
                  <a:pt x="56552" y="466205"/>
                </a:lnTo>
                <a:lnTo>
                  <a:pt x="85848" y="500357"/>
                </a:lnTo>
                <a:lnTo>
                  <a:pt x="120001" y="529654"/>
                </a:lnTo>
                <a:lnTo>
                  <a:pt x="158406" y="553490"/>
                </a:lnTo>
                <a:lnTo>
                  <a:pt x="200460" y="571263"/>
                </a:lnTo>
                <a:lnTo>
                  <a:pt x="245560" y="582370"/>
                </a:lnTo>
                <a:lnTo>
                  <a:pt x="293103" y="586206"/>
                </a:lnTo>
                <a:lnTo>
                  <a:pt x="2393835" y="586206"/>
                </a:lnTo>
                <a:lnTo>
                  <a:pt x="2393835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65697" y="1714487"/>
            <a:ext cx="2393950" cy="586740"/>
          </a:xfrm>
          <a:custGeom>
            <a:avLst/>
            <a:gdLst/>
            <a:ahLst/>
            <a:cxnLst/>
            <a:rect l="l" t="t" r="r" b="b"/>
            <a:pathLst>
              <a:path w="2393950" h="586739">
                <a:moveTo>
                  <a:pt x="2100732" y="0"/>
                </a:moveTo>
                <a:lnTo>
                  <a:pt x="0" y="0"/>
                </a:lnTo>
                <a:lnTo>
                  <a:pt x="0" y="586206"/>
                </a:lnTo>
                <a:lnTo>
                  <a:pt x="2100732" y="586206"/>
                </a:lnTo>
                <a:lnTo>
                  <a:pt x="2148274" y="582370"/>
                </a:lnTo>
                <a:lnTo>
                  <a:pt x="2193374" y="571263"/>
                </a:lnTo>
                <a:lnTo>
                  <a:pt x="2235429" y="553490"/>
                </a:lnTo>
                <a:lnTo>
                  <a:pt x="2273834" y="529654"/>
                </a:lnTo>
                <a:lnTo>
                  <a:pt x="2307986" y="500357"/>
                </a:lnTo>
                <a:lnTo>
                  <a:pt x="2337283" y="466205"/>
                </a:lnTo>
                <a:lnTo>
                  <a:pt x="2361119" y="427800"/>
                </a:lnTo>
                <a:lnTo>
                  <a:pt x="2378892" y="385745"/>
                </a:lnTo>
                <a:lnTo>
                  <a:pt x="2389999" y="340645"/>
                </a:lnTo>
                <a:lnTo>
                  <a:pt x="2393835" y="293103"/>
                </a:lnTo>
                <a:lnTo>
                  <a:pt x="2389999" y="245560"/>
                </a:lnTo>
                <a:lnTo>
                  <a:pt x="2378892" y="200460"/>
                </a:lnTo>
                <a:lnTo>
                  <a:pt x="2361119" y="158406"/>
                </a:lnTo>
                <a:lnTo>
                  <a:pt x="2337283" y="120001"/>
                </a:lnTo>
                <a:lnTo>
                  <a:pt x="2307986" y="85848"/>
                </a:lnTo>
                <a:lnTo>
                  <a:pt x="2273834" y="56552"/>
                </a:lnTo>
                <a:lnTo>
                  <a:pt x="2235429" y="32716"/>
                </a:lnTo>
                <a:lnTo>
                  <a:pt x="2193374" y="14942"/>
                </a:lnTo>
                <a:lnTo>
                  <a:pt x="2148274" y="3836"/>
                </a:lnTo>
                <a:lnTo>
                  <a:pt x="2100732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14875" y="1718487"/>
            <a:ext cx="2393950" cy="586740"/>
          </a:xfrm>
          <a:custGeom>
            <a:avLst/>
            <a:gdLst/>
            <a:ahLst/>
            <a:cxnLst/>
            <a:rect l="l" t="t" r="r" b="b"/>
            <a:pathLst>
              <a:path w="2393950" h="586739">
                <a:moveTo>
                  <a:pt x="2393835" y="0"/>
                </a:moveTo>
                <a:lnTo>
                  <a:pt x="293103" y="0"/>
                </a:lnTo>
                <a:lnTo>
                  <a:pt x="245560" y="3836"/>
                </a:lnTo>
                <a:lnTo>
                  <a:pt x="200460" y="14942"/>
                </a:lnTo>
                <a:lnTo>
                  <a:pt x="158406" y="32716"/>
                </a:lnTo>
                <a:lnTo>
                  <a:pt x="120001" y="56552"/>
                </a:lnTo>
                <a:lnTo>
                  <a:pt x="85848" y="85848"/>
                </a:lnTo>
                <a:lnTo>
                  <a:pt x="56552" y="120001"/>
                </a:lnTo>
                <a:lnTo>
                  <a:pt x="32716" y="158406"/>
                </a:lnTo>
                <a:lnTo>
                  <a:pt x="14942" y="200460"/>
                </a:lnTo>
                <a:lnTo>
                  <a:pt x="3836" y="245560"/>
                </a:lnTo>
                <a:lnTo>
                  <a:pt x="0" y="293103"/>
                </a:lnTo>
                <a:lnTo>
                  <a:pt x="3836" y="340645"/>
                </a:lnTo>
                <a:lnTo>
                  <a:pt x="14942" y="385745"/>
                </a:lnTo>
                <a:lnTo>
                  <a:pt x="32716" y="427800"/>
                </a:lnTo>
                <a:lnTo>
                  <a:pt x="56552" y="466205"/>
                </a:lnTo>
                <a:lnTo>
                  <a:pt x="85848" y="500357"/>
                </a:lnTo>
                <a:lnTo>
                  <a:pt x="120001" y="529654"/>
                </a:lnTo>
                <a:lnTo>
                  <a:pt x="158406" y="553490"/>
                </a:lnTo>
                <a:lnTo>
                  <a:pt x="200460" y="571263"/>
                </a:lnTo>
                <a:lnTo>
                  <a:pt x="245560" y="582370"/>
                </a:lnTo>
                <a:lnTo>
                  <a:pt x="293103" y="586206"/>
                </a:lnTo>
                <a:lnTo>
                  <a:pt x="2393835" y="586206"/>
                </a:lnTo>
                <a:lnTo>
                  <a:pt x="2393835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85912" y="3786193"/>
            <a:ext cx="2393950" cy="586740"/>
          </a:xfrm>
          <a:custGeom>
            <a:avLst/>
            <a:gdLst/>
            <a:ahLst/>
            <a:cxnLst/>
            <a:rect l="l" t="t" r="r" b="b"/>
            <a:pathLst>
              <a:path w="2393950" h="586739">
                <a:moveTo>
                  <a:pt x="2100732" y="0"/>
                </a:moveTo>
                <a:lnTo>
                  <a:pt x="0" y="0"/>
                </a:lnTo>
                <a:lnTo>
                  <a:pt x="0" y="586206"/>
                </a:lnTo>
                <a:lnTo>
                  <a:pt x="2100732" y="586206"/>
                </a:lnTo>
                <a:lnTo>
                  <a:pt x="2148274" y="582370"/>
                </a:lnTo>
                <a:lnTo>
                  <a:pt x="2193374" y="571263"/>
                </a:lnTo>
                <a:lnTo>
                  <a:pt x="2235429" y="553490"/>
                </a:lnTo>
                <a:lnTo>
                  <a:pt x="2273834" y="529654"/>
                </a:lnTo>
                <a:lnTo>
                  <a:pt x="2307986" y="500357"/>
                </a:lnTo>
                <a:lnTo>
                  <a:pt x="2337283" y="466205"/>
                </a:lnTo>
                <a:lnTo>
                  <a:pt x="2361119" y="427800"/>
                </a:lnTo>
                <a:lnTo>
                  <a:pt x="2378892" y="385745"/>
                </a:lnTo>
                <a:lnTo>
                  <a:pt x="2389999" y="340645"/>
                </a:lnTo>
                <a:lnTo>
                  <a:pt x="2393835" y="293103"/>
                </a:lnTo>
                <a:lnTo>
                  <a:pt x="2389999" y="245560"/>
                </a:lnTo>
                <a:lnTo>
                  <a:pt x="2378892" y="200460"/>
                </a:lnTo>
                <a:lnTo>
                  <a:pt x="2361119" y="158406"/>
                </a:lnTo>
                <a:lnTo>
                  <a:pt x="2337283" y="120001"/>
                </a:lnTo>
                <a:lnTo>
                  <a:pt x="2307986" y="85848"/>
                </a:lnTo>
                <a:lnTo>
                  <a:pt x="2273834" y="56552"/>
                </a:lnTo>
                <a:lnTo>
                  <a:pt x="2235429" y="32716"/>
                </a:lnTo>
                <a:lnTo>
                  <a:pt x="2193374" y="14942"/>
                </a:lnTo>
                <a:lnTo>
                  <a:pt x="2148274" y="3836"/>
                </a:lnTo>
                <a:lnTo>
                  <a:pt x="2100732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1472" y="3786192"/>
            <a:ext cx="2393950" cy="586740"/>
          </a:xfrm>
          <a:custGeom>
            <a:avLst/>
            <a:gdLst/>
            <a:ahLst/>
            <a:cxnLst/>
            <a:rect l="l" t="t" r="r" b="b"/>
            <a:pathLst>
              <a:path w="2393950" h="586739">
                <a:moveTo>
                  <a:pt x="2393835" y="0"/>
                </a:moveTo>
                <a:lnTo>
                  <a:pt x="293103" y="0"/>
                </a:lnTo>
                <a:lnTo>
                  <a:pt x="245560" y="3836"/>
                </a:lnTo>
                <a:lnTo>
                  <a:pt x="200460" y="14942"/>
                </a:lnTo>
                <a:lnTo>
                  <a:pt x="158406" y="32716"/>
                </a:lnTo>
                <a:lnTo>
                  <a:pt x="120001" y="56552"/>
                </a:lnTo>
                <a:lnTo>
                  <a:pt x="85848" y="85848"/>
                </a:lnTo>
                <a:lnTo>
                  <a:pt x="56552" y="120001"/>
                </a:lnTo>
                <a:lnTo>
                  <a:pt x="32716" y="158406"/>
                </a:lnTo>
                <a:lnTo>
                  <a:pt x="14942" y="200460"/>
                </a:lnTo>
                <a:lnTo>
                  <a:pt x="3836" y="245560"/>
                </a:lnTo>
                <a:lnTo>
                  <a:pt x="0" y="293103"/>
                </a:lnTo>
                <a:lnTo>
                  <a:pt x="3836" y="340645"/>
                </a:lnTo>
                <a:lnTo>
                  <a:pt x="14942" y="385745"/>
                </a:lnTo>
                <a:lnTo>
                  <a:pt x="32716" y="427800"/>
                </a:lnTo>
                <a:lnTo>
                  <a:pt x="56552" y="466205"/>
                </a:lnTo>
                <a:lnTo>
                  <a:pt x="85848" y="500357"/>
                </a:lnTo>
                <a:lnTo>
                  <a:pt x="120001" y="529654"/>
                </a:lnTo>
                <a:lnTo>
                  <a:pt x="158406" y="553490"/>
                </a:lnTo>
                <a:lnTo>
                  <a:pt x="200460" y="571263"/>
                </a:lnTo>
                <a:lnTo>
                  <a:pt x="245560" y="582370"/>
                </a:lnTo>
                <a:lnTo>
                  <a:pt x="293103" y="586206"/>
                </a:lnTo>
                <a:lnTo>
                  <a:pt x="2393835" y="586206"/>
                </a:lnTo>
                <a:lnTo>
                  <a:pt x="2393835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14474" y="2930804"/>
            <a:ext cx="2393950" cy="586740"/>
          </a:xfrm>
          <a:custGeom>
            <a:avLst/>
            <a:gdLst/>
            <a:ahLst/>
            <a:cxnLst/>
            <a:rect l="l" t="t" r="r" b="b"/>
            <a:pathLst>
              <a:path w="2393950" h="586739">
                <a:moveTo>
                  <a:pt x="2100732" y="0"/>
                </a:moveTo>
                <a:lnTo>
                  <a:pt x="0" y="0"/>
                </a:lnTo>
                <a:lnTo>
                  <a:pt x="0" y="586206"/>
                </a:lnTo>
                <a:lnTo>
                  <a:pt x="2100732" y="586206"/>
                </a:lnTo>
                <a:lnTo>
                  <a:pt x="2148274" y="582370"/>
                </a:lnTo>
                <a:lnTo>
                  <a:pt x="2193374" y="571263"/>
                </a:lnTo>
                <a:lnTo>
                  <a:pt x="2235429" y="553490"/>
                </a:lnTo>
                <a:lnTo>
                  <a:pt x="2273834" y="529654"/>
                </a:lnTo>
                <a:lnTo>
                  <a:pt x="2307986" y="500357"/>
                </a:lnTo>
                <a:lnTo>
                  <a:pt x="2337283" y="466205"/>
                </a:lnTo>
                <a:lnTo>
                  <a:pt x="2361119" y="427800"/>
                </a:lnTo>
                <a:lnTo>
                  <a:pt x="2378892" y="385745"/>
                </a:lnTo>
                <a:lnTo>
                  <a:pt x="2389999" y="340645"/>
                </a:lnTo>
                <a:lnTo>
                  <a:pt x="2393835" y="293103"/>
                </a:lnTo>
                <a:lnTo>
                  <a:pt x="2389999" y="245560"/>
                </a:lnTo>
                <a:lnTo>
                  <a:pt x="2378892" y="200460"/>
                </a:lnTo>
                <a:lnTo>
                  <a:pt x="2361119" y="158406"/>
                </a:lnTo>
                <a:lnTo>
                  <a:pt x="2337283" y="120001"/>
                </a:lnTo>
                <a:lnTo>
                  <a:pt x="2307986" y="85848"/>
                </a:lnTo>
                <a:lnTo>
                  <a:pt x="2273834" y="56552"/>
                </a:lnTo>
                <a:lnTo>
                  <a:pt x="2235429" y="32716"/>
                </a:lnTo>
                <a:lnTo>
                  <a:pt x="2193374" y="14942"/>
                </a:lnTo>
                <a:lnTo>
                  <a:pt x="2148274" y="3836"/>
                </a:lnTo>
                <a:lnTo>
                  <a:pt x="2100732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0034" y="2928937"/>
            <a:ext cx="2393950" cy="586740"/>
          </a:xfrm>
          <a:custGeom>
            <a:avLst/>
            <a:gdLst/>
            <a:ahLst/>
            <a:cxnLst/>
            <a:rect l="l" t="t" r="r" b="b"/>
            <a:pathLst>
              <a:path w="2393950" h="586739">
                <a:moveTo>
                  <a:pt x="2393835" y="0"/>
                </a:moveTo>
                <a:lnTo>
                  <a:pt x="293103" y="0"/>
                </a:lnTo>
                <a:lnTo>
                  <a:pt x="245560" y="3836"/>
                </a:lnTo>
                <a:lnTo>
                  <a:pt x="200460" y="14942"/>
                </a:lnTo>
                <a:lnTo>
                  <a:pt x="158406" y="32716"/>
                </a:lnTo>
                <a:lnTo>
                  <a:pt x="120001" y="56552"/>
                </a:lnTo>
                <a:lnTo>
                  <a:pt x="85848" y="85848"/>
                </a:lnTo>
                <a:lnTo>
                  <a:pt x="56552" y="120001"/>
                </a:lnTo>
                <a:lnTo>
                  <a:pt x="32716" y="158406"/>
                </a:lnTo>
                <a:lnTo>
                  <a:pt x="14942" y="200460"/>
                </a:lnTo>
                <a:lnTo>
                  <a:pt x="3836" y="245560"/>
                </a:lnTo>
                <a:lnTo>
                  <a:pt x="0" y="293103"/>
                </a:lnTo>
                <a:lnTo>
                  <a:pt x="3836" y="340645"/>
                </a:lnTo>
                <a:lnTo>
                  <a:pt x="14942" y="385745"/>
                </a:lnTo>
                <a:lnTo>
                  <a:pt x="32716" y="427800"/>
                </a:lnTo>
                <a:lnTo>
                  <a:pt x="56552" y="466205"/>
                </a:lnTo>
                <a:lnTo>
                  <a:pt x="85848" y="500357"/>
                </a:lnTo>
                <a:lnTo>
                  <a:pt x="120001" y="529654"/>
                </a:lnTo>
                <a:lnTo>
                  <a:pt x="158406" y="553490"/>
                </a:lnTo>
                <a:lnTo>
                  <a:pt x="200460" y="571263"/>
                </a:lnTo>
                <a:lnTo>
                  <a:pt x="245560" y="582370"/>
                </a:lnTo>
                <a:lnTo>
                  <a:pt x="293103" y="586206"/>
                </a:lnTo>
                <a:lnTo>
                  <a:pt x="2393835" y="586206"/>
                </a:lnTo>
                <a:lnTo>
                  <a:pt x="2393835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14474" y="1210436"/>
            <a:ext cx="2393950" cy="586740"/>
          </a:xfrm>
          <a:custGeom>
            <a:avLst/>
            <a:gdLst/>
            <a:ahLst/>
            <a:cxnLst/>
            <a:rect l="l" t="t" r="r" b="b"/>
            <a:pathLst>
              <a:path w="2393950" h="586739">
                <a:moveTo>
                  <a:pt x="2100732" y="0"/>
                </a:moveTo>
                <a:lnTo>
                  <a:pt x="0" y="0"/>
                </a:lnTo>
                <a:lnTo>
                  <a:pt x="0" y="586206"/>
                </a:lnTo>
                <a:lnTo>
                  <a:pt x="2100732" y="586206"/>
                </a:lnTo>
                <a:lnTo>
                  <a:pt x="2148274" y="582370"/>
                </a:lnTo>
                <a:lnTo>
                  <a:pt x="2193374" y="571263"/>
                </a:lnTo>
                <a:lnTo>
                  <a:pt x="2235429" y="553490"/>
                </a:lnTo>
                <a:lnTo>
                  <a:pt x="2273834" y="529654"/>
                </a:lnTo>
                <a:lnTo>
                  <a:pt x="2307986" y="500357"/>
                </a:lnTo>
                <a:lnTo>
                  <a:pt x="2337283" y="466205"/>
                </a:lnTo>
                <a:lnTo>
                  <a:pt x="2361119" y="427800"/>
                </a:lnTo>
                <a:lnTo>
                  <a:pt x="2378892" y="385745"/>
                </a:lnTo>
                <a:lnTo>
                  <a:pt x="2389999" y="340645"/>
                </a:lnTo>
                <a:lnTo>
                  <a:pt x="2393835" y="293103"/>
                </a:lnTo>
                <a:lnTo>
                  <a:pt x="2389999" y="245560"/>
                </a:lnTo>
                <a:lnTo>
                  <a:pt x="2378892" y="200460"/>
                </a:lnTo>
                <a:lnTo>
                  <a:pt x="2361119" y="158406"/>
                </a:lnTo>
                <a:lnTo>
                  <a:pt x="2337283" y="120001"/>
                </a:lnTo>
                <a:lnTo>
                  <a:pt x="2307986" y="85848"/>
                </a:lnTo>
                <a:lnTo>
                  <a:pt x="2273834" y="56552"/>
                </a:lnTo>
                <a:lnTo>
                  <a:pt x="2235429" y="32716"/>
                </a:lnTo>
                <a:lnTo>
                  <a:pt x="2193374" y="14942"/>
                </a:lnTo>
                <a:lnTo>
                  <a:pt x="2148274" y="3836"/>
                </a:lnTo>
                <a:lnTo>
                  <a:pt x="2100732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3655" y="1210436"/>
            <a:ext cx="2393950" cy="586740"/>
          </a:xfrm>
          <a:custGeom>
            <a:avLst/>
            <a:gdLst/>
            <a:ahLst/>
            <a:cxnLst/>
            <a:rect l="l" t="t" r="r" b="b"/>
            <a:pathLst>
              <a:path w="2393950" h="586739">
                <a:moveTo>
                  <a:pt x="2393835" y="0"/>
                </a:moveTo>
                <a:lnTo>
                  <a:pt x="293103" y="0"/>
                </a:lnTo>
                <a:lnTo>
                  <a:pt x="245560" y="3836"/>
                </a:lnTo>
                <a:lnTo>
                  <a:pt x="200460" y="14942"/>
                </a:lnTo>
                <a:lnTo>
                  <a:pt x="158406" y="32716"/>
                </a:lnTo>
                <a:lnTo>
                  <a:pt x="120001" y="56552"/>
                </a:lnTo>
                <a:lnTo>
                  <a:pt x="85848" y="85848"/>
                </a:lnTo>
                <a:lnTo>
                  <a:pt x="56552" y="120001"/>
                </a:lnTo>
                <a:lnTo>
                  <a:pt x="32716" y="158406"/>
                </a:lnTo>
                <a:lnTo>
                  <a:pt x="14942" y="200460"/>
                </a:lnTo>
                <a:lnTo>
                  <a:pt x="3836" y="245560"/>
                </a:lnTo>
                <a:lnTo>
                  <a:pt x="0" y="293103"/>
                </a:lnTo>
                <a:lnTo>
                  <a:pt x="3836" y="340645"/>
                </a:lnTo>
                <a:lnTo>
                  <a:pt x="14942" y="385745"/>
                </a:lnTo>
                <a:lnTo>
                  <a:pt x="32716" y="427800"/>
                </a:lnTo>
                <a:lnTo>
                  <a:pt x="56552" y="466205"/>
                </a:lnTo>
                <a:lnTo>
                  <a:pt x="85848" y="500357"/>
                </a:lnTo>
                <a:lnTo>
                  <a:pt x="120001" y="529654"/>
                </a:lnTo>
                <a:lnTo>
                  <a:pt x="158406" y="553490"/>
                </a:lnTo>
                <a:lnTo>
                  <a:pt x="200460" y="571263"/>
                </a:lnTo>
                <a:lnTo>
                  <a:pt x="245560" y="582370"/>
                </a:lnTo>
                <a:lnTo>
                  <a:pt x="293103" y="586206"/>
                </a:lnTo>
                <a:lnTo>
                  <a:pt x="2393835" y="586206"/>
                </a:lnTo>
                <a:lnTo>
                  <a:pt x="2393835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43037" y="2077542"/>
            <a:ext cx="2393950" cy="586740"/>
          </a:xfrm>
          <a:custGeom>
            <a:avLst/>
            <a:gdLst/>
            <a:ahLst/>
            <a:cxnLst/>
            <a:rect l="l" t="t" r="r" b="b"/>
            <a:pathLst>
              <a:path w="2393950" h="586739">
                <a:moveTo>
                  <a:pt x="2100732" y="0"/>
                </a:moveTo>
                <a:lnTo>
                  <a:pt x="0" y="0"/>
                </a:lnTo>
                <a:lnTo>
                  <a:pt x="0" y="586206"/>
                </a:lnTo>
                <a:lnTo>
                  <a:pt x="2100732" y="586206"/>
                </a:lnTo>
                <a:lnTo>
                  <a:pt x="2148274" y="582370"/>
                </a:lnTo>
                <a:lnTo>
                  <a:pt x="2193374" y="571263"/>
                </a:lnTo>
                <a:lnTo>
                  <a:pt x="2235429" y="553490"/>
                </a:lnTo>
                <a:lnTo>
                  <a:pt x="2273834" y="529654"/>
                </a:lnTo>
                <a:lnTo>
                  <a:pt x="2307986" y="500357"/>
                </a:lnTo>
                <a:lnTo>
                  <a:pt x="2337283" y="466205"/>
                </a:lnTo>
                <a:lnTo>
                  <a:pt x="2361119" y="427800"/>
                </a:lnTo>
                <a:lnTo>
                  <a:pt x="2378892" y="385745"/>
                </a:lnTo>
                <a:lnTo>
                  <a:pt x="2389999" y="340645"/>
                </a:lnTo>
                <a:lnTo>
                  <a:pt x="2393835" y="293103"/>
                </a:lnTo>
                <a:lnTo>
                  <a:pt x="2389999" y="245560"/>
                </a:lnTo>
                <a:lnTo>
                  <a:pt x="2378892" y="200460"/>
                </a:lnTo>
                <a:lnTo>
                  <a:pt x="2361119" y="158406"/>
                </a:lnTo>
                <a:lnTo>
                  <a:pt x="2337283" y="120001"/>
                </a:lnTo>
                <a:lnTo>
                  <a:pt x="2307986" y="85848"/>
                </a:lnTo>
                <a:lnTo>
                  <a:pt x="2273834" y="56552"/>
                </a:lnTo>
                <a:lnTo>
                  <a:pt x="2235429" y="32716"/>
                </a:lnTo>
                <a:lnTo>
                  <a:pt x="2193374" y="14942"/>
                </a:lnTo>
                <a:lnTo>
                  <a:pt x="2148274" y="3836"/>
                </a:lnTo>
                <a:lnTo>
                  <a:pt x="2100732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8595" y="2075675"/>
            <a:ext cx="2393950" cy="586740"/>
          </a:xfrm>
          <a:custGeom>
            <a:avLst/>
            <a:gdLst/>
            <a:ahLst/>
            <a:cxnLst/>
            <a:rect l="l" t="t" r="r" b="b"/>
            <a:pathLst>
              <a:path w="2393950" h="586739">
                <a:moveTo>
                  <a:pt x="2393835" y="0"/>
                </a:moveTo>
                <a:lnTo>
                  <a:pt x="293103" y="0"/>
                </a:lnTo>
                <a:lnTo>
                  <a:pt x="245560" y="3836"/>
                </a:lnTo>
                <a:lnTo>
                  <a:pt x="200460" y="14942"/>
                </a:lnTo>
                <a:lnTo>
                  <a:pt x="158406" y="32716"/>
                </a:lnTo>
                <a:lnTo>
                  <a:pt x="120001" y="56552"/>
                </a:lnTo>
                <a:lnTo>
                  <a:pt x="85848" y="85848"/>
                </a:lnTo>
                <a:lnTo>
                  <a:pt x="56552" y="120001"/>
                </a:lnTo>
                <a:lnTo>
                  <a:pt x="32716" y="158406"/>
                </a:lnTo>
                <a:lnTo>
                  <a:pt x="14942" y="200460"/>
                </a:lnTo>
                <a:lnTo>
                  <a:pt x="3836" y="245560"/>
                </a:lnTo>
                <a:lnTo>
                  <a:pt x="0" y="293103"/>
                </a:lnTo>
                <a:lnTo>
                  <a:pt x="3836" y="340645"/>
                </a:lnTo>
                <a:lnTo>
                  <a:pt x="14942" y="385745"/>
                </a:lnTo>
                <a:lnTo>
                  <a:pt x="32716" y="427800"/>
                </a:lnTo>
                <a:lnTo>
                  <a:pt x="56552" y="466205"/>
                </a:lnTo>
                <a:lnTo>
                  <a:pt x="85848" y="500357"/>
                </a:lnTo>
                <a:lnTo>
                  <a:pt x="120001" y="529654"/>
                </a:lnTo>
                <a:lnTo>
                  <a:pt x="158406" y="553490"/>
                </a:lnTo>
                <a:lnTo>
                  <a:pt x="200460" y="571263"/>
                </a:lnTo>
                <a:lnTo>
                  <a:pt x="245560" y="582370"/>
                </a:lnTo>
                <a:lnTo>
                  <a:pt x="293103" y="586206"/>
                </a:lnTo>
                <a:lnTo>
                  <a:pt x="2393835" y="586206"/>
                </a:lnTo>
                <a:lnTo>
                  <a:pt x="2393835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007386" y="1335582"/>
            <a:ext cx="6369050" cy="2888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4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NVR</a:t>
            </a:r>
            <a:r>
              <a:rPr sz="1800" spc="3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專用機型選擇有限</a:t>
            </a:r>
            <a:endParaRPr sz="1800">
              <a:latin typeface="Noto Sans CJK JP Regular"/>
              <a:cs typeface="Noto Sans CJK JP Regular"/>
            </a:endParaRPr>
          </a:p>
          <a:p>
            <a:pPr marR="462280" algn="r">
              <a:lnSpc>
                <a:spcPct val="100000"/>
              </a:lnSpc>
              <a:spcBef>
                <a:spcPts val="1689"/>
              </a:spcBef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封閉型作業系統</a:t>
            </a:r>
            <a:endParaRPr sz="18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僅能作</a:t>
            </a:r>
            <a:r>
              <a:rPr sz="1800" spc="4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為</a:t>
            </a:r>
            <a:r>
              <a:rPr sz="1800" spc="14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NVR</a:t>
            </a:r>
            <a:r>
              <a:rPr sz="1800" spc="4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使用</a:t>
            </a:r>
            <a:endParaRPr sz="1800">
              <a:latin typeface="Noto Sans CJK JP Regular"/>
              <a:cs typeface="Noto Sans CJK JP Regular"/>
            </a:endParaRPr>
          </a:p>
          <a:p>
            <a:pPr marR="5080" algn="r">
              <a:lnSpc>
                <a:spcPct val="100000"/>
              </a:lnSpc>
              <a:spcBef>
                <a:spcPts val="1775"/>
              </a:spcBef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攝影機支援的即時性</a:t>
            </a:r>
            <a:endParaRPr sz="1800">
              <a:latin typeface="Noto Sans CJK JP Regular"/>
              <a:cs typeface="Noto Sans CJK JP Regular"/>
            </a:endParaRPr>
          </a:p>
          <a:p>
            <a:pPr marL="49530">
              <a:lnSpc>
                <a:spcPct val="100000"/>
              </a:lnSpc>
              <a:spcBef>
                <a:spcPts val="800"/>
              </a:spcBef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無服務備援方案</a:t>
            </a:r>
            <a:endParaRPr sz="1800">
              <a:latin typeface="Noto Sans CJK JP Regular"/>
              <a:cs typeface="Noto Sans CJK JP Regular"/>
            </a:endParaRPr>
          </a:p>
          <a:p>
            <a:pPr marR="462280" algn="r">
              <a:lnSpc>
                <a:spcPct val="100000"/>
              </a:lnSpc>
              <a:spcBef>
                <a:spcPts val="1680"/>
              </a:spcBef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儲存空間擴充性</a:t>
            </a:r>
            <a:endParaRPr sz="1800">
              <a:latin typeface="Noto Sans CJK JP Regular"/>
              <a:cs typeface="Noto Sans CJK JP Regular"/>
            </a:endParaRPr>
          </a:p>
          <a:p>
            <a:pPr marL="49530">
              <a:lnSpc>
                <a:spcPct val="100000"/>
              </a:lnSpc>
              <a:spcBef>
                <a:spcPts val="765"/>
              </a:spcBef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儲存效能瓶頸</a:t>
            </a:r>
            <a:endParaRPr sz="18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6045" y="2703233"/>
            <a:ext cx="989330" cy="582930"/>
          </a:xfrm>
          <a:custGeom>
            <a:avLst/>
            <a:gdLst/>
            <a:ahLst/>
            <a:cxnLst/>
            <a:rect l="l" t="t" r="r" b="b"/>
            <a:pathLst>
              <a:path w="989330" h="582929">
                <a:moveTo>
                  <a:pt x="988987" y="0"/>
                </a:moveTo>
                <a:lnTo>
                  <a:pt x="289864" y="0"/>
                </a:lnTo>
                <a:lnTo>
                  <a:pt x="242848" y="3793"/>
                </a:lnTo>
                <a:lnTo>
                  <a:pt x="198246" y="14776"/>
                </a:lnTo>
                <a:lnTo>
                  <a:pt x="156657" y="32352"/>
                </a:lnTo>
                <a:lnTo>
                  <a:pt x="118676" y="55924"/>
                </a:lnTo>
                <a:lnTo>
                  <a:pt x="84901" y="84896"/>
                </a:lnTo>
                <a:lnTo>
                  <a:pt x="55928" y="118670"/>
                </a:lnTo>
                <a:lnTo>
                  <a:pt x="32355" y="156651"/>
                </a:lnTo>
                <a:lnTo>
                  <a:pt x="14777" y="198241"/>
                </a:lnTo>
                <a:lnTo>
                  <a:pt x="3793" y="242845"/>
                </a:lnTo>
                <a:lnTo>
                  <a:pt x="0" y="289864"/>
                </a:lnTo>
                <a:lnTo>
                  <a:pt x="0" y="293027"/>
                </a:lnTo>
                <a:lnTo>
                  <a:pt x="3793" y="340043"/>
                </a:lnTo>
                <a:lnTo>
                  <a:pt x="14777" y="384645"/>
                </a:lnTo>
                <a:lnTo>
                  <a:pt x="32355" y="426234"/>
                </a:lnTo>
                <a:lnTo>
                  <a:pt x="55928" y="464215"/>
                </a:lnTo>
                <a:lnTo>
                  <a:pt x="84901" y="497990"/>
                </a:lnTo>
                <a:lnTo>
                  <a:pt x="118676" y="526963"/>
                </a:lnTo>
                <a:lnTo>
                  <a:pt x="156657" y="550536"/>
                </a:lnTo>
                <a:lnTo>
                  <a:pt x="198246" y="568113"/>
                </a:lnTo>
                <a:lnTo>
                  <a:pt x="242848" y="579097"/>
                </a:lnTo>
                <a:lnTo>
                  <a:pt x="289864" y="582891"/>
                </a:lnTo>
                <a:lnTo>
                  <a:pt x="988987" y="582891"/>
                </a:lnTo>
                <a:lnTo>
                  <a:pt x="988987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66901" y="2703233"/>
            <a:ext cx="3811904" cy="582930"/>
          </a:xfrm>
          <a:custGeom>
            <a:avLst/>
            <a:gdLst/>
            <a:ahLst/>
            <a:cxnLst/>
            <a:rect l="l" t="t" r="r" b="b"/>
            <a:pathLst>
              <a:path w="3811904" h="582929">
                <a:moveTo>
                  <a:pt x="3521900" y="0"/>
                </a:moveTo>
                <a:lnTo>
                  <a:pt x="0" y="0"/>
                </a:lnTo>
                <a:lnTo>
                  <a:pt x="0" y="582891"/>
                </a:lnTo>
                <a:lnTo>
                  <a:pt x="3521900" y="582891"/>
                </a:lnTo>
                <a:lnTo>
                  <a:pt x="3568917" y="579097"/>
                </a:lnTo>
                <a:lnTo>
                  <a:pt x="3613518" y="568113"/>
                </a:lnTo>
                <a:lnTo>
                  <a:pt x="3655108" y="550536"/>
                </a:lnTo>
                <a:lnTo>
                  <a:pt x="3693088" y="526963"/>
                </a:lnTo>
                <a:lnTo>
                  <a:pt x="3726864" y="497990"/>
                </a:lnTo>
                <a:lnTo>
                  <a:pt x="3755836" y="464215"/>
                </a:lnTo>
                <a:lnTo>
                  <a:pt x="3779410" y="426234"/>
                </a:lnTo>
                <a:lnTo>
                  <a:pt x="3796987" y="384645"/>
                </a:lnTo>
                <a:lnTo>
                  <a:pt x="3807971" y="340043"/>
                </a:lnTo>
                <a:lnTo>
                  <a:pt x="3811765" y="293027"/>
                </a:lnTo>
                <a:lnTo>
                  <a:pt x="3811765" y="289864"/>
                </a:lnTo>
                <a:lnTo>
                  <a:pt x="3807971" y="242845"/>
                </a:lnTo>
                <a:lnTo>
                  <a:pt x="3796987" y="198241"/>
                </a:lnTo>
                <a:lnTo>
                  <a:pt x="3779410" y="156651"/>
                </a:lnTo>
                <a:lnTo>
                  <a:pt x="3755836" y="118670"/>
                </a:lnTo>
                <a:lnTo>
                  <a:pt x="3726864" y="84896"/>
                </a:lnTo>
                <a:lnTo>
                  <a:pt x="3693088" y="55924"/>
                </a:lnTo>
                <a:lnTo>
                  <a:pt x="3655108" y="32352"/>
                </a:lnTo>
                <a:lnTo>
                  <a:pt x="3613518" y="14776"/>
                </a:lnTo>
                <a:lnTo>
                  <a:pt x="3568917" y="3793"/>
                </a:lnTo>
                <a:lnTo>
                  <a:pt x="3521900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90442" y="360260"/>
            <a:ext cx="25628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攝影機設定</a:t>
            </a:r>
          </a:p>
        </p:txBody>
      </p:sp>
      <p:sp>
        <p:nvSpPr>
          <p:cNvPr id="5" name="object 5"/>
          <p:cNvSpPr/>
          <p:nvPr/>
        </p:nvSpPr>
        <p:spPr>
          <a:xfrm>
            <a:off x="654060" y="1285875"/>
            <a:ext cx="989330" cy="582930"/>
          </a:xfrm>
          <a:custGeom>
            <a:avLst/>
            <a:gdLst/>
            <a:ahLst/>
            <a:cxnLst/>
            <a:rect l="l" t="t" r="r" b="b"/>
            <a:pathLst>
              <a:path w="989330" h="582930">
                <a:moveTo>
                  <a:pt x="988987" y="0"/>
                </a:moveTo>
                <a:lnTo>
                  <a:pt x="289864" y="0"/>
                </a:lnTo>
                <a:lnTo>
                  <a:pt x="242848" y="3793"/>
                </a:lnTo>
                <a:lnTo>
                  <a:pt x="198246" y="14776"/>
                </a:lnTo>
                <a:lnTo>
                  <a:pt x="156657" y="32352"/>
                </a:lnTo>
                <a:lnTo>
                  <a:pt x="118676" y="55924"/>
                </a:lnTo>
                <a:lnTo>
                  <a:pt x="84901" y="84896"/>
                </a:lnTo>
                <a:lnTo>
                  <a:pt x="55928" y="118670"/>
                </a:lnTo>
                <a:lnTo>
                  <a:pt x="32355" y="156651"/>
                </a:lnTo>
                <a:lnTo>
                  <a:pt x="14777" y="198241"/>
                </a:lnTo>
                <a:lnTo>
                  <a:pt x="3793" y="242845"/>
                </a:lnTo>
                <a:lnTo>
                  <a:pt x="0" y="289864"/>
                </a:lnTo>
                <a:lnTo>
                  <a:pt x="0" y="293027"/>
                </a:lnTo>
                <a:lnTo>
                  <a:pt x="3793" y="340043"/>
                </a:lnTo>
                <a:lnTo>
                  <a:pt x="14777" y="384645"/>
                </a:lnTo>
                <a:lnTo>
                  <a:pt x="32355" y="426234"/>
                </a:lnTo>
                <a:lnTo>
                  <a:pt x="55928" y="464215"/>
                </a:lnTo>
                <a:lnTo>
                  <a:pt x="84901" y="497990"/>
                </a:lnTo>
                <a:lnTo>
                  <a:pt x="118676" y="526963"/>
                </a:lnTo>
                <a:lnTo>
                  <a:pt x="156657" y="550536"/>
                </a:lnTo>
                <a:lnTo>
                  <a:pt x="198246" y="568113"/>
                </a:lnTo>
                <a:lnTo>
                  <a:pt x="242848" y="579097"/>
                </a:lnTo>
                <a:lnTo>
                  <a:pt x="289864" y="582891"/>
                </a:lnTo>
                <a:lnTo>
                  <a:pt x="988987" y="582891"/>
                </a:lnTo>
                <a:lnTo>
                  <a:pt x="988987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36014" y="1285875"/>
            <a:ext cx="3811904" cy="582930"/>
          </a:xfrm>
          <a:custGeom>
            <a:avLst/>
            <a:gdLst/>
            <a:ahLst/>
            <a:cxnLst/>
            <a:rect l="l" t="t" r="r" b="b"/>
            <a:pathLst>
              <a:path w="3811904" h="582930">
                <a:moveTo>
                  <a:pt x="3521900" y="0"/>
                </a:moveTo>
                <a:lnTo>
                  <a:pt x="0" y="0"/>
                </a:lnTo>
                <a:lnTo>
                  <a:pt x="0" y="582891"/>
                </a:lnTo>
                <a:lnTo>
                  <a:pt x="3521900" y="582891"/>
                </a:lnTo>
                <a:lnTo>
                  <a:pt x="3568917" y="579097"/>
                </a:lnTo>
                <a:lnTo>
                  <a:pt x="3613518" y="568113"/>
                </a:lnTo>
                <a:lnTo>
                  <a:pt x="3655108" y="550536"/>
                </a:lnTo>
                <a:lnTo>
                  <a:pt x="3693088" y="526963"/>
                </a:lnTo>
                <a:lnTo>
                  <a:pt x="3726864" y="497990"/>
                </a:lnTo>
                <a:lnTo>
                  <a:pt x="3755836" y="464215"/>
                </a:lnTo>
                <a:lnTo>
                  <a:pt x="3779410" y="426234"/>
                </a:lnTo>
                <a:lnTo>
                  <a:pt x="3796987" y="384645"/>
                </a:lnTo>
                <a:lnTo>
                  <a:pt x="3807971" y="340043"/>
                </a:lnTo>
                <a:lnTo>
                  <a:pt x="3811765" y="293027"/>
                </a:lnTo>
                <a:lnTo>
                  <a:pt x="3811765" y="289864"/>
                </a:lnTo>
                <a:lnTo>
                  <a:pt x="3807971" y="242845"/>
                </a:lnTo>
                <a:lnTo>
                  <a:pt x="3796987" y="198241"/>
                </a:lnTo>
                <a:lnTo>
                  <a:pt x="3779410" y="156651"/>
                </a:lnTo>
                <a:lnTo>
                  <a:pt x="3755836" y="118670"/>
                </a:lnTo>
                <a:lnTo>
                  <a:pt x="3726864" y="84896"/>
                </a:lnTo>
                <a:lnTo>
                  <a:pt x="3693088" y="55924"/>
                </a:lnTo>
                <a:lnTo>
                  <a:pt x="3655108" y="32352"/>
                </a:lnTo>
                <a:lnTo>
                  <a:pt x="3613518" y="14776"/>
                </a:lnTo>
                <a:lnTo>
                  <a:pt x="3568917" y="3793"/>
                </a:lnTo>
                <a:lnTo>
                  <a:pt x="3521900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8362" y="1988858"/>
            <a:ext cx="989330" cy="582930"/>
          </a:xfrm>
          <a:custGeom>
            <a:avLst/>
            <a:gdLst/>
            <a:ahLst/>
            <a:cxnLst/>
            <a:rect l="l" t="t" r="r" b="b"/>
            <a:pathLst>
              <a:path w="989330" h="582930">
                <a:moveTo>
                  <a:pt x="988987" y="0"/>
                </a:moveTo>
                <a:lnTo>
                  <a:pt x="289864" y="0"/>
                </a:lnTo>
                <a:lnTo>
                  <a:pt x="242848" y="3793"/>
                </a:lnTo>
                <a:lnTo>
                  <a:pt x="198246" y="14776"/>
                </a:lnTo>
                <a:lnTo>
                  <a:pt x="156657" y="32352"/>
                </a:lnTo>
                <a:lnTo>
                  <a:pt x="118676" y="55924"/>
                </a:lnTo>
                <a:lnTo>
                  <a:pt x="84901" y="84896"/>
                </a:lnTo>
                <a:lnTo>
                  <a:pt x="55928" y="118670"/>
                </a:lnTo>
                <a:lnTo>
                  <a:pt x="32355" y="156651"/>
                </a:lnTo>
                <a:lnTo>
                  <a:pt x="14777" y="198241"/>
                </a:lnTo>
                <a:lnTo>
                  <a:pt x="3793" y="242845"/>
                </a:lnTo>
                <a:lnTo>
                  <a:pt x="0" y="289864"/>
                </a:lnTo>
                <a:lnTo>
                  <a:pt x="0" y="293027"/>
                </a:lnTo>
                <a:lnTo>
                  <a:pt x="3793" y="340043"/>
                </a:lnTo>
                <a:lnTo>
                  <a:pt x="14777" y="384645"/>
                </a:lnTo>
                <a:lnTo>
                  <a:pt x="32355" y="426234"/>
                </a:lnTo>
                <a:lnTo>
                  <a:pt x="55928" y="464215"/>
                </a:lnTo>
                <a:lnTo>
                  <a:pt x="84901" y="497990"/>
                </a:lnTo>
                <a:lnTo>
                  <a:pt x="118676" y="526963"/>
                </a:lnTo>
                <a:lnTo>
                  <a:pt x="156657" y="550536"/>
                </a:lnTo>
                <a:lnTo>
                  <a:pt x="198246" y="568113"/>
                </a:lnTo>
                <a:lnTo>
                  <a:pt x="242848" y="579097"/>
                </a:lnTo>
                <a:lnTo>
                  <a:pt x="289864" y="582891"/>
                </a:lnTo>
                <a:lnTo>
                  <a:pt x="988987" y="582891"/>
                </a:lnTo>
                <a:lnTo>
                  <a:pt x="988987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57973" y="1988858"/>
            <a:ext cx="3811904" cy="582930"/>
          </a:xfrm>
          <a:custGeom>
            <a:avLst/>
            <a:gdLst/>
            <a:ahLst/>
            <a:cxnLst/>
            <a:rect l="l" t="t" r="r" b="b"/>
            <a:pathLst>
              <a:path w="3811904" h="582930">
                <a:moveTo>
                  <a:pt x="3521900" y="0"/>
                </a:moveTo>
                <a:lnTo>
                  <a:pt x="0" y="0"/>
                </a:lnTo>
                <a:lnTo>
                  <a:pt x="0" y="582891"/>
                </a:lnTo>
                <a:lnTo>
                  <a:pt x="3521900" y="582891"/>
                </a:lnTo>
                <a:lnTo>
                  <a:pt x="3568917" y="579097"/>
                </a:lnTo>
                <a:lnTo>
                  <a:pt x="3613518" y="568113"/>
                </a:lnTo>
                <a:lnTo>
                  <a:pt x="3655108" y="550536"/>
                </a:lnTo>
                <a:lnTo>
                  <a:pt x="3693088" y="526963"/>
                </a:lnTo>
                <a:lnTo>
                  <a:pt x="3726864" y="497990"/>
                </a:lnTo>
                <a:lnTo>
                  <a:pt x="3755836" y="464215"/>
                </a:lnTo>
                <a:lnTo>
                  <a:pt x="3779410" y="426234"/>
                </a:lnTo>
                <a:lnTo>
                  <a:pt x="3796987" y="384645"/>
                </a:lnTo>
                <a:lnTo>
                  <a:pt x="3807971" y="340043"/>
                </a:lnTo>
                <a:lnTo>
                  <a:pt x="3811765" y="293027"/>
                </a:lnTo>
                <a:lnTo>
                  <a:pt x="3811765" y="289864"/>
                </a:lnTo>
                <a:lnTo>
                  <a:pt x="3807971" y="242845"/>
                </a:lnTo>
                <a:lnTo>
                  <a:pt x="3796987" y="198241"/>
                </a:lnTo>
                <a:lnTo>
                  <a:pt x="3779410" y="156651"/>
                </a:lnTo>
                <a:lnTo>
                  <a:pt x="3755836" y="118670"/>
                </a:lnTo>
                <a:lnTo>
                  <a:pt x="3726864" y="84896"/>
                </a:lnTo>
                <a:lnTo>
                  <a:pt x="3693088" y="55924"/>
                </a:lnTo>
                <a:lnTo>
                  <a:pt x="3655108" y="32352"/>
                </a:lnTo>
                <a:lnTo>
                  <a:pt x="3613518" y="14776"/>
                </a:lnTo>
                <a:lnTo>
                  <a:pt x="3568917" y="3793"/>
                </a:lnTo>
                <a:lnTo>
                  <a:pt x="3521900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40424" y="1447076"/>
            <a:ext cx="3225800" cy="166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新增攝影機：開放式的影像來源</a:t>
            </a:r>
            <a:endParaRPr sz="1800">
              <a:latin typeface="Noto Sans CJK JP Regular"/>
              <a:cs typeface="Noto Sans CJK JP Regular"/>
            </a:endParaRPr>
          </a:p>
          <a:p>
            <a:pPr marL="55880" marR="431165" indent="-12700">
              <a:lnSpc>
                <a:spcPct val="241600"/>
              </a:lnSpc>
              <a:spcBef>
                <a:spcPts val="280"/>
              </a:spcBef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新增攝影機：快速批次新增 設定小秘訣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98625" y="3357575"/>
            <a:ext cx="899794" cy="506095"/>
          </a:xfrm>
          <a:custGeom>
            <a:avLst/>
            <a:gdLst/>
            <a:ahLst/>
            <a:cxnLst/>
            <a:rect l="l" t="t" r="r" b="b"/>
            <a:pathLst>
              <a:path w="899794" h="506095">
                <a:moveTo>
                  <a:pt x="690816" y="0"/>
                </a:moveTo>
                <a:lnTo>
                  <a:pt x="0" y="0"/>
                </a:lnTo>
                <a:lnTo>
                  <a:pt x="0" y="506056"/>
                </a:lnTo>
                <a:lnTo>
                  <a:pt x="690816" y="506056"/>
                </a:lnTo>
                <a:lnTo>
                  <a:pt x="738723" y="500538"/>
                </a:lnTo>
                <a:lnTo>
                  <a:pt x="782702" y="484819"/>
                </a:lnTo>
                <a:lnTo>
                  <a:pt x="821497" y="460154"/>
                </a:lnTo>
                <a:lnTo>
                  <a:pt x="853854" y="427797"/>
                </a:lnTo>
                <a:lnTo>
                  <a:pt x="878519" y="389002"/>
                </a:lnTo>
                <a:lnTo>
                  <a:pt x="894238" y="345023"/>
                </a:lnTo>
                <a:lnTo>
                  <a:pt x="899756" y="297116"/>
                </a:lnTo>
                <a:lnTo>
                  <a:pt x="899756" y="208940"/>
                </a:lnTo>
                <a:lnTo>
                  <a:pt x="894238" y="161033"/>
                </a:lnTo>
                <a:lnTo>
                  <a:pt x="878519" y="117054"/>
                </a:lnTo>
                <a:lnTo>
                  <a:pt x="853854" y="78259"/>
                </a:lnTo>
                <a:lnTo>
                  <a:pt x="821497" y="45902"/>
                </a:lnTo>
                <a:lnTo>
                  <a:pt x="782702" y="21237"/>
                </a:lnTo>
                <a:lnTo>
                  <a:pt x="738723" y="5518"/>
                </a:lnTo>
                <a:lnTo>
                  <a:pt x="690816" y="0"/>
                </a:lnTo>
                <a:close/>
              </a:path>
            </a:pathLst>
          </a:custGeom>
          <a:solidFill>
            <a:srgbClr val="8EB4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84806" y="3357575"/>
            <a:ext cx="939165" cy="506095"/>
          </a:xfrm>
          <a:custGeom>
            <a:avLst/>
            <a:gdLst/>
            <a:ahLst/>
            <a:cxnLst/>
            <a:rect l="l" t="t" r="r" b="b"/>
            <a:pathLst>
              <a:path w="939164" h="506095">
                <a:moveTo>
                  <a:pt x="939012" y="0"/>
                </a:moveTo>
                <a:lnTo>
                  <a:pt x="208940" y="0"/>
                </a:lnTo>
                <a:lnTo>
                  <a:pt x="161033" y="5518"/>
                </a:lnTo>
                <a:lnTo>
                  <a:pt x="117054" y="21237"/>
                </a:lnTo>
                <a:lnTo>
                  <a:pt x="78259" y="45902"/>
                </a:lnTo>
                <a:lnTo>
                  <a:pt x="45902" y="78259"/>
                </a:lnTo>
                <a:lnTo>
                  <a:pt x="21237" y="117054"/>
                </a:lnTo>
                <a:lnTo>
                  <a:pt x="5518" y="161033"/>
                </a:lnTo>
                <a:lnTo>
                  <a:pt x="0" y="208940"/>
                </a:lnTo>
                <a:lnTo>
                  <a:pt x="0" y="297116"/>
                </a:lnTo>
                <a:lnTo>
                  <a:pt x="5518" y="345023"/>
                </a:lnTo>
                <a:lnTo>
                  <a:pt x="21237" y="389002"/>
                </a:lnTo>
                <a:lnTo>
                  <a:pt x="45902" y="427797"/>
                </a:lnTo>
                <a:lnTo>
                  <a:pt x="78259" y="460154"/>
                </a:lnTo>
                <a:lnTo>
                  <a:pt x="117054" y="484819"/>
                </a:lnTo>
                <a:lnTo>
                  <a:pt x="161033" y="500538"/>
                </a:lnTo>
                <a:lnTo>
                  <a:pt x="208940" y="506056"/>
                </a:lnTo>
                <a:lnTo>
                  <a:pt x="939012" y="506056"/>
                </a:lnTo>
                <a:lnTo>
                  <a:pt x="939012" y="0"/>
                </a:lnTo>
                <a:close/>
              </a:path>
            </a:pathLst>
          </a:custGeom>
          <a:solidFill>
            <a:srgbClr val="8EB4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222157" y="3471875"/>
            <a:ext cx="9169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多串流應用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600805" y="3357575"/>
            <a:ext cx="899794" cy="506095"/>
          </a:xfrm>
          <a:custGeom>
            <a:avLst/>
            <a:gdLst/>
            <a:ahLst/>
            <a:cxnLst/>
            <a:rect l="l" t="t" r="r" b="b"/>
            <a:pathLst>
              <a:path w="899795" h="506095">
                <a:moveTo>
                  <a:pt x="690816" y="0"/>
                </a:moveTo>
                <a:lnTo>
                  <a:pt x="0" y="0"/>
                </a:lnTo>
                <a:lnTo>
                  <a:pt x="0" y="506056"/>
                </a:lnTo>
                <a:lnTo>
                  <a:pt x="690816" y="506056"/>
                </a:lnTo>
                <a:lnTo>
                  <a:pt x="738723" y="500538"/>
                </a:lnTo>
                <a:lnTo>
                  <a:pt x="782702" y="484819"/>
                </a:lnTo>
                <a:lnTo>
                  <a:pt x="821497" y="460154"/>
                </a:lnTo>
                <a:lnTo>
                  <a:pt x="853854" y="427797"/>
                </a:lnTo>
                <a:lnTo>
                  <a:pt x="878519" y="389002"/>
                </a:lnTo>
                <a:lnTo>
                  <a:pt x="894238" y="345023"/>
                </a:lnTo>
                <a:lnTo>
                  <a:pt x="899756" y="297116"/>
                </a:lnTo>
                <a:lnTo>
                  <a:pt x="899756" y="208940"/>
                </a:lnTo>
                <a:lnTo>
                  <a:pt x="894238" y="161033"/>
                </a:lnTo>
                <a:lnTo>
                  <a:pt x="878519" y="117054"/>
                </a:lnTo>
                <a:lnTo>
                  <a:pt x="853854" y="78259"/>
                </a:lnTo>
                <a:lnTo>
                  <a:pt x="821497" y="45902"/>
                </a:lnTo>
                <a:lnTo>
                  <a:pt x="782702" y="21237"/>
                </a:lnTo>
                <a:lnTo>
                  <a:pt x="738723" y="5518"/>
                </a:lnTo>
                <a:lnTo>
                  <a:pt x="690816" y="0"/>
                </a:lnTo>
                <a:close/>
              </a:path>
            </a:pathLst>
          </a:custGeom>
          <a:solidFill>
            <a:srgbClr val="8EB4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786989" y="3357575"/>
            <a:ext cx="939165" cy="506095"/>
          </a:xfrm>
          <a:custGeom>
            <a:avLst/>
            <a:gdLst/>
            <a:ahLst/>
            <a:cxnLst/>
            <a:rect l="l" t="t" r="r" b="b"/>
            <a:pathLst>
              <a:path w="939164" h="506095">
                <a:moveTo>
                  <a:pt x="939012" y="0"/>
                </a:moveTo>
                <a:lnTo>
                  <a:pt x="208940" y="0"/>
                </a:lnTo>
                <a:lnTo>
                  <a:pt x="161033" y="5518"/>
                </a:lnTo>
                <a:lnTo>
                  <a:pt x="117054" y="21237"/>
                </a:lnTo>
                <a:lnTo>
                  <a:pt x="78259" y="45902"/>
                </a:lnTo>
                <a:lnTo>
                  <a:pt x="45902" y="78259"/>
                </a:lnTo>
                <a:lnTo>
                  <a:pt x="21237" y="117054"/>
                </a:lnTo>
                <a:lnTo>
                  <a:pt x="5518" y="161033"/>
                </a:lnTo>
                <a:lnTo>
                  <a:pt x="0" y="208940"/>
                </a:lnTo>
                <a:lnTo>
                  <a:pt x="0" y="297116"/>
                </a:lnTo>
                <a:lnTo>
                  <a:pt x="5518" y="345023"/>
                </a:lnTo>
                <a:lnTo>
                  <a:pt x="21237" y="389002"/>
                </a:lnTo>
                <a:lnTo>
                  <a:pt x="45902" y="427797"/>
                </a:lnTo>
                <a:lnTo>
                  <a:pt x="78259" y="460154"/>
                </a:lnTo>
                <a:lnTo>
                  <a:pt x="117054" y="484819"/>
                </a:lnTo>
                <a:lnTo>
                  <a:pt x="161033" y="500538"/>
                </a:lnTo>
                <a:lnTo>
                  <a:pt x="208940" y="506056"/>
                </a:lnTo>
                <a:lnTo>
                  <a:pt x="939012" y="506056"/>
                </a:lnTo>
                <a:lnTo>
                  <a:pt x="939012" y="0"/>
                </a:lnTo>
                <a:close/>
              </a:path>
            </a:pathLst>
          </a:custGeom>
          <a:solidFill>
            <a:srgbClr val="8EB4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110788" y="3493109"/>
            <a:ext cx="10953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影像分享連結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479376" y="3357575"/>
            <a:ext cx="899794" cy="506095"/>
          </a:xfrm>
          <a:custGeom>
            <a:avLst/>
            <a:gdLst/>
            <a:ahLst/>
            <a:cxnLst/>
            <a:rect l="l" t="t" r="r" b="b"/>
            <a:pathLst>
              <a:path w="899795" h="506095">
                <a:moveTo>
                  <a:pt x="690816" y="0"/>
                </a:moveTo>
                <a:lnTo>
                  <a:pt x="0" y="0"/>
                </a:lnTo>
                <a:lnTo>
                  <a:pt x="0" y="506056"/>
                </a:lnTo>
                <a:lnTo>
                  <a:pt x="690816" y="506056"/>
                </a:lnTo>
                <a:lnTo>
                  <a:pt x="738723" y="500538"/>
                </a:lnTo>
                <a:lnTo>
                  <a:pt x="782702" y="484819"/>
                </a:lnTo>
                <a:lnTo>
                  <a:pt x="821497" y="460154"/>
                </a:lnTo>
                <a:lnTo>
                  <a:pt x="853854" y="427797"/>
                </a:lnTo>
                <a:lnTo>
                  <a:pt x="878519" y="389002"/>
                </a:lnTo>
                <a:lnTo>
                  <a:pt x="894238" y="345023"/>
                </a:lnTo>
                <a:lnTo>
                  <a:pt x="899756" y="297116"/>
                </a:lnTo>
                <a:lnTo>
                  <a:pt x="899756" y="208940"/>
                </a:lnTo>
                <a:lnTo>
                  <a:pt x="894238" y="161033"/>
                </a:lnTo>
                <a:lnTo>
                  <a:pt x="878519" y="117054"/>
                </a:lnTo>
                <a:lnTo>
                  <a:pt x="853854" y="78259"/>
                </a:lnTo>
                <a:lnTo>
                  <a:pt x="821497" y="45902"/>
                </a:lnTo>
                <a:lnTo>
                  <a:pt x="782702" y="21237"/>
                </a:lnTo>
                <a:lnTo>
                  <a:pt x="738723" y="5518"/>
                </a:lnTo>
                <a:lnTo>
                  <a:pt x="690816" y="0"/>
                </a:lnTo>
                <a:close/>
              </a:path>
            </a:pathLst>
          </a:custGeom>
          <a:solidFill>
            <a:srgbClr val="8EB4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65560" y="3357575"/>
            <a:ext cx="939165" cy="506095"/>
          </a:xfrm>
          <a:custGeom>
            <a:avLst/>
            <a:gdLst/>
            <a:ahLst/>
            <a:cxnLst/>
            <a:rect l="l" t="t" r="r" b="b"/>
            <a:pathLst>
              <a:path w="939164" h="506095">
                <a:moveTo>
                  <a:pt x="939012" y="0"/>
                </a:moveTo>
                <a:lnTo>
                  <a:pt x="208940" y="0"/>
                </a:lnTo>
                <a:lnTo>
                  <a:pt x="161033" y="5518"/>
                </a:lnTo>
                <a:lnTo>
                  <a:pt x="117054" y="21237"/>
                </a:lnTo>
                <a:lnTo>
                  <a:pt x="78259" y="45902"/>
                </a:lnTo>
                <a:lnTo>
                  <a:pt x="45902" y="78259"/>
                </a:lnTo>
                <a:lnTo>
                  <a:pt x="21237" y="117054"/>
                </a:lnTo>
                <a:lnTo>
                  <a:pt x="5518" y="161033"/>
                </a:lnTo>
                <a:lnTo>
                  <a:pt x="0" y="208940"/>
                </a:lnTo>
                <a:lnTo>
                  <a:pt x="0" y="297116"/>
                </a:lnTo>
                <a:lnTo>
                  <a:pt x="5518" y="345023"/>
                </a:lnTo>
                <a:lnTo>
                  <a:pt x="21237" y="389002"/>
                </a:lnTo>
                <a:lnTo>
                  <a:pt x="45902" y="427797"/>
                </a:lnTo>
                <a:lnTo>
                  <a:pt x="78259" y="460154"/>
                </a:lnTo>
                <a:lnTo>
                  <a:pt x="117054" y="484819"/>
                </a:lnTo>
                <a:lnTo>
                  <a:pt x="161033" y="500538"/>
                </a:lnTo>
                <a:lnTo>
                  <a:pt x="208940" y="506056"/>
                </a:lnTo>
                <a:lnTo>
                  <a:pt x="939012" y="506056"/>
                </a:lnTo>
                <a:lnTo>
                  <a:pt x="939012" y="0"/>
                </a:lnTo>
                <a:close/>
              </a:path>
            </a:pathLst>
          </a:custGeom>
          <a:solidFill>
            <a:srgbClr val="8EB4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150789" y="3506952"/>
            <a:ext cx="7391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網路分流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40347" y="4060557"/>
            <a:ext cx="989330" cy="582930"/>
          </a:xfrm>
          <a:custGeom>
            <a:avLst/>
            <a:gdLst/>
            <a:ahLst/>
            <a:cxnLst/>
            <a:rect l="l" t="t" r="r" b="b"/>
            <a:pathLst>
              <a:path w="989330" h="582929">
                <a:moveTo>
                  <a:pt x="988987" y="0"/>
                </a:moveTo>
                <a:lnTo>
                  <a:pt x="289864" y="0"/>
                </a:lnTo>
                <a:lnTo>
                  <a:pt x="242848" y="3793"/>
                </a:lnTo>
                <a:lnTo>
                  <a:pt x="198246" y="14776"/>
                </a:lnTo>
                <a:lnTo>
                  <a:pt x="156657" y="32352"/>
                </a:lnTo>
                <a:lnTo>
                  <a:pt x="118676" y="55924"/>
                </a:lnTo>
                <a:lnTo>
                  <a:pt x="84901" y="84896"/>
                </a:lnTo>
                <a:lnTo>
                  <a:pt x="55928" y="118670"/>
                </a:lnTo>
                <a:lnTo>
                  <a:pt x="32355" y="156651"/>
                </a:lnTo>
                <a:lnTo>
                  <a:pt x="14777" y="198241"/>
                </a:lnTo>
                <a:lnTo>
                  <a:pt x="3793" y="242845"/>
                </a:lnTo>
                <a:lnTo>
                  <a:pt x="0" y="289864"/>
                </a:lnTo>
                <a:lnTo>
                  <a:pt x="0" y="293027"/>
                </a:lnTo>
                <a:lnTo>
                  <a:pt x="3793" y="340043"/>
                </a:lnTo>
                <a:lnTo>
                  <a:pt x="14777" y="384645"/>
                </a:lnTo>
                <a:lnTo>
                  <a:pt x="32355" y="426234"/>
                </a:lnTo>
                <a:lnTo>
                  <a:pt x="55928" y="464215"/>
                </a:lnTo>
                <a:lnTo>
                  <a:pt x="84901" y="497990"/>
                </a:lnTo>
                <a:lnTo>
                  <a:pt x="118676" y="526963"/>
                </a:lnTo>
                <a:lnTo>
                  <a:pt x="156657" y="550536"/>
                </a:lnTo>
                <a:lnTo>
                  <a:pt x="198246" y="568113"/>
                </a:lnTo>
                <a:lnTo>
                  <a:pt x="242848" y="579097"/>
                </a:lnTo>
                <a:lnTo>
                  <a:pt x="289864" y="582891"/>
                </a:lnTo>
                <a:lnTo>
                  <a:pt x="988987" y="582891"/>
                </a:lnTo>
                <a:lnTo>
                  <a:pt x="988987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88859" y="4060557"/>
            <a:ext cx="3811904" cy="582930"/>
          </a:xfrm>
          <a:custGeom>
            <a:avLst/>
            <a:gdLst/>
            <a:ahLst/>
            <a:cxnLst/>
            <a:rect l="l" t="t" r="r" b="b"/>
            <a:pathLst>
              <a:path w="3811904" h="582929">
                <a:moveTo>
                  <a:pt x="3521900" y="0"/>
                </a:moveTo>
                <a:lnTo>
                  <a:pt x="0" y="0"/>
                </a:lnTo>
                <a:lnTo>
                  <a:pt x="0" y="582891"/>
                </a:lnTo>
                <a:lnTo>
                  <a:pt x="3521900" y="582891"/>
                </a:lnTo>
                <a:lnTo>
                  <a:pt x="3568917" y="579097"/>
                </a:lnTo>
                <a:lnTo>
                  <a:pt x="3613518" y="568113"/>
                </a:lnTo>
                <a:lnTo>
                  <a:pt x="3655108" y="550536"/>
                </a:lnTo>
                <a:lnTo>
                  <a:pt x="3693088" y="526963"/>
                </a:lnTo>
                <a:lnTo>
                  <a:pt x="3726864" y="497990"/>
                </a:lnTo>
                <a:lnTo>
                  <a:pt x="3755836" y="464215"/>
                </a:lnTo>
                <a:lnTo>
                  <a:pt x="3779410" y="426234"/>
                </a:lnTo>
                <a:lnTo>
                  <a:pt x="3796987" y="384645"/>
                </a:lnTo>
                <a:lnTo>
                  <a:pt x="3807971" y="340043"/>
                </a:lnTo>
                <a:lnTo>
                  <a:pt x="3811765" y="293027"/>
                </a:lnTo>
                <a:lnTo>
                  <a:pt x="3811765" y="289864"/>
                </a:lnTo>
                <a:lnTo>
                  <a:pt x="3807971" y="242845"/>
                </a:lnTo>
                <a:lnTo>
                  <a:pt x="3796987" y="198241"/>
                </a:lnTo>
                <a:lnTo>
                  <a:pt x="3779410" y="156651"/>
                </a:lnTo>
                <a:lnTo>
                  <a:pt x="3755836" y="118670"/>
                </a:lnTo>
                <a:lnTo>
                  <a:pt x="3726864" y="84896"/>
                </a:lnTo>
                <a:lnTo>
                  <a:pt x="3693088" y="55924"/>
                </a:lnTo>
                <a:lnTo>
                  <a:pt x="3655108" y="32352"/>
                </a:lnTo>
                <a:lnTo>
                  <a:pt x="3613518" y="14776"/>
                </a:lnTo>
                <a:lnTo>
                  <a:pt x="3568917" y="3793"/>
                </a:lnTo>
                <a:lnTo>
                  <a:pt x="3521900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214264" y="4217507"/>
            <a:ext cx="11607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Live</a:t>
            </a:r>
            <a:r>
              <a:rPr sz="1800" spc="-4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Demo</a:t>
            </a:r>
            <a:endParaRPr sz="18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63091"/>
            <a:ext cx="7970139" cy="4080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54616" y="347370"/>
            <a:ext cx="25628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攝影機設定</a:t>
            </a:r>
          </a:p>
        </p:txBody>
      </p:sp>
      <p:sp>
        <p:nvSpPr>
          <p:cNvPr id="4" name="object 4"/>
          <p:cNvSpPr/>
          <p:nvPr/>
        </p:nvSpPr>
        <p:spPr>
          <a:xfrm>
            <a:off x="2367635" y="1142993"/>
            <a:ext cx="6440487" cy="32962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53348" y="1128699"/>
            <a:ext cx="6469380" cy="3324860"/>
          </a:xfrm>
          <a:custGeom>
            <a:avLst/>
            <a:gdLst/>
            <a:ahLst/>
            <a:cxnLst/>
            <a:rect l="l" t="t" r="r" b="b"/>
            <a:pathLst>
              <a:path w="6469380" h="3324860">
                <a:moveTo>
                  <a:pt x="0" y="0"/>
                </a:moveTo>
                <a:lnTo>
                  <a:pt x="6469075" y="0"/>
                </a:lnTo>
                <a:lnTo>
                  <a:pt x="6469075" y="3324796"/>
                </a:lnTo>
                <a:lnTo>
                  <a:pt x="0" y="3324796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558E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9999" y="1128699"/>
            <a:ext cx="1968500" cy="413384"/>
          </a:xfrm>
          <a:prstGeom prst="rect">
            <a:avLst/>
          </a:prstGeom>
          <a:solidFill>
            <a:srgbClr val="77933C"/>
          </a:solidFill>
        </p:spPr>
        <p:txBody>
          <a:bodyPr vert="horz" wrap="square" lIns="0" tIns="99695" rIns="0" bIns="0" rtlCol="0">
            <a:spAutoFit/>
          </a:bodyPr>
          <a:lstStyle/>
          <a:p>
            <a:pPr marL="297815">
              <a:lnSpc>
                <a:spcPct val="100000"/>
              </a:lnSpc>
              <a:spcBef>
                <a:spcPts val="785"/>
              </a:spcBef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一鍵自動搜尋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2844" y="1643062"/>
            <a:ext cx="929005" cy="285750"/>
          </a:xfrm>
          <a:custGeom>
            <a:avLst/>
            <a:gdLst/>
            <a:ahLst/>
            <a:cxnLst/>
            <a:rect l="l" t="t" r="r" b="b"/>
            <a:pathLst>
              <a:path w="929005" h="285750">
                <a:moveTo>
                  <a:pt x="881062" y="0"/>
                </a:moveTo>
                <a:lnTo>
                  <a:pt x="47625" y="0"/>
                </a:lnTo>
                <a:lnTo>
                  <a:pt x="29087" y="3742"/>
                </a:lnTo>
                <a:lnTo>
                  <a:pt x="13949" y="13949"/>
                </a:lnTo>
                <a:lnTo>
                  <a:pt x="3742" y="29087"/>
                </a:lnTo>
                <a:lnTo>
                  <a:pt x="0" y="47625"/>
                </a:lnTo>
                <a:lnTo>
                  <a:pt x="0" y="238125"/>
                </a:lnTo>
                <a:lnTo>
                  <a:pt x="3742" y="256662"/>
                </a:lnTo>
                <a:lnTo>
                  <a:pt x="13949" y="271800"/>
                </a:lnTo>
                <a:lnTo>
                  <a:pt x="29087" y="282007"/>
                </a:lnTo>
                <a:lnTo>
                  <a:pt x="47625" y="285750"/>
                </a:lnTo>
                <a:lnTo>
                  <a:pt x="881062" y="285750"/>
                </a:lnTo>
                <a:lnTo>
                  <a:pt x="899607" y="282007"/>
                </a:lnTo>
                <a:lnTo>
                  <a:pt x="914749" y="271800"/>
                </a:lnTo>
                <a:lnTo>
                  <a:pt x="924957" y="256662"/>
                </a:lnTo>
                <a:lnTo>
                  <a:pt x="928700" y="238125"/>
                </a:lnTo>
                <a:lnTo>
                  <a:pt x="928700" y="47625"/>
                </a:lnTo>
                <a:lnTo>
                  <a:pt x="924957" y="29087"/>
                </a:lnTo>
                <a:lnTo>
                  <a:pt x="914749" y="13949"/>
                </a:lnTo>
                <a:lnTo>
                  <a:pt x="899607" y="3742"/>
                </a:lnTo>
                <a:lnTo>
                  <a:pt x="881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2844" y="1643062"/>
            <a:ext cx="929005" cy="285750"/>
          </a:xfrm>
          <a:custGeom>
            <a:avLst/>
            <a:gdLst/>
            <a:ahLst/>
            <a:cxnLst/>
            <a:rect l="l" t="t" r="r" b="b"/>
            <a:pathLst>
              <a:path w="929005" h="285750">
                <a:moveTo>
                  <a:pt x="0" y="47625"/>
                </a:moveTo>
                <a:lnTo>
                  <a:pt x="3742" y="29087"/>
                </a:lnTo>
                <a:lnTo>
                  <a:pt x="13949" y="13949"/>
                </a:lnTo>
                <a:lnTo>
                  <a:pt x="29087" y="3742"/>
                </a:lnTo>
                <a:lnTo>
                  <a:pt x="47625" y="0"/>
                </a:lnTo>
                <a:lnTo>
                  <a:pt x="881062" y="0"/>
                </a:lnTo>
                <a:lnTo>
                  <a:pt x="899607" y="3742"/>
                </a:lnTo>
                <a:lnTo>
                  <a:pt x="914749" y="13949"/>
                </a:lnTo>
                <a:lnTo>
                  <a:pt x="924957" y="29087"/>
                </a:lnTo>
                <a:lnTo>
                  <a:pt x="928700" y="47625"/>
                </a:lnTo>
                <a:lnTo>
                  <a:pt x="928700" y="238125"/>
                </a:lnTo>
                <a:lnTo>
                  <a:pt x="924957" y="256662"/>
                </a:lnTo>
                <a:lnTo>
                  <a:pt x="914749" y="271800"/>
                </a:lnTo>
                <a:lnTo>
                  <a:pt x="899607" y="282007"/>
                </a:lnTo>
                <a:lnTo>
                  <a:pt x="881062" y="285750"/>
                </a:lnTo>
                <a:lnTo>
                  <a:pt x="47625" y="285750"/>
                </a:lnTo>
                <a:lnTo>
                  <a:pt x="29087" y="282007"/>
                </a:lnTo>
                <a:lnTo>
                  <a:pt x="13949" y="271800"/>
                </a:lnTo>
                <a:lnTo>
                  <a:pt x="3742" y="256662"/>
                </a:lnTo>
                <a:lnTo>
                  <a:pt x="0" y="238125"/>
                </a:lnTo>
                <a:lnTo>
                  <a:pt x="0" y="47625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7992" y="1663344"/>
            <a:ext cx="4311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Noto Sans CJK JP Regular"/>
                <a:cs typeface="Noto Sans CJK JP Regular"/>
              </a:rPr>
              <a:t>新增</a:t>
            </a:r>
            <a:endParaRPr sz="16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86375" y="1285875"/>
            <a:ext cx="3286760" cy="2214880"/>
          </a:xfrm>
          <a:custGeom>
            <a:avLst/>
            <a:gdLst/>
            <a:ahLst/>
            <a:cxnLst/>
            <a:rect l="l" t="t" r="r" b="b"/>
            <a:pathLst>
              <a:path w="3286759" h="2214879">
                <a:moveTo>
                  <a:pt x="2917037" y="0"/>
                </a:moveTo>
                <a:lnTo>
                  <a:pt x="369100" y="0"/>
                </a:lnTo>
                <a:lnTo>
                  <a:pt x="322801" y="2875"/>
                </a:lnTo>
                <a:lnTo>
                  <a:pt x="278218" y="11272"/>
                </a:lnTo>
                <a:lnTo>
                  <a:pt x="235697" y="24844"/>
                </a:lnTo>
                <a:lnTo>
                  <a:pt x="195584" y="43245"/>
                </a:lnTo>
                <a:lnTo>
                  <a:pt x="158225" y="66130"/>
                </a:lnTo>
                <a:lnTo>
                  <a:pt x="123966" y="93152"/>
                </a:lnTo>
                <a:lnTo>
                  <a:pt x="93152" y="123966"/>
                </a:lnTo>
                <a:lnTo>
                  <a:pt x="66130" y="158225"/>
                </a:lnTo>
                <a:lnTo>
                  <a:pt x="43245" y="195584"/>
                </a:lnTo>
                <a:lnTo>
                  <a:pt x="24844" y="235697"/>
                </a:lnTo>
                <a:lnTo>
                  <a:pt x="11272" y="278218"/>
                </a:lnTo>
                <a:lnTo>
                  <a:pt x="2875" y="322801"/>
                </a:lnTo>
                <a:lnTo>
                  <a:pt x="0" y="369100"/>
                </a:lnTo>
                <a:lnTo>
                  <a:pt x="0" y="1845475"/>
                </a:lnTo>
                <a:lnTo>
                  <a:pt x="2875" y="1891774"/>
                </a:lnTo>
                <a:lnTo>
                  <a:pt x="11272" y="1936356"/>
                </a:lnTo>
                <a:lnTo>
                  <a:pt x="24844" y="1978877"/>
                </a:lnTo>
                <a:lnTo>
                  <a:pt x="43245" y="2018990"/>
                </a:lnTo>
                <a:lnTo>
                  <a:pt x="66130" y="2056349"/>
                </a:lnTo>
                <a:lnTo>
                  <a:pt x="93152" y="2090608"/>
                </a:lnTo>
                <a:lnTo>
                  <a:pt x="123966" y="2121422"/>
                </a:lnTo>
                <a:lnTo>
                  <a:pt x="158225" y="2148444"/>
                </a:lnTo>
                <a:lnTo>
                  <a:pt x="195584" y="2171329"/>
                </a:lnTo>
                <a:lnTo>
                  <a:pt x="235697" y="2189730"/>
                </a:lnTo>
                <a:lnTo>
                  <a:pt x="278218" y="2203302"/>
                </a:lnTo>
                <a:lnTo>
                  <a:pt x="322801" y="2211699"/>
                </a:lnTo>
                <a:lnTo>
                  <a:pt x="369100" y="2214575"/>
                </a:lnTo>
                <a:lnTo>
                  <a:pt x="2917050" y="2214575"/>
                </a:lnTo>
                <a:lnTo>
                  <a:pt x="2963349" y="2211699"/>
                </a:lnTo>
                <a:lnTo>
                  <a:pt x="3007932" y="2203302"/>
                </a:lnTo>
                <a:lnTo>
                  <a:pt x="3050452" y="2189730"/>
                </a:lnTo>
                <a:lnTo>
                  <a:pt x="3090565" y="2171329"/>
                </a:lnTo>
                <a:lnTo>
                  <a:pt x="3127924" y="2148444"/>
                </a:lnTo>
                <a:lnTo>
                  <a:pt x="3162184" y="2121422"/>
                </a:lnTo>
                <a:lnTo>
                  <a:pt x="3192997" y="2090608"/>
                </a:lnTo>
                <a:lnTo>
                  <a:pt x="3220019" y="2056349"/>
                </a:lnTo>
                <a:lnTo>
                  <a:pt x="3242904" y="2018990"/>
                </a:lnTo>
                <a:lnTo>
                  <a:pt x="3261305" y="1978877"/>
                </a:lnTo>
                <a:lnTo>
                  <a:pt x="3274877" y="1936356"/>
                </a:lnTo>
                <a:lnTo>
                  <a:pt x="3283274" y="1891774"/>
                </a:lnTo>
                <a:lnTo>
                  <a:pt x="3286150" y="1845475"/>
                </a:lnTo>
                <a:lnTo>
                  <a:pt x="3286150" y="369100"/>
                </a:lnTo>
                <a:lnTo>
                  <a:pt x="3283274" y="322801"/>
                </a:lnTo>
                <a:lnTo>
                  <a:pt x="3274877" y="278218"/>
                </a:lnTo>
                <a:lnTo>
                  <a:pt x="3261305" y="235697"/>
                </a:lnTo>
                <a:lnTo>
                  <a:pt x="3242904" y="195584"/>
                </a:lnTo>
                <a:lnTo>
                  <a:pt x="3220019" y="158225"/>
                </a:lnTo>
                <a:lnTo>
                  <a:pt x="3192996" y="123966"/>
                </a:lnTo>
                <a:lnTo>
                  <a:pt x="3162182" y="93152"/>
                </a:lnTo>
                <a:lnTo>
                  <a:pt x="3127921" y="66130"/>
                </a:lnTo>
                <a:lnTo>
                  <a:pt x="3090561" y="43245"/>
                </a:lnTo>
                <a:lnTo>
                  <a:pt x="3050447" y="24844"/>
                </a:lnTo>
                <a:lnTo>
                  <a:pt x="3007924" y="11272"/>
                </a:lnTo>
                <a:lnTo>
                  <a:pt x="2963339" y="2875"/>
                </a:lnTo>
                <a:lnTo>
                  <a:pt x="29170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86375" y="1285875"/>
            <a:ext cx="3286760" cy="2214880"/>
          </a:xfrm>
          <a:custGeom>
            <a:avLst/>
            <a:gdLst/>
            <a:ahLst/>
            <a:cxnLst/>
            <a:rect l="l" t="t" r="r" b="b"/>
            <a:pathLst>
              <a:path w="3286759" h="2214879">
                <a:moveTo>
                  <a:pt x="0" y="369100"/>
                </a:moveTo>
                <a:lnTo>
                  <a:pt x="2875" y="322801"/>
                </a:lnTo>
                <a:lnTo>
                  <a:pt x="11272" y="278218"/>
                </a:lnTo>
                <a:lnTo>
                  <a:pt x="24844" y="235697"/>
                </a:lnTo>
                <a:lnTo>
                  <a:pt x="43245" y="195584"/>
                </a:lnTo>
                <a:lnTo>
                  <a:pt x="66130" y="158225"/>
                </a:lnTo>
                <a:lnTo>
                  <a:pt x="93152" y="123966"/>
                </a:lnTo>
                <a:lnTo>
                  <a:pt x="123966" y="93152"/>
                </a:lnTo>
                <a:lnTo>
                  <a:pt x="158225" y="66130"/>
                </a:lnTo>
                <a:lnTo>
                  <a:pt x="195584" y="43245"/>
                </a:lnTo>
                <a:lnTo>
                  <a:pt x="235697" y="24844"/>
                </a:lnTo>
                <a:lnTo>
                  <a:pt x="278218" y="11272"/>
                </a:lnTo>
                <a:lnTo>
                  <a:pt x="322801" y="2875"/>
                </a:lnTo>
                <a:lnTo>
                  <a:pt x="369100" y="0"/>
                </a:lnTo>
                <a:lnTo>
                  <a:pt x="2917050" y="0"/>
                </a:lnTo>
                <a:lnTo>
                  <a:pt x="2963339" y="2875"/>
                </a:lnTo>
                <a:lnTo>
                  <a:pt x="3007924" y="11272"/>
                </a:lnTo>
                <a:lnTo>
                  <a:pt x="3050447" y="24844"/>
                </a:lnTo>
                <a:lnTo>
                  <a:pt x="3090561" y="43245"/>
                </a:lnTo>
                <a:lnTo>
                  <a:pt x="3127921" y="66130"/>
                </a:lnTo>
                <a:lnTo>
                  <a:pt x="3162182" y="93152"/>
                </a:lnTo>
                <a:lnTo>
                  <a:pt x="3192996" y="123966"/>
                </a:lnTo>
                <a:lnTo>
                  <a:pt x="3220019" y="158225"/>
                </a:lnTo>
                <a:lnTo>
                  <a:pt x="3242904" y="195584"/>
                </a:lnTo>
                <a:lnTo>
                  <a:pt x="3261305" y="235697"/>
                </a:lnTo>
                <a:lnTo>
                  <a:pt x="3274877" y="278218"/>
                </a:lnTo>
                <a:lnTo>
                  <a:pt x="3283274" y="322801"/>
                </a:lnTo>
                <a:lnTo>
                  <a:pt x="3286150" y="369100"/>
                </a:lnTo>
                <a:lnTo>
                  <a:pt x="3286150" y="1845475"/>
                </a:lnTo>
                <a:lnTo>
                  <a:pt x="3283274" y="1891774"/>
                </a:lnTo>
                <a:lnTo>
                  <a:pt x="3274877" y="1936356"/>
                </a:lnTo>
                <a:lnTo>
                  <a:pt x="3261305" y="1978877"/>
                </a:lnTo>
                <a:lnTo>
                  <a:pt x="3242904" y="2018990"/>
                </a:lnTo>
                <a:lnTo>
                  <a:pt x="3220019" y="2056349"/>
                </a:lnTo>
                <a:lnTo>
                  <a:pt x="3192997" y="2090608"/>
                </a:lnTo>
                <a:lnTo>
                  <a:pt x="3162184" y="2121422"/>
                </a:lnTo>
                <a:lnTo>
                  <a:pt x="3127924" y="2148444"/>
                </a:lnTo>
                <a:lnTo>
                  <a:pt x="3090565" y="2171329"/>
                </a:lnTo>
                <a:lnTo>
                  <a:pt x="3050452" y="2189730"/>
                </a:lnTo>
                <a:lnTo>
                  <a:pt x="3007932" y="2203302"/>
                </a:lnTo>
                <a:lnTo>
                  <a:pt x="2963349" y="2211699"/>
                </a:lnTo>
                <a:lnTo>
                  <a:pt x="2917050" y="2214575"/>
                </a:lnTo>
                <a:lnTo>
                  <a:pt x="369100" y="2214575"/>
                </a:lnTo>
                <a:lnTo>
                  <a:pt x="322801" y="2211699"/>
                </a:lnTo>
                <a:lnTo>
                  <a:pt x="278218" y="2203302"/>
                </a:lnTo>
                <a:lnTo>
                  <a:pt x="235697" y="2189730"/>
                </a:lnTo>
                <a:lnTo>
                  <a:pt x="195584" y="2171329"/>
                </a:lnTo>
                <a:lnTo>
                  <a:pt x="158225" y="2148444"/>
                </a:lnTo>
                <a:lnTo>
                  <a:pt x="123966" y="2121422"/>
                </a:lnTo>
                <a:lnTo>
                  <a:pt x="93152" y="2090608"/>
                </a:lnTo>
                <a:lnTo>
                  <a:pt x="66130" y="2056349"/>
                </a:lnTo>
                <a:lnTo>
                  <a:pt x="43245" y="2018990"/>
                </a:lnTo>
                <a:lnTo>
                  <a:pt x="24844" y="1978877"/>
                </a:lnTo>
                <a:lnTo>
                  <a:pt x="11272" y="1936356"/>
                </a:lnTo>
                <a:lnTo>
                  <a:pt x="2875" y="1891774"/>
                </a:lnTo>
                <a:lnTo>
                  <a:pt x="0" y="1845475"/>
                </a:lnTo>
                <a:lnTo>
                  <a:pt x="0" y="369100"/>
                </a:lnTo>
                <a:close/>
              </a:path>
            </a:pathLst>
          </a:custGeom>
          <a:ln w="25400">
            <a:solidFill>
              <a:srgbClr val="558E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54616" y="347370"/>
            <a:ext cx="25628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攝影機支援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21599" y="1249477"/>
            <a:ext cx="4637405" cy="3362960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支援</a:t>
            </a:r>
            <a:r>
              <a:rPr sz="2000" spc="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000" spc="15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140+</a:t>
            </a:r>
            <a:r>
              <a:rPr sz="2000" spc="4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廠牌，以</a:t>
            </a:r>
            <a:r>
              <a:rPr sz="2000" spc="48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及</a:t>
            </a:r>
            <a:r>
              <a:rPr sz="2000" spc="114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ONVIF</a:t>
            </a:r>
            <a:r>
              <a:rPr sz="2000" spc="2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攝影機</a:t>
            </a:r>
            <a:endParaRPr sz="2000">
              <a:latin typeface="Noto Sans CJK JP Regular"/>
              <a:cs typeface="Noto Sans CJK JP Regular"/>
            </a:endParaRPr>
          </a:p>
          <a:p>
            <a:pPr marL="355600" indent="-342900">
              <a:lnSpc>
                <a:spcPct val="100000"/>
              </a:lnSpc>
              <a:spcBef>
                <a:spcPts val="4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深入整合攝影機功能</a:t>
            </a:r>
            <a:endParaRPr sz="2000">
              <a:latin typeface="Noto Sans CJK JP Regular"/>
              <a:cs typeface="Noto Sans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420"/>
              </a:spcBef>
              <a:buChar char="–"/>
              <a:tabLst>
                <a:tab pos="756285" algn="l"/>
                <a:tab pos="756920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魚眼攝影</a:t>
            </a:r>
            <a:r>
              <a:rPr sz="1800" spc="430" dirty="0">
                <a:latin typeface="Noto Sans CJK JP Regular"/>
                <a:cs typeface="Noto Sans CJK JP Regular"/>
              </a:rPr>
              <a:t>機</a:t>
            </a:r>
            <a:r>
              <a:rPr sz="1800" spc="45" dirty="0">
                <a:latin typeface="Noto Sans CJK JP Regular"/>
                <a:cs typeface="Noto Sans CJK JP Regular"/>
              </a:rPr>
              <a:t>/</a:t>
            </a:r>
            <a:r>
              <a:rPr sz="1800" spc="-5" dirty="0">
                <a:latin typeface="Noto Sans CJK JP Regular"/>
                <a:cs typeface="Noto Sans CJK JP Regular"/>
              </a:rPr>
              <a:t> </a:t>
            </a:r>
            <a:r>
              <a:rPr sz="1800" dirty="0">
                <a:latin typeface="Noto Sans CJK JP Regular"/>
                <a:cs typeface="Noto Sans CJK JP Regular"/>
              </a:rPr>
              <a:t>攤平</a:t>
            </a:r>
            <a:r>
              <a:rPr sz="1800" spc="-5" dirty="0">
                <a:latin typeface="Noto Sans CJK JP Regular"/>
                <a:cs typeface="Noto Sans CJK JP Regular"/>
              </a:rPr>
              <a:t> </a:t>
            </a:r>
            <a:r>
              <a:rPr sz="1800" spc="-15" dirty="0">
                <a:latin typeface="Noto Sans CJK JP Regular"/>
                <a:cs typeface="Noto Sans CJK JP Regular"/>
              </a:rPr>
              <a:t>(dewarp)</a:t>
            </a:r>
            <a:endParaRPr sz="1800">
              <a:latin typeface="Noto Sans CJK JP Regular"/>
              <a:cs typeface="Noto Sans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395"/>
              </a:spcBef>
              <a:buChar char="–"/>
              <a:tabLst>
                <a:tab pos="756285" algn="l"/>
                <a:tab pos="756920" algn="l"/>
              </a:tabLst>
            </a:pPr>
            <a:r>
              <a:rPr sz="1800" spc="10" dirty="0">
                <a:latin typeface="Noto Sans CJK JP Regular"/>
                <a:cs typeface="Noto Sans CJK JP Regular"/>
              </a:rPr>
              <a:t>Pan-tilt-zoom</a:t>
            </a:r>
            <a:r>
              <a:rPr sz="1800" spc="5" dirty="0">
                <a:latin typeface="Noto Sans CJK JP Regular"/>
                <a:cs typeface="Noto Sans CJK JP Regular"/>
              </a:rPr>
              <a:t> </a:t>
            </a:r>
            <a:r>
              <a:rPr sz="1800" spc="-40" dirty="0">
                <a:latin typeface="Noto Sans CJK JP Regular"/>
                <a:cs typeface="Noto Sans CJK JP Regular"/>
              </a:rPr>
              <a:t>(PTZ)</a:t>
            </a:r>
            <a:r>
              <a:rPr sz="1800" spc="30" dirty="0">
                <a:latin typeface="Noto Sans CJK JP Regular"/>
                <a:cs typeface="Noto Sans CJK JP Regular"/>
              </a:rPr>
              <a:t> </a:t>
            </a:r>
            <a:r>
              <a:rPr sz="1800" dirty="0">
                <a:latin typeface="Noto Sans CJK JP Regular"/>
                <a:cs typeface="Noto Sans CJK JP Regular"/>
              </a:rPr>
              <a:t>攝影機</a:t>
            </a:r>
            <a:endParaRPr sz="1800">
              <a:latin typeface="Noto Sans CJK JP Regular"/>
              <a:cs typeface="Noto Sans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395"/>
              </a:spcBef>
              <a:buChar char="–"/>
              <a:tabLst>
                <a:tab pos="756285" algn="l"/>
                <a:tab pos="756920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智慧編解碼器</a:t>
            </a:r>
            <a:endParaRPr sz="1800">
              <a:latin typeface="Noto Sans CJK JP Regular"/>
              <a:cs typeface="Noto Sans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409"/>
              </a:spcBef>
              <a:buChar char="–"/>
              <a:tabLst>
                <a:tab pos="756285" algn="l"/>
                <a:tab pos="756920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智能影像分</a:t>
            </a:r>
            <a:r>
              <a:rPr sz="1800" spc="430" dirty="0">
                <a:latin typeface="Noto Sans CJK JP Regular"/>
                <a:cs typeface="Noto Sans CJK JP Regular"/>
              </a:rPr>
              <a:t>析</a:t>
            </a:r>
            <a:r>
              <a:rPr sz="1200" spc="-30" dirty="0">
                <a:latin typeface="Noto Sans CJK JP Regular"/>
                <a:cs typeface="Noto Sans CJK JP Regular"/>
              </a:rPr>
              <a:t>(</a:t>
            </a:r>
            <a:r>
              <a:rPr sz="1200" dirty="0">
                <a:latin typeface="Noto Sans CJK JP Regular"/>
                <a:cs typeface="Noto Sans CJK JP Regular"/>
              </a:rPr>
              <a:t>跨線偵測、聲音偵測、遮蔽偵測</a:t>
            </a:r>
            <a:r>
              <a:rPr sz="1200" spc="-60" dirty="0">
                <a:latin typeface="Noto Sans CJK JP Regular"/>
                <a:cs typeface="Noto Sans CJK JP Regular"/>
              </a:rPr>
              <a:t>......)</a:t>
            </a:r>
            <a:endParaRPr sz="1200">
              <a:latin typeface="Noto Sans CJK JP Regular"/>
              <a:cs typeface="Noto Sans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395"/>
              </a:spcBef>
              <a:buChar char="–"/>
              <a:tabLst>
                <a:tab pos="756285" algn="l"/>
                <a:tab pos="756920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雙向語音</a:t>
            </a:r>
            <a:endParaRPr sz="1800">
              <a:latin typeface="Noto Sans CJK JP Regular"/>
              <a:cs typeface="Noto Sans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395"/>
              </a:spcBef>
              <a:buChar char="–"/>
              <a:tabLst>
                <a:tab pos="756285" algn="l"/>
                <a:tab pos="756920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警報輸</a:t>
            </a:r>
            <a:r>
              <a:rPr sz="1800" spc="430" dirty="0">
                <a:latin typeface="Noto Sans CJK JP Regular"/>
                <a:cs typeface="Noto Sans CJK JP Regular"/>
              </a:rPr>
              <a:t>入</a:t>
            </a:r>
            <a:r>
              <a:rPr sz="1800" spc="45" dirty="0">
                <a:latin typeface="Noto Sans CJK JP Regular"/>
                <a:cs typeface="Noto Sans CJK JP Regular"/>
              </a:rPr>
              <a:t>/</a:t>
            </a:r>
            <a:r>
              <a:rPr sz="1800" spc="40" dirty="0">
                <a:latin typeface="Noto Sans CJK JP Regular"/>
                <a:cs typeface="Noto Sans CJK JP Regular"/>
              </a:rPr>
              <a:t> </a:t>
            </a:r>
            <a:r>
              <a:rPr sz="1800" dirty="0">
                <a:latin typeface="Noto Sans CJK JP Regular"/>
                <a:cs typeface="Noto Sans CJK JP Regular"/>
              </a:rPr>
              <a:t>警報輸出</a:t>
            </a:r>
            <a:endParaRPr sz="1800">
              <a:latin typeface="Noto Sans CJK JP Regular"/>
              <a:cs typeface="Noto Sans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409"/>
              </a:spcBef>
              <a:buChar char="–"/>
              <a:tabLst>
                <a:tab pos="756285" algn="l"/>
                <a:tab pos="756920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邊際錄影</a:t>
            </a:r>
            <a:endParaRPr sz="1800">
              <a:latin typeface="Noto Sans CJK JP Regular"/>
              <a:cs typeface="Noto Sans CJK JP Regular"/>
            </a:endParaRPr>
          </a:p>
          <a:p>
            <a:pPr marL="469900">
              <a:lnSpc>
                <a:spcPct val="100000"/>
              </a:lnSpc>
              <a:spcBef>
                <a:spcPts val="395"/>
              </a:spcBef>
              <a:tabLst>
                <a:tab pos="756285" algn="l"/>
              </a:tabLst>
            </a:pPr>
            <a:r>
              <a:rPr sz="1800" spc="5" dirty="0">
                <a:latin typeface="Noto Sans CJK JP Regular"/>
                <a:cs typeface="Noto Sans CJK JP Regular"/>
              </a:rPr>
              <a:t>–	</a:t>
            </a:r>
            <a:r>
              <a:rPr sz="1800" spc="-90" dirty="0">
                <a:latin typeface="Noto Sans CJK JP Regular"/>
                <a:cs typeface="Noto Sans CJK JP Regular"/>
              </a:rPr>
              <a:t>.....</a:t>
            </a:r>
            <a:r>
              <a:rPr sz="1800" spc="-100" dirty="0">
                <a:latin typeface="Noto Sans CJK JP Regular"/>
                <a:cs typeface="Noto Sans CJK JP Regular"/>
              </a:rPr>
              <a:t>.</a:t>
            </a:r>
            <a:r>
              <a:rPr sz="1800" spc="-90" dirty="0">
                <a:latin typeface="Noto Sans CJK JP Regular"/>
                <a:cs typeface="Noto Sans CJK JP Regular"/>
              </a:rPr>
              <a:t>.</a:t>
            </a:r>
            <a:r>
              <a:rPr sz="1800" spc="-100" dirty="0">
                <a:latin typeface="Noto Sans CJK JP Regular"/>
                <a:cs typeface="Noto Sans CJK JP Regular"/>
              </a:rPr>
              <a:t>..</a:t>
            </a:r>
            <a:r>
              <a:rPr sz="1800" spc="-90" dirty="0">
                <a:latin typeface="Noto Sans CJK JP Regular"/>
                <a:cs typeface="Noto Sans CJK JP Regular"/>
              </a:rPr>
              <a:t>.</a:t>
            </a:r>
            <a:r>
              <a:rPr sz="1800" spc="-100" dirty="0">
                <a:latin typeface="Noto Sans CJK JP Regular"/>
                <a:cs typeface="Noto Sans CJK JP Regular"/>
              </a:rPr>
              <a:t>..</a:t>
            </a:r>
            <a:r>
              <a:rPr sz="1800" spc="-90" dirty="0">
                <a:latin typeface="Noto Sans CJK JP Regular"/>
                <a:cs typeface="Noto Sans CJK JP Regular"/>
              </a:rPr>
              <a:t>.</a:t>
            </a:r>
            <a:r>
              <a:rPr sz="1800" spc="-100" dirty="0">
                <a:latin typeface="Noto Sans CJK JP Regular"/>
                <a:cs typeface="Noto Sans CJK JP Regular"/>
              </a:rPr>
              <a:t>.</a:t>
            </a:r>
            <a:r>
              <a:rPr sz="1800" spc="-90" dirty="0">
                <a:latin typeface="Noto Sans CJK JP Regular"/>
                <a:cs typeface="Noto Sans CJK JP Regular"/>
              </a:rPr>
              <a:t>.</a:t>
            </a:r>
            <a:r>
              <a:rPr sz="1800" spc="-95" dirty="0">
                <a:latin typeface="Noto Sans CJK JP Regular"/>
                <a:cs typeface="Noto Sans CJK JP Regular"/>
              </a:rPr>
              <a:t>.</a:t>
            </a:r>
            <a:r>
              <a:rPr sz="1800" dirty="0">
                <a:latin typeface="Noto Sans CJK JP Regular"/>
                <a:cs typeface="Noto Sans CJK JP Regular"/>
              </a:rPr>
              <a:t>還有更多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286650" y="2857500"/>
            <a:ext cx="1204925" cy="4573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00700" y="2373877"/>
            <a:ext cx="1500187" cy="392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72137" y="1571621"/>
            <a:ext cx="1165072" cy="298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29325" y="2028939"/>
            <a:ext cx="2031898" cy="3284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215213" y="2428875"/>
            <a:ext cx="1173299" cy="4031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00700" y="3000375"/>
            <a:ext cx="1714931" cy="2618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000887" y="1571614"/>
            <a:ext cx="1166533" cy="2636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39632" y="347370"/>
            <a:ext cx="45929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支援無線網路攝影機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1310" y="1091411"/>
            <a:ext cx="5199380" cy="15494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0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輕鬆架</a:t>
            </a:r>
            <a:r>
              <a:rPr sz="2000" spc="46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設</a:t>
            </a:r>
            <a:r>
              <a:rPr sz="2000" spc="2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(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不須網路線</a:t>
            </a:r>
            <a:r>
              <a:rPr sz="2000" spc="2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)</a:t>
            </a:r>
            <a:endParaRPr sz="2000">
              <a:latin typeface="Noto Sans CJK JP Regular"/>
              <a:cs typeface="Noto Sans CJK JP Regular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48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與</a:t>
            </a:r>
            <a:r>
              <a:rPr sz="2000" spc="14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QNAP</a:t>
            </a:r>
            <a:r>
              <a:rPr sz="2000" spc="4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000" spc="6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WirelessAP</a:t>
            </a:r>
            <a:r>
              <a:rPr sz="2000" spc="3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000" spc="1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Station</a:t>
            </a:r>
            <a:r>
              <a:rPr sz="2000" spc="4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搭配使用</a:t>
            </a:r>
            <a:endParaRPr sz="2000">
              <a:latin typeface="Noto Sans CJK JP Regular"/>
              <a:cs typeface="Noto Sans CJK JP Regular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獨立網段可達到頻寬管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理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和存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取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管理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的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目的</a:t>
            </a:r>
            <a:endParaRPr sz="2000">
              <a:latin typeface="Noto Sans CJK JP Regular"/>
              <a:cs typeface="Noto Sans CJK JP Regular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無線網路</a:t>
            </a:r>
            <a:r>
              <a:rPr sz="2000" spc="2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(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獨立網段</a:t>
            </a:r>
            <a:r>
              <a:rPr sz="2000" spc="2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)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86375" y="3051483"/>
            <a:ext cx="955182" cy="876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57349" y="3551554"/>
            <a:ext cx="2193925" cy="1270"/>
          </a:xfrm>
          <a:custGeom>
            <a:avLst/>
            <a:gdLst/>
            <a:ahLst/>
            <a:cxnLst/>
            <a:rect l="l" t="t" r="r" b="b"/>
            <a:pathLst>
              <a:path w="2193925" h="1270">
                <a:moveTo>
                  <a:pt x="0" y="0"/>
                </a:moveTo>
                <a:lnTo>
                  <a:pt x="2193899" y="1244"/>
                </a:lnTo>
              </a:path>
            </a:pathLst>
          </a:custGeom>
          <a:ln w="28575">
            <a:solidFill>
              <a:srgbClr val="4F81BD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00299" y="3337242"/>
            <a:ext cx="920127" cy="4450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78186" y="2894279"/>
            <a:ext cx="1622501" cy="10144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616790" y="3807004"/>
            <a:ext cx="841375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1925" marR="5080" indent="-149860">
              <a:lnSpc>
                <a:spcPct val="100000"/>
              </a:lnSpc>
              <a:spcBef>
                <a:spcPts val="100"/>
              </a:spcBef>
            </a:pPr>
            <a:r>
              <a:rPr sz="1400" spc="50" dirty="0">
                <a:solidFill>
                  <a:srgbClr val="1F497D"/>
                </a:solidFill>
                <a:latin typeface="Trebuchet MS"/>
                <a:cs typeface="Trebuchet MS"/>
              </a:rPr>
              <a:t>W</a:t>
            </a:r>
            <a:r>
              <a:rPr sz="1400" spc="-70" dirty="0">
                <a:solidFill>
                  <a:srgbClr val="1F497D"/>
                </a:solidFill>
                <a:latin typeface="Trebuchet MS"/>
                <a:cs typeface="Trebuchet MS"/>
              </a:rPr>
              <a:t>ire</a:t>
            </a:r>
            <a:r>
              <a:rPr sz="1400" spc="-55" dirty="0">
                <a:solidFill>
                  <a:srgbClr val="1F497D"/>
                </a:solidFill>
                <a:latin typeface="Trebuchet MS"/>
                <a:cs typeface="Trebuchet MS"/>
              </a:rPr>
              <a:t>l</a:t>
            </a:r>
            <a:r>
              <a:rPr sz="1400" spc="-110" dirty="0">
                <a:solidFill>
                  <a:srgbClr val="1F497D"/>
                </a:solidFill>
                <a:latin typeface="Trebuchet MS"/>
                <a:cs typeface="Trebuchet MS"/>
              </a:rPr>
              <a:t>e</a:t>
            </a:r>
            <a:r>
              <a:rPr sz="1400" spc="-25" dirty="0">
                <a:solidFill>
                  <a:srgbClr val="1F497D"/>
                </a:solidFill>
                <a:latin typeface="Trebuchet MS"/>
                <a:cs typeface="Trebuchet MS"/>
              </a:rPr>
              <a:t>ssAP  </a:t>
            </a:r>
            <a:r>
              <a:rPr sz="1400" spc="-60" dirty="0">
                <a:solidFill>
                  <a:srgbClr val="1F497D"/>
                </a:solidFill>
                <a:latin typeface="Trebuchet MS"/>
                <a:cs typeface="Trebuchet MS"/>
              </a:rPr>
              <a:t>Station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857362" y="3194367"/>
            <a:ext cx="1270" cy="675640"/>
          </a:xfrm>
          <a:custGeom>
            <a:avLst/>
            <a:gdLst/>
            <a:ahLst/>
            <a:cxnLst/>
            <a:rect l="l" t="t" r="r" b="b"/>
            <a:pathLst>
              <a:path w="1269" h="675639">
                <a:moveTo>
                  <a:pt x="1244" y="0"/>
                </a:moveTo>
                <a:lnTo>
                  <a:pt x="0" y="675043"/>
                </a:lnTo>
              </a:path>
            </a:pathLst>
          </a:custGeom>
          <a:ln w="28575">
            <a:solidFill>
              <a:srgbClr val="4F81BD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00645" y="3194354"/>
            <a:ext cx="562610" cy="1270"/>
          </a:xfrm>
          <a:custGeom>
            <a:avLst/>
            <a:gdLst/>
            <a:ahLst/>
            <a:cxnLst/>
            <a:rect l="l" t="t" r="r" b="b"/>
            <a:pathLst>
              <a:path w="562610" h="1269">
                <a:moveTo>
                  <a:pt x="0" y="0"/>
                </a:moveTo>
                <a:lnTo>
                  <a:pt x="562533" y="1244"/>
                </a:lnTo>
              </a:path>
            </a:pathLst>
          </a:custGeom>
          <a:ln w="28575">
            <a:solidFill>
              <a:srgbClr val="4F81BD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28662" y="2837164"/>
            <a:ext cx="705043" cy="7050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72200" y="3480117"/>
            <a:ext cx="2286635" cy="36830"/>
          </a:xfrm>
          <a:custGeom>
            <a:avLst/>
            <a:gdLst/>
            <a:ahLst/>
            <a:cxnLst/>
            <a:rect l="l" t="t" r="r" b="b"/>
            <a:pathLst>
              <a:path w="2286634" h="36829">
                <a:moveTo>
                  <a:pt x="0" y="0"/>
                </a:moveTo>
                <a:lnTo>
                  <a:pt x="2286012" y="36652"/>
                </a:lnTo>
              </a:path>
            </a:pathLst>
          </a:custGeom>
          <a:ln w="28575">
            <a:solidFill>
              <a:srgbClr val="4F81BD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427038" y="3000857"/>
            <a:ext cx="129159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0" marR="5080" indent="-292735">
              <a:lnSpc>
                <a:spcPct val="100000"/>
              </a:lnSpc>
              <a:spcBef>
                <a:spcPts val="100"/>
              </a:spcBef>
            </a:pPr>
            <a:r>
              <a:rPr sz="1400" spc="-45" dirty="0">
                <a:solidFill>
                  <a:srgbClr val="1F497D"/>
                </a:solidFill>
                <a:latin typeface="Trebuchet MS"/>
                <a:cs typeface="Trebuchet MS"/>
              </a:rPr>
              <a:t>Wireless</a:t>
            </a:r>
            <a:r>
              <a:rPr sz="1400" spc="-180" dirty="0">
                <a:solidFill>
                  <a:srgbClr val="1F497D"/>
                </a:solidFill>
                <a:latin typeface="Trebuchet MS"/>
                <a:cs typeface="Trebuchet MS"/>
              </a:rPr>
              <a:t> </a:t>
            </a:r>
            <a:r>
              <a:rPr sz="1400" spc="-55" dirty="0">
                <a:solidFill>
                  <a:srgbClr val="1F497D"/>
                </a:solidFill>
                <a:latin typeface="Trebuchet MS"/>
                <a:cs typeface="Trebuchet MS"/>
              </a:rPr>
              <a:t>network  </a:t>
            </a:r>
            <a:r>
              <a:rPr sz="1400" spc="-70" dirty="0">
                <a:solidFill>
                  <a:srgbClr val="FF0000"/>
                </a:solidFill>
                <a:latin typeface="Trebuchet MS"/>
                <a:cs typeface="Trebuchet MS"/>
              </a:rPr>
              <a:t>(isolated)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912303" y="3122924"/>
            <a:ext cx="541604" cy="7143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857887" y="3265794"/>
            <a:ext cx="416670" cy="41795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01445" y="3844277"/>
            <a:ext cx="562610" cy="1270"/>
          </a:xfrm>
          <a:custGeom>
            <a:avLst/>
            <a:gdLst/>
            <a:ahLst/>
            <a:cxnLst/>
            <a:rect l="l" t="t" r="r" b="b"/>
            <a:pathLst>
              <a:path w="562610" h="1270">
                <a:moveTo>
                  <a:pt x="0" y="0"/>
                </a:moveTo>
                <a:lnTo>
                  <a:pt x="562533" y="1244"/>
                </a:lnTo>
              </a:path>
            </a:pathLst>
          </a:custGeom>
          <a:ln w="28575">
            <a:solidFill>
              <a:srgbClr val="4F81BD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5787" y="3480117"/>
            <a:ext cx="919353" cy="59183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435415" y="3027286"/>
            <a:ext cx="9169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網路交換器</a:t>
            </a:r>
            <a:endParaRPr sz="14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48342" y="3707219"/>
            <a:ext cx="4380230" cy="25400"/>
          </a:xfrm>
          <a:custGeom>
            <a:avLst/>
            <a:gdLst/>
            <a:ahLst/>
            <a:cxnLst/>
            <a:rect l="l" t="t" r="r" b="b"/>
            <a:pathLst>
              <a:path w="4380230" h="25400">
                <a:moveTo>
                  <a:pt x="0" y="24866"/>
                </a:moveTo>
                <a:lnTo>
                  <a:pt x="4380001" y="0"/>
                </a:lnTo>
              </a:path>
            </a:pathLst>
          </a:custGeom>
          <a:ln w="25400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21599" y="1314970"/>
            <a:ext cx="79292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lr>
                <a:srgbClr val="1F497D"/>
              </a:buClr>
              <a:buFont typeface="Noto Sans CJK JP Regular"/>
              <a:buChar char="•"/>
              <a:tabLst>
                <a:tab pos="354965" algn="l"/>
                <a:tab pos="355600" algn="l"/>
              </a:tabLst>
            </a:pPr>
            <a:r>
              <a:rPr sz="2000" spc="4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QUSBCam2：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將您的USB攝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影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機變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為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支援</a:t>
            </a:r>
            <a:r>
              <a:rPr sz="2000" spc="11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ONVIF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標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準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的網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路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攝影機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50197" y="418808"/>
            <a:ext cx="35725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支援</a:t>
            </a:r>
            <a:r>
              <a:rPr spc="45" dirty="0"/>
              <a:t>U</a:t>
            </a:r>
            <a:r>
              <a:rPr spc="40" dirty="0"/>
              <a:t>S</a:t>
            </a:r>
            <a:r>
              <a:rPr spc="-50" dirty="0"/>
              <a:t>B</a:t>
            </a:r>
            <a:r>
              <a:rPr spc="-5" dirty="0"/>
              <a:t>攝影機</a:t>
            </a:r>
          </a:p>
        </p:txBody>
      </p:sp>
      <p:sp>
        <p:nvSpPr>
          <p:cNvPr id="5" name="object 5"/>
          <p:cNvSpPr/>
          <p:nvPr/>
        </p:nvSpPr>
        <p:spPr>
          <a:xfrm>
            <a:off x="1125575" y="2572245"/>
            <a:ext cx="2512841" cy="1571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9742" y="2071687"/>
            <a:ext cx="951575" cy="9515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86187" y="1928812"/>
            <a:ext cx="3131769" cy="15011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71900" y="1914525"/>
            <a:ext cx="3160395" cy="1529715"/>
          </a:xfrm>
          <a:custGeom>
            <a:avLst/>
            <a:gdLst/>
            <a:ahLst/>
            <a:cxnLst/>
            <a:rect l="l" t="t" r="r" b="b"/>
            <a:pathLst>
              <a:path w="3160395" h="1529714">
                <a:moveTo>
                  <a:pt x="0" y="0"/>
                </a:moveTo>
                <a:lnTo>
                  <a:pt x="3160344" y="0"/>
                </a:lnTo>
                <a:lnTo>
                  <a:pt x="3160344" y="1529702"/>
                </a:lnTo>
                <a:lnTo>
                  <a:pt x="0" y="1529702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558E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064600" y="2283574"/>
            <a:ext cx="10179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25" dirty="0">
                <a:latin typeface="Noto Sans CJK JP Regular"/>
                <a:cs typeface="Noto Sans CJK JP Regular"/>
              </a:rPr>
              <a:t>QUSBCam2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929449" y="2714631"/>
            <a:ext cx="1915744" cy="12811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1599" y="1242047"/>
            <a:ext cx="6278880" cy="69913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90"/>
              </a:spcBef>
              <a:buClr>
                <a:srgbClr val="1F497D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透過</a:t>
            </a:r>
            <a:r>
              <a:rPr sz="1800" spc="4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RTSP/RTMP</a:t>
            </a:r>
            <a:r>
              <a:rPr sz="18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連結即可錄製影像至</a:t>
            </a:r>
            <a:r>
              <a:rPr sz="1800" spc="12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z="1800" spc="-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800" spc="1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Pro，</a:t>
            </a:r>
            <a:r>
              <a:rPr sz="18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不須整合</a:t>
            </a:r>
            <a:endParaRPr sz="1800">
              <a:latin typeface="Noto Sans CJK JP Regular"/>
              <a:cs typeface="Noto Sans CJK JP Regular"/>
            </a:endParaRPr>
          </a:p>
          <a:p>
            <a:pPr marL="355600" indent="-342900">
              <a:lnSpc>
                <a:spcPct val="100000"/>
              </a:lnSpc>
              <a:spcBef>
                <a:spcPts val="4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影像輸入來源不僅限於網路攝影機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39632" y="347370"/>
            <a:ext cx="45929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開放式影像輸入平台</a:t>
            </a:r>
          </a:p>
        </p:txBody>
      </p:sp>
      <p:sp>
        <p:nvSpPr>
          <p:cNvPr id="4" name="object 4"/>
          <p:cNvSpPr/>
          <p:nvPr/>
        </p:nvSpPr>
        <p:spPr>
          <a:xfrm>
            <a:off x="7143762" y="2143125"/>
            <a:ext cx="837778" cy="23305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67984" y="2225039"/>
            <a:ext cx="1179575" cy="7269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29261" y="2267407"/>
            <a:ext cx="1057275" cy="602615"/>
          </a:xfrm>
          <a:custGeom>
            <a:avLst/>
            <a:gdLst/>
            <a:ahLst/>
            <a:cxnLst/>
            <a:rect l="l" t="t" r="r" b="b"/>
            <a:pathLst>
              <a:path w="1057275" h="602614">
                <a:moveTo>
                  <a:pt x="956843" y="0"/>
                </a:moveTo>
                <a:lnTo>
                  <a:pt x="100355" y="0"/>
                </a:lnTo>
                <a:lnTo>
                  <a:pt x="61293" y="7886"/>
                </a:lnTo>
                <a:lnTo>
                  <a:pt x="29394" y="29394"/>
                </a:lnTo>
                <a:lnTo>
                  <a:pt x="7886" y="61293"/>
                </a:lnTo>
                <a:lnTo>
                  <a:pt x="0" y="100355"/>
                </a:lnTo>
                <a:lnTo>
                  <a:pt x="0" y="501751"/>
                </a:lnTo>
                <a:lnTo>
                  <a:pt x="7886" y="540813"/>
                </a:lnTo>
                <a:lnTo>
                  <a:pt x="29394" y="572712"/>
                </a:lnTo>
                <a:lnTo>
                  <a:pt x="61293" y="594220"/>
                </a:lnTo>
                <a:lnTo>
                  <a:pt x="100355" y="602106"/>
                </a:lnTo>
                <a:lnTo>
                  <a:pt x="956843" y="602106"/>
                </a:lnTo>
                <a:lnTo>
                  <a:pt x="995905" y="594220"/>
                </a:lnTo>
                <a:lnTo>
                  <a:pt x="1027804" y="572712"/>
                </a:lnTo>
                <a:lnTo>
                  <a:pt x="1049312" y="540813"/>
                </a:lnTo>
                <a:lnTo>
                  <a:pt x="1057198" y="501751"/>
                </a:lnTo>
                <a:lnTo>
                  <a:pt x="1057198" y="100355"/>
                </a:lnTo>
                <a:lnTo>
                  <a:pt x="1049312" y="61293"/>
                </a:lnTo>
                <a:lnTo>
                  <a:pt x="1027804" y="29394"/>
                </a:lnTo>
                <a:lnTo>
                  <a:pt x="995905" y="7886"/>
                </a:lnTo>
                <a:lnTo>
                  <a:pt x="956843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29261" y="2267407"/>
            <a:ext cx="1057275" cy="602615"/>
          </a:xfrm>
          <a:custGeom>
            <a:avLst/>
            <a:gdLst/>
            <a:ahLst/>
            <a:cxnLst/>
            <a:rect l="l" t="t" r="r" b="b"/>
            <a:pathLst>
              <a:path w="1057275" h="602614">
                <a:moveTo>
                  <a:pt x="0" y="100355"/>
                </a:moveTo>
                <a:lnTo>
                  <a:pt x="7886" y="61293"/>
                </a:lnTo>
                <a:lnTo>
                  <a:pt x="29394" y="29394"/>
                </a:lnTo>
                <a:lnTo>
                  <a:pt x="61293" y="7886"/>
                </a:lnTo>
                <a:lnTo>
                  <a:pt x="100355" y="0"/>
                </a:lnTo>
                <a:lnTo>
                  <a:pt x="956843" y="0"/>
                </a:lnTo>
                <a:lnTo>
                  <a:pt x="995905" y="7886"/>
                </a:lnTo>
                <a:lnTo>
                  <a:pt x="1027804" y="29394"/>
                </a:lnTo>
                <a:lnTo>
                  <a:pt x="1049312" y="61293"/>
                </a:lnTo>
                <a:lnTo>
                  <a:pt x="1057198" y="100355"/>
                </a:lnTo>
                <a:lnTo>
                  <a:pt x="1057198" y="501751"/>
                </a:lnTo>
                <a:lnTo>
                  <a:pt x="1049312" y="540813"/>
                </a:lnTo>
                <a:lnTo>
                  <a:pt x="1027804" y="572712"/>
                </a:lnTo>
                <a:lnTo>
                  <a:pt x="995905" y="594220"/>
                </a:lnTo>
                <a:lnTo>
                  <a:pt x="956843" y="602106"/>
                </a:lnTo>
                <a:lnTo>
                  <a:pt x="100355" y="602106"/>
                </a:lnTo>
                <a:lnTo>
                  <a:pt x="61293" y="594220"/>
                </a:lnTo>
                <a:lnTo>
                  <a:pt x="29394" y="572712"/>
                </a:lnTo>
                <a:lnTo>
                  <a:pt x="7886" y="540813"/>
                </a:lnTo>
                <a:lnTo>
                  <a:pt x="0" y="501751"/>
                </a:lnTo>
                <a:lnTo>
                  <a:pt x="0" y="100355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67984" y="2950464"/>
            <a:ext cx="1179575" cy="7254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29261" y="2992132"/>
            <a:ext cx="1057275" cy="602615"/>
          </a:xfrm>
          <a:custGeom>
            <a:avLst/>
            <a:gdLst/>
            <a:ahLst/>
            <a:cxnLst/>
            <a:rect l="l" t="t" r="r" b="b"/>
            <a:pathLst>
              <a:path w="1057275" h="602614">
                <a:moveTo>
                  <a:pt x="956843" y="0"/>
                </a:moveTo>
                <a:lnTo>
                  <a:pt x="100355" y="0"/>
                </a:lnTo>
                <a:lnTo>
                  <a:pt x="61293" y="7886"/>
                </a:lnTo>
                <a:lnTo>
                  <a:pt x="29394" y="29394"/>
                </a:lnTo>
                <a:lnTo>
                  <a:pt x="7886" y="61293"/>
                </a:lnTo>
                <a:lnTo>
                  <a:pt x="0" y="100355"/>
                </a:lnTo>
                <a:lnTo>
                  <a:pt x="0" y="501751"/>
                </a:lnTo>
                <a:lnTo>
                  <a:pt x="7886" y="540813"/>
                </a:lnTo>
                <a:lnTo>
                  <a:pt x="29394" y="572712"/>
                </a:lnTo>
                <a:lnTo>
                  <a:pt x="61293" y="594220"/>
                </a:lnTo>
                <a:lnTo>
                  <a:pt x="100355" y="602106"/>
                </a:lnTo>
                <a:lnTo>
                  <a:pt x="956843" y="602106"/>
                </a:lnTo>
                <a:lnTo>
                  <a:pt x="995905" y="594220"/>
                </a:lnTo>
                <a:lnTo>
                  <a:pt x="1027804" y="572712"/>
                </a:lnTo>
                <a:lnTo>
                  <a:pt x="1049312" y="540813"/>
                </a:lnTo>
                <a:lnTo>
                  <a:pt x="1057198" y="501751"/>
                </a:lnTo>
                <a:lnTo>
                  <a:pt x="1057198" y="100355"/>
                </a:lnTo>
                <a:lnTo>
                  <a:pt x="1049312" y="61293"/>
                </a:lnTo>
                <a:lnTo>
                  <a:pt x="1027804" y="29394"/>
                </a:lnTo>
                <a:lnTo>
                  <a:pt x="995905" y="7886"/>
                </a:lnTo>
                <a:lnTo>
                  <a:pt x="956843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29261" y="2992132"/>
            <a:ext cx="1057275" cy="602615"/>
          </a:xfrm>
          <a:custGeom>
            <a:avLst/>
            <a:gdLst/>
            <a:ahLst/>
            <a:cxnLst/>
            <a:rect l="l" t="t" r="r" b="b"/>
            <a:pathLst>
              <a:path w="1057275" h="602614">
                <a:moveTo>
                  <a:pt x="0" y="100355"/>
                </a:moveTo>
                <a:lnTo>
                  <a:pt x="7886" y="61293"/>
                </a:lnTo>
                <a:lnTo>
                  <a:pt x="29394" y="29394"/>
                </a:lnTo>
                <a:lnTo>
                  <a:pt x="61293" y="7886"/>
                </a:lnTo>
                <a:lnTo>
                  <a:pt x="100355" y="0"/>
                </a:lnTo>
                <a:lnTo>
                  <a:pt x="956843" y="0"/>
                </a:lnTo>
                <a:lnTo>
                  <a:pt x="995905" y="7886"/>
                </a:lnTo>
                <a:lnTo>
                  <a:pt x="1027804" y="29394"/>
                </a:lnTo>
                <a:lnTo>
                  <a:pt x="1049312" y="61293"/>
                </a:lnTo>
                <a:lnTo>
                  <a:pt x="1057198" y="100355"/>
                </a:lnTo>
                <a:lnTo>
                  <a:pt x="1057198" y="501751"/>
                </a:lnTo>
                <a:lnTo>
                  <a:pt x="1049312" y="540813"/>
                </a:lnTo>
                <a:lnTo>
                  <a:pt x="1027804" y="572712"/>
                </a:lnTo>
                <a:lnTo>
                  <a:pt x="995905" y="594220"/>
                </a:lnTo>
                <a:lnTo>
                  <a:pt x="956843" y="602106"/>
                </a:lnTo>
                <a:lnTo>
                  <a:pt x="100355" y="602106"/>
                </a:lnTo>
                <a:lnTo>
                  <a:pt x="61293" y="594220"/>
                </a:lnTo>
                <a:lnTo>
                  <a:pt x="29394" y="572712"/>
                </a:lnTo>
                <a:lnTo>
                  <a:pt x="7886" y="540813"/>
                </a:lnTo>
                <a:lnTo>
                  <a:pt x="0" y="501751"/>
                </a:lnTo>
                <a:lnTo>
                  <a:pt x="0" y="100355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39028" y="3744467"/>
            <a:ext cx="1275587" cy="5455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00762" y="3786187"/>
            <a:ext cx="1152525" cy="422275"/>
          </a:xfrm>
          <a:custGeom>
            <a:avLst/>
            <a:gdLst/>
            <a:ahLst/>
            <a:cxnLst/>
            <a:rect l="l" t="t" r="r" b="b"/>
            <a:pathLst>
              <a:path w="1152525" h="422275">
                <a:moveTo>
                  <a:pt x="1081697" y="0"/>
                </a:moveTo>
                <a:lnTo>
                  <a:pt x="70307" y="0"/>
                </a:lnTo>
                <a:lnTo>
                  <a:pt x="42937" y="5525"/>
                </a:lnTo>
                <a:lnTo>
                  <a:pt x="20589" y="20594"/>
                </a:lnTo>
                <a:lnTo>
                  <a:pt x="5524" y="42942"/>
                </a:lnTo>
                <a:lnTo>
                  <a:pt x="0" y="70307"/>
                </a:lnTo>
                <a:lnTo>
                  <a:pt x="0" y="351510"/>
                </a:lnTo>
                <a:lnTo>
                  <a:pt x="5524" y="378872"/>
                </a:lnTo>
                <a:lnTo>
                  <a:pt x="20589" y="401216"/>
                </a:lnTo>
                <a:lnTo>
                  <a:pt x="42937" y="416281"/>
                </a:lnTo>
                <a:lnTo>
                  <a:pt x="70307" y="421805"/>
                </a:lnTo>
                <a:lnTo>
                  <a:pt x="1081697" y="421805"/>
                </a:lnTo>
                <a:lnTo>
                  <a:pt x="1109061" y="416281"/>
                </a:lnTo>
                <a:lnTo>
                  <a:pt x="1131409" y="401216"/>
                </a:lnTo>
                <a:lnTo>
                  <a:pt x="1146478" y="378872"/>
                </a:lnTo>
                <a:lnTo>
                  <a:pt x="1152004" y="351510"/>
                </a:lnTo>
                <a:lnTo>
                  <a:pt x="1152004" y="70307"/>
                </a:lnTo>
                <a:lnTo>
                  <a:pt x="1146478" y="42942"/>
                </a:lnTo>
                <a:lnTo>
                  <a:pt x="1131409" y="20594"/>
                </a:lnTo>
                <a:lnTo>
                  <a:pt x="1109061" y="5525"/>
                </a:lnTo>
                <a:lnTo>
                  <a:pt x="1081697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00762" y="3786187"/>
            <a:ext cx="1152525" cy="422275"/>
          </a:xfrm>
          <a:custGeom>
            <a:avLst/>
            <a:gdLst/>
            <a:ahLst/>
            <a:cxnLst/>
            <a:rect l="l" t="t" r="r" b="b"/>
            <a:pathLst>
              <a:path w="1152525" h="422275">
                <a:moveTo>
                  <a:pt x="0" y="70307"/>
                </a:moveTo>
                <a:lnTo>
                  <a:pt x="5524" y="42942"/>
                </a:lnTo>
                <a:lnTo>
                  <a:pt x="20589" y="20594"/>
                </a:lnTo>
                <a:lnTo>
                  <a:pt x="42937" y="5525"/>
                </a:lnTo>
                <a:lnTo>
                  <a:pt x="70307" y="0"/>
                </a:lnTo>
                <a:lnTo>
                  <a:pt x="1081697" y="0"/>
                </a:lnTo>
                <a:lnTo>
                  <a:pt x="1109061" y="5525"/>
                </a:lnTo>
                <a:lnTo>
                  <a:pt x="1131409" y="20594"/>
                </a:lnTo>
                <a:lnTo>
                  <a:pt x="1146478" y="42942"/>
                </a:lnTo>
                <a:lnTo>
                  <a:pt x="1152004" y="70307"/>
                </a:lnTo>
                <a:lnTo>
                  <a:pt x="1152004" y="351510"/>
                </a:lnTo>
                <a:lnTo>
                  <a:pt x="1146478" y="378872"/>
                </a:lnTo>
                <a:lnTo>
                  <a:pt x="1131409" y="401216"/>
                </a:lnTo>
                <a:lnTo>
                  <a:pt x="1109061" y="416281"/>
                </a:lnTo>
                <a:lnTo>
                  <a:pt x="1081697" y="421805"/>
                </a:lnTo>
                <a:lnTo>
                  <a:pt x="70307" y="421805"/>
                </a:lnTo>
                <a:lnTo>
                  <a:pt x="42937" y="416281"/>
                </a:lnTo>
                <a:lnTo>
                  <a:pt x="20589" y="401216"/>
                </a:lnTo>
                <a:lnTo>
                  <a:pt x="5524" y="378872"/>
                </a:lnTo>
                <a:lnTo>
                  <a:pt x="0" y="351510"/>
                </a:lnTo>
                <a:lnTo>
                  <a:pt x="0" y="70307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15786" y="2442984"/>
            <a:ext cx="922655" cy="1668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9209" algn="ctr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RTSP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00">
              <a:latin typeface="Times New Roman"/>
              <a:cs typeface="Times New Roman"/>
            </a:endParaRPr>
          </a:p>
          <a:p>
            <a:pPr marR="31750" algn="ctr">
              <a:lnSpc>
                <a:spcPct val="100000"/>
              </a:lnSpc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RTMP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Live</a:t>
            </a:r>
            <a:r>
              <a:rPr sz="14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Demo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705673" y="2071687"/>
            <a:ext cx="4129506" cy="22100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99982" y="2206802"/>
            <a:ext cx="3250514" cy="17285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5787" y="3279089"/>
            <a:ext cx="1666429" cy="11396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70429" y="2209609"/>
            <a:ext cx="3319945" cy="172581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5100" y="3214688"/>
            <a:ext cx="2170949" cy="13573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7162" y="1142988"/>
            <a:ext cx="7227782" cy="3798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92616" y="418808"/>
            <a:ext cx="40855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跨網段搜尋攝影機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21599" y="1239812"/>
            <a:ext cx="748601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可搜尋不同網段下的攝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影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機，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方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便有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多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個網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段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的企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業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新增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攝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影機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29405" y="3920290"/>
            <a:ext cx="6451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60" dirty="0">
                <a:latin typeface="Trebuchet MS"/>
                <a:cs typeface="Trebuchet MS"/>
              </a:rPr>
              <a:t>LAN</a:t>
            </a:r>
            <a:r>
              <a:rPr sz="2000" spc="-254" dirty="0">
                <a:latin typeface="Trebuchet MS"/>
                <a:cs typeface="Trebuchet MS"/>
              </a:rPr>
              <a:t> </a:t>
            </a:r>
            <a:r>
              <a:rPr sz="2000" spc="-25" dirty="0">
                <a:latin typeface="Trebuchet MS"/>
                <a:cs typeface="Trebuchet MS"/>
              </a:rPr>
              <a:t>A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65501" y="3920290"/>
            <a:ext cx="63627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60" dirty="0">
                <a:latin typeface="Trebuchet MS"/>
                <a:cs typeface="Trebuchet MS"/>
              </a:rPr>
              <a:t>LAN</a:t>
            </a:r>
            <a:r>
              <a:rPr sz="2000" spc="-260" dirty="0">
                <a:latin typeface="Trebuchet MS"/>
                <a:cs typeface="Trebuchet MS"/>
              </a:rPr>
              <a:t> </a:t>
            </a:r>
            <a:r>
              <a:rPr sz="2000" spc="-45" dirty="0">
                <a:latin typeface="Trebuchet MS"/>
                <a:cs typeface="Trebuchet MS"/>
              </a:rPr>
              <a:t>B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14612" y="2214562"/>
            <a:ext cx="4720374" cy="2415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21599" y="1177938"/>
            <a:ext cx="5807075" cy="76009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90"/>
              </a:spcBef>
              <a:buClr>
                <a:srgbClr val="1F497D"/>
              </a:buClr>
              <a:buFont typeface="Noto Sans CJK JP Regular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搜尋相同廠牌</a:t>
            </a:r>
            <a:r>
              <a:rPr sz="2000" spc="1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/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型號的攝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影</a:t>
            </a:r>
            <a:r>
              <a:rPr sz="2000" spc="45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機</a:t>
            </a:r>
            <a:r>
              <a:rPr sz="2000" spc="2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(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有相同的設定選項</a:t>
            </a:r>
            <a:r>
              <a:rPr sz="2000" spc="2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)</a:t>
            </a:r>
            <a:endParaRPr sz="2000">
              <a:latin typeface="Noto Sans CJK JP Regular"/>
              <a:cs typeface="Noto Sans CJK JP Regular"/>
            </a:endParaRPr>
          </a:p>
          <a:p>
            <a:pPr marL="355600" indent="-342900">
              <a:lnSpc>
                <a:spcPct val="100000"/>
              </a:lnSpc>
              <a:spcBef>
                <a:spcPts val="49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最大化批次新增攝影機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的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效率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02695" y="2286000"/>
            <a:ext cx="2442210" cy="746125"/>
          </a:xfrm>
          <a:custGeom>
            <a:avLst/>
            <a:gdLst/>
            <a:ahLst/>
            <a:cxnLst/>
            <a:rect l="l" t="t" r="r" b="b"/>
            <a:pathLst>
              <a:path w="2442209" h="746125">
                <a:moveTo>
                  <a:pt x="2317445" y="0"/>
                </a:moveTo>
                <a:lnTo>
                  <a:pt x="124256" y="0"/>
                </a:lnTo>
                <a:lnTo>
                  <a:pt x="75888" y="9765"/>
                </a:lnTo>
                <a:lnTo>
                  <a:pt x="36391" y="36396"/>
                </a:lnTo>
                <a:lnTo>
                  <a:pt x="9763" y="75893"/>
                </a:lnTo>
                <a:lnTo>
                  <a:pt x="0" y="124256"/>
                </a:lnTo>
                <a:lnTo>
                  <a:pt x="0" y="621245"/>
                </a:lnTo>
                <a:lnTo>
                  <a:pt x="9763" y="669614"/>
                </a:lnTo>
                <a:lnTo>
                  <a:pt x="36391" y="709110"/>
                </a:lnTo>
                <a:lnTo>
                  <a:pt x="75888" y="735738"/>
                </a:lnTo>
                <a:lnTo>
                  <a:pt x="124256" y="745502"/>
                </a:lnTo>
                <a:lnTo>
                  <a:pt x="2317445" y="745502"/>
                </a:lnTo>
                <a:lnTo>
                  <a:pt x="2365808" y="735738"/>
                </a:lnTo>
                <a:lnTo>
                  <a:pt x="2405305" y="709110"/>
                </a:lnTo>
                <a:lnTo>
                  <a:pt x="2431936" y="669614"/>
                </a:lnTo>
                <a:lnTo>
                  <a:pt x="2441702" y="621245"/>
                </a:lnTo>
                <a:lnTo>
                  <a:pt x="2441702" y="124256"/>
                </a:lnTo>
                <a:lnTo>
                  <a:pt x="2431936" y="75893"/>
                </a:lnTo>
                <a:lnTo>
                  <a:pt x="2405305" y="36396"/>
                </a:lnTo>
                <a:lnTo>
                  <a:pt x="2365808" y="9765"/>
                </a:lnTo>
                <a:lnTo>
                  <a:pt x="23174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559168" y="2533269"/>
            <a:ext cx="5727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5" dirty="0">
                <a:solidFill>
                  <a:srgbClr val="1F497D"/>
                </a:solidFill>
                <a:latin typeface="Arial"/>
                <a:cs typeface="Arial"/>
              </a:rPr>
              <a:t>M</a:t>
            </a:r>
            <a:r>
              <a:rPr sz="1400" b="1" spc="-5" dirty="0">
                <a:solidFill>
                  <a:srgbClr val="1F497D"/>
                </a:solidFill>
                <a:latin typeface="Arial"/>
                <a:cs typeface="Arial"/>
              </a:rPr>
              <a:t>300</a:t>
            </a:r>
            <a:r>
              <a:rPr sz="1400" b="1" dirty="0">
                <a:solidFill>
                  <a:srgbClr val="1F497D"/>
                </a:solidFill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28442" y="383082"/>
            <a:ext cx="40855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搜尋攝影機過濾器</a:t>
            </a:r>
          </a:p>
        </p:txBody>
      </p:sp>
      <p:sp>
        <p:nvSpPr>
          <p:cNvPr id="7" name="object 7"/>
          <p:cNvSpPr/>
          <p:nvPr/>
        </p:nvSpPr>
        <p:spPr>
          <a:xfrm>
            <a:off x="428595" y="3500450"/>
            <a:ext cx="3643629" cy="802005"/>
          </a:xfrm>
          <a:custGeom>
            <a:avLst/>
            <a:gdLst/>
            <a:ahLst/>
            <a:cxnLst/>
            <a:rect l="l" t="t" r="r" b="b"/>
            <a:pathLst>
              <a:path w="3643629" h="802004">
                <a:moveTo>
                  <a:pt x="3509721" y="0"/>
                </a:moveTo>
                <a:lnTo>
                  <a:pt x="133616" y="0"/>
                </a:lnTo>
                <a:lnTo>
                  <a:pt x="91381" y="6811"/>
                </a:lnTo>
                <a:lnTo>
                  <a:pt x="54702" y="25778"/>
                </a:lnTo>
                <a:lnTo>
                  <a:pt x="25778" y="54702"/>
                </a:lnTo>
                <a:lnTo>
                  <a:pt x="6811" y="91381"/>
                </a:lnTo>
                <a:lnTo>
                  <a:pt x="0" y="133616"/>
                </a:lnTo>
                <a:lnTo>
                  <a:pt x="0" y="668058"/>
                </a:lnTo>
                <a:lnTo>
                  <a:pt x="6811" y="710293"/>
                </a:lnTo>
                <a:lnTo>
                  <a:pt x="25778" y="746972"/>
                </a:lnTo>
                <a:lnTo>
                  <a:pt x="54702" y="775896"/>
                </a:lnTo>
                <a:lnTo>
                  <a:pt x="91381" y="794863"/>
                </a:lnTo>
                <a:lnTo>
                  <a:pt x="133616" y="801674"/>
                </a:lnTo>
                <a:lnTo>
                  <a:pt x="3509721" y="801674"/>
                </a:lnTo>
                <a:lnTo>
                  <a:pt x="3551956" y="794863"/>
                </a:lnTo>
                <a:lnTo>
                  <a:pt x="3588635" y="775896"/>
                </a:lnTo>
                <a:lnTo>
                  <a:pt x="3617559" y="746972"/>
                </a:lnTo>
                <a:lnTo>
                  <a:pt x="3636526" y="710293"/>
                </a:lnTo>
                <a:lnTo>
                  <a:pt x="3643337" y="668058"/>
                </a:lnTo>
                <a:lnTo>
                  <a:pt x="3643337" y="133616"/>
                </a:lnTo>
                <a:lnTo>
                  <a:pt x="3636526" y="91381"/>
                </a:lnTo>
                <a:lnTo>
                  <a:pt x="3617559" y="54702"/>
                </a:lnTo>
                <a:lnTo>
                  <a:pt x="3588635" y="25778"/>
                </a:lnTo>
                <a:lnTo>
                  <a:pt x="3551956" y="6811"/>
                </a:lnTo>
                <a:lnTo>
                  <a:pt x="35097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759303" y="3775806"/>
            <a:ext cx="5911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1F497D"/>
                </a:solidFill>
                <a:latin typeface="Arial"/>
                <a:cs typeface="Arial"/>
              </a:rPr>
              <a:t>IP8166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2912" y="3500443"/>
            <a:ext cx="1979698" cy="5174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43237" y="3071821"/>
            <a:ext cx="1009061" cy="6020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95637" y="3224221"/>
            <a:ext cx="1009061" cy="6020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48037" y="3376615"/>
            <a:ext cx="1009061" cy="6020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00437" y="3529015"/>
            <a:ext cx="1009061" cy="6020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752837" y="3681415"/>
            <a:ext cx="1009061" cy="6020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000887" y="1785936"/>
            <a:ext cx="785699" cy="785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53287" y="1938336"/>
            <a:ext cx="785699" cy="785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05687" y="2090736"/>
            <a:ext cx="785699" cy="785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458087" y="2243136"/>
            <a:ext cx="785699" cy="785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658772" y="2408833"/>
            <a:ext cx="785699" cy="785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29250" y="2428875"/>
            <a:ext cx="1154211" cy="4380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批次新增攝影機</a:t>
            </a:r>
          </a:p>
        </p:txBody>
      </p:sp>
      <p:sp>
        <p:nvSpPr>
          <p:cNvPr id="3" name="object 3"/>
          <p:cNvSpPr/>
          <p:nvPr/>
        </p:nvSpPr>
        <p:spPr>
          <a:xfrm>
            <a:off x="155447" y="2388106"/>
            <a:ext cx="4049267" cy="21229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6999" y="2429357"/>
            <a:ext cx="3926840" cy="2000250"/>
          </a:xfrm>
          <a:custGeom>
            <a:avLst/>
            <a:gdLst/>
            <a:ahLst/>
            <a:cxnLst/>
            <a:rect l="l" t="t" r="r" b="b"/>
            <a:pathLst>
              <a:path w="3926840" h="2000250">
                <a:moveTo>
                  <a:pt x="3593071" y="0"/>
                </a:moveTo>
                <a:lnTo>
                  <a:pt x="333298" y="0"/>
                </a:lnTo>
                <a:lnTo>
                  <a:pt x="284046" y="3613"/>
                </a:lnTo>
                <a:lnTo>
                  <a:pt x="237038" y="14111"/>
                </a:lnTo>
                <a:lnTo>
                  <a:pt x="192789" y="30977"/>
                </a:lnTo>
                <a:lnTo>
                  <a:pt x="151815" y="53697"/>
                </a:lnTo>
                <a:lnTo>
                  <a:pt x="114631" y="81753"/>
                </a:lnTo>
                <a:lnTo>
                  <a:pt x="81753" y="114631"/>
                </a:lnTo>
                <a:lnTo>
                  <a:pt x="53697" y="151815"/>
                </a:lnTo>
                <a:lnTo>
                  <a:pt x="30977" y="192789"/>
                </a:lnTo>
                <a:lnTo>
                  <a:pt x="14111" y="237038"/>
                </a:lnTo>
                <a:lnTo>
                  <a:pt x="3613" y="284046"/>
                </a:lnTo>
                <a:lnTo>
                  <a:pt x="0" y="333298"/>
                </a:lnTo>
                <a:lnTo>
                  <a:pt x="0" y="1666481"/>
                </a:lnTo>
                <a:lnTo>
                  <a:pt x="3613" y="1715733"/>
                </a:lnTo>
                <a:lnTo>
                  <a:pt x="14111" y="1762741"/>
                </a:lnTo>
                <a:lnTo>
                  <a:pt x="30977" y="1806990"/>
                </a:lnTo>
                <a:lnTo>
                  <a:pt x="53697" y="1847965"/>
                </a:lnTo>
                <a:lnTo>
                  <a:pt x="81753" y="1885148"/>
                </a:lnTo>
                <a:lnTo>
                  <a:pt x="114631" y="1918026"/>
                </a:lnTo>
                <a:lnTo>
                  <a:pt x="151815" y="1946083"/>
                </a:lnTo>
                <a:lnTo>
                  <a:pt x="192789" y="1968802"/>
                </a:lnTo>
                <a:lnTo>
                  <a:pt x="237038" y="1985668"/>
                </a:lnTo>
                <a:lnTo>
                  <a:pt x="284046" y="1996166"/>
                </a:lnTo>
                <a:lnTo>
                  <a:pt x="333298" y="1999780"/>
                </a:lnTo>
                <a:lnTo>
                  <a:pt x="3593071" y="1999780"/>
                </a:lnTo>
                <a:lnTo>
                  <a:pt x="3642323" y="1996166"/>
                </a:lnTo>
                <a:lnTo>
                  <a:pt x="3689331" y="1985668"/>
                </a:lnTo>
                <a:lnTo>
                  <a:pt x="3733580" y="1968802"/>
                </a:lnTo>
                <a:lnTo>
                  <a:pt x="3774555" y="1946083"/>
                </a:lnTo>
                <a:lnTo>
                  <a:pt x="3811738" y="1918026"/>
                </a:lnTo>
                <a:lnTo>
                  <a:pt x="3844616" y="1885148"/>
                </a:lnTo>
                <a:lnTo>
                  <a:pt x="3872673" y="1847965"/>
                </a:lnTo>
                <a:lnTo>
                  <a:pt x="3895392" y="1806990"/>
                </a:lnTo>
                <a:lnTo>
                  <a:pt x="3912258" y="1762741"/>
                </a:lnTo>
                <a:lnTo>
                  <a:pt x="3922756" y="1715733"/>
                </a:lnTo>
                <a:lnTo>
                  <a:pt x="3926370" y="1666481"/>
                </a:lnTo>
                <a:lnTo>
                  <a:pt x="3926370" y="333298"/>
                </a:lnTo>
                <a:lnTo>
                  <a:pt x="3922756" y="284046"/>
                </a:lnTo>
                <a:lnTo>
                  <a:pt x="3912258" y="237038"/>
                </a:lnTo>
                <a:lnTo>
                  <a:pt x="3895392" y="192789"/>
                </a:lnTo>
                <a:lnTo>
                  <a:pt x="3872673" y="151815"/>
                </a:lnTo>
                <a:lnTo>
                  <a:pt x="3844616" y="114631"/>
                </a:lnTo>
                <a:lnTo>
                  <a:pt x="3811738" y="81753"/>
                </a:lnTo>
                <a:lnTo>
                  <a:pt x="3774555" y="53697"/>
                </a:lnTo>
                <a:lnTo>
                  <a:pt x="3733580" y="30977"/>
                </a:lnTo>
                <a:lnTo>
                  <a:pt x="3689331" y="14111"/>
                </a:lnTo>
                <a:lnTo>
                  <a:pt x="3642323" y="3613"/>
                </a:lnTo>
                <a:lnTo>
                  <a:pt x="3593071" y="0"/>
                </a:lnTo>
                <a:close/>
              </a:path>
            </a:pathLst>
          </a:custGeom>
          <a:solidFill>
            <a:srgbClr val="C6D9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6999" y="2429357"/>
            <a:ext cx="3926840" cy="2000250"/>
          </a:xfrm>
          <a:custGeom>
            <a:avLst/>
            <a:gdLst/>
            <a:ahLst/>
            <a:cxnLst/>
            <a:rect l="l" t="t" r="r" b="b"/>
            <a:pathLst>
              <a:path w="3926840" h="2000250">
                <a:moveTo>
                  <a:pt x="0" y="333298"/>
                </a:moveTo>
                <a:lnTo>
                  <a:pt x="3613" y="284046"/>
                </a:lnTo>
                <a:lnTo>
                  <a:pt x="14111" y="237038"/>
                </a:lnTo>
                <a:lnTo>
                  <a:pt x="30977" y="192789"/>
                </a:lnTo>
                <a:lnTo>
                  <a:pt x="53697" y="151815"/>
                </a:lnTo>
                <a:lnTo>
                  <a:pt x="81753" y="114631"/>
                </a:lnTo>
                <a:lnTo>
                  <a:pt x="114631" y="81753"/>
                </a:lnTo>
                <a:lnTo>
                  <a:pt x="151815" y="53697"/>
                </a:lnTo>
                <a:lnTo>
                  <a:pt x="192789" y="30977"/>
                </a:lnTo>
                <a:lnTo>
                  <a:pt x="237038" y="14111"/>
                </a:lnTo>
                <a:lnTo>
                  <a:pt x="284046" y="3613"/>
                </a:lnTo>
                <a:lnTo>
                  <a:pt x="333298" y="0"/>
                </a:lnTo>
                <a:lnTo>
                  <a:pt x="3593071" y="0"/>
                </a:lnTo>
                <a:lnTo>
                  <a:pt x="3642323" y="3613"/>
                </a:lnTo>
                <a:lnTo>
                  <a:pt x="3689331" y="14111"/>
                </a:lnTo>
                <a:lnTo>
                  <a:pt x="3733580" y="30977"/>
                </a:lnTo>
                <a:lnTo>
                  <a:pt x="3774555" y="53697"/>
                </a:lnTo>
                <a:lnTo>
                  <a:pt x="3811738" y="81753"/>
                </a:lnTo>
                <a:lnTo>
                  <a:pt x="3844616" y="114631"/>
                </a:lnTo>
                <a:lnTo>
                  <a:pt x="3872673" y="151815"/>
                </a:lnTo>
                <a:lnTo>
                  <a:pt x="3895392" y="192789"/>
                </a:lnTo>
                <a:lnTo>
                  <a:pt x="3912258" y="237038"/>
                </a:lnTo>
                <a:lnTo>
                  <a:pt x="3922756" y="284046"/>
                </a:lnTo>
                <a:lnTo>
                  <a:pt x="3926370" y="333298"/>
                </a:lnTo>
                <a:lnTo>
                  <a:pt x="3926370" y="1666481"/>
                </a:lnTo>
                <a:lnTo>
                  <a:pt x="3922756" y="1715733"/>
                </a:lnTo>
                <a:lnTo>
                  <a:pt x="3912258" y="1762741"/>
                </a:lnTo>
                <a:lnTo>
                  <a:pt x="3895392" y="1806990"/>
                </a:lnTo>
                <a:lnTo>
                  <a:pt x="3872673" y="1847965"/>
                </a:lnTo>
                <a:lnTo>
                  <a:pt x="3844616" y="1885148"/>
                </a:lnTo>
                <a:lnTo>
                  <a:pt x="3811738" y="1918026"/>
                </a:lnTo>
                <a:lnTo>
                  <a:pt x="3774555" y="1946083"/>
                </a:lnTo>
                <a:lnTo>
                  <a:pt x="3733580" y="1968802"/>
                </a:lnTo>
                <a:lnTo>
                  <a:pt x="3689331" y="1985668"/>
                </a:lnTo>
                <a:lnTo>
                  <a:pt x="3642323" y="1996166"/>
                </a:lnTo>
                <a:lnTo>
                  <a:pt x="3593071" y="1999780"/>
                </a:lnTo>
                <a:lnTo>
                  <a:pt x="333298" y="1999780"/>
                </a:lnTo>
                <a:lnTo>
                  <a:pt x="284046" y="1996166"/>
                </a:lnTo>
                <a:lnTo>
                  <a:pt x="237038" y="1985668"/>
                </a:lnTo>
                <a:lnTo>
                  <a:pt x="192789" y="1968802"/>
                </a:lnTo>
                <a:lnTo>
                  <a:pt x="151815" y="1946083"/>
                </a:lnTo>
                <a:lnTo>
                  <a:pt x="114631" y="1918026"/>
                </a:lnTo>
                <a:lnTo>
                  <a:pt x="81753" y="1885148"/>
                </a:lnTo>
                <a:lnTo>
                  <a:pt x="53697" y="1847965"/>
                </a:lnTo>
                <a:lnTo>
                  <a:pt x="30977" y="1806990"/>
                </a:lnTo>
                <a:lnTo>
                  <a:pt x="14111" y="1762741"/>
                </a:lnTo>
                <a:lnTo>
                  <a:pt x="3613" y="1715733"/>
                </a:lnTo>
                <a:lnTo>
                  <a:pt x="0" y="1666481"/>
                </a:lnTo>
                <a:lnTo>
                  <a:pt x="0" y="333298"/>
                </a:lnTo>
                <a:close/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2969" y="2857501"/>
            <a:ext cx="841109" cy="5018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3083" y="3383699"/>
            <a:ext cx="4889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5" dirty="0">
                <a:latin typeface="Noto Sans CJK JP Regular"/>
                <a:cs typeface="Noto Sans CJK JP Regular"/>
              </a:rPr>
              <a:t>1</a:t>
            </a:r>
            <a:r>
              <a:rPr sz="1400" dirty="0">
                <a:latin typeface="Noto Sans CJK JP Regular"/>
                <a:cs typeface="Noto Sans CJK JP Regular"/>
              </a:rPr>
              <a:t>分鐘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96441" y="3114789"/>
            <a:ext cx="306070" cy="306070"/>
          </a:xfrm>
          <a:custGeom>
            <a:avLst/>
            <a:gdLst/>
            <a:ahLst/>
            <a:cxnLst/>
            <a:rect l="l" t="t" r="r" b="b"/>
            <a:pathLst>
              <a:path w="306069" h="306070">
                <a:moveTo>
                  <a:pt x="74193" y="0"/>
                </a:moveTo>
                <a:lnTo>
                  <a:pt x="0" y="74193"/>
                </a:lnTo>
                <a:lnTo>
                  <a:pt x="78816" y="153009"/>
                </a:lnTo>
                <a:lnTo>
                  <a:pt x="0" y="231813"/>
                </a:lnTo>
                <a:lnTo>
                  <a:pt x="74193" y="306006"/>
                </a:lnTo>
                <a:lnTo>
                  <a:pt x="153009" y="227203"/>
                </a:lnTo>
                <a:lnTo>
                  <a:pt x="301395" y="227203"/>
                </a:lnTo>
                <a:lnTo>
                  <a:pt x="227190" y="153009"/>
                </a:lnTo>
                <a:lnTo>
                  <a:pt x="301383" y="78816"/>
                </a:lnTo>
                <a:lnTo>
                  <a:pt x="153009" y="78816"/>
                </a:lnTo>
                <a:lnTo>
                  <a:pt x="74193" y="0"/>
                </a:lnTo>
                <a:close/>
              </a:path>
              <a:path w="306069" h="306070">
                <a:moveTo>
                  <a:pt x="301395" y="227203"/>
                </a:moveTo>
                <a:lnTo>
                  <a:pt x="153009" y="227203"/>
                </a:lnTo>
                <a:lnTo>
                  <a:pt x="231813" y="306006"/>
                </a:lnTo>
                <a:lnTo>
                  <a:pt x="306006" y="231813"/>
                </a:lnTo>
                <a:lnTo>
                  <a:pt x="301395" y="227203"/>
                </a:lnTo>
                <a:close/>
              </a:path>
              <a:path w="306069" h="306070">
                <a:moveTo>
                  <a:pt x="231813" y="0"/>
                </a:moveTo>
                <a:lnTo>
                  <a:pt x="153009" y="78816"/>
                </a:lnTo>
                <a:lnTo>
                  <a:pt x="301383" y="78816"/>
                </a:lnTo>
                <a:lnTo>
                  <a:pt x="306006" y="74193"/>
                </a:lnTo>
                <a:lnTo>
                  <a:pt x="231813" y="0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901444" y="3158490"/>
            <a:ext cx="5238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5" dirty="0">
                <a:latin typeface="Noto Sans CJK JP Regular"/>
                <a:cs typeface="Noto Sans CJK JP Regular"/>
              </a:rPr>
              <a:t>100</a:t>
            </a:r>
            <a:r>
              <a:rPr sz="1400" dirty="0">
                <a:latin typeface="Noto Sans CJK JP Regular"/>
                <a:cs typeface="Noto Sans CJK JP Regular"/>
              </a:rPr>
              <a:t>支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600769" y="3183813"/>
            <a:ext cx="277495" cy="88900"/>
          </a:xfrm>
          <a:custGeom>
            <a:avLst/>
            <a:gdLst/>
            <a:ahLst/>
            <a:cxnLst/>
            <a:rect l="l" t="t" r="r" b="b"/>
            <a:pathLst>
              <a:path w="277494" h="88900">
                <a:moveTo>
                  <a:pt x="277355" y="0"/>
                </a:moveTo>
                <a:lnTo>
                  <a:pt x="0" y="0"/>
                </a:lnTo>
                <a:lnTo>
                  <a:pt x="0" y="88760"/>
                </a:lnTo>
                <a:lnTo>
                  <a:pt x="277355" y="88760"/>
                </a:lnTo>
                <a:lnTo>
                  <a:pt x="277355" y="0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00769" y="3316960"/>
            <a:ext cx="277495" cy="88900"/>
          </a:xfrm>
          <a:custGeom>
            <a:avLst/>
            <a:gdLst/>
            <a:ahLst/>
            <a:cxnLst/>
            <a:rect l="l" t="t" r="r" b="b"/>
            <a:pathLst>
              <a:path w="277494" h="88900">
                <a:moveTo>
                  <a:pt x="277355" y="0"/>
                </a:moveTo>
                <a:lnTo>
                  <a:pt x="0" y="0"/>
                </a:lnTo>
                <a:lnTo>
                  <a:pt x="0" y="88760"/>
                </a:lnTo>
                <a:lnTo>
                  <a:pt x="277355" y="88760"/>
                </a:lnTo>
                <a:lnTo>
                  <a:pt x="277355" y="0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139782" y="3169285"/>
            <a:ext cx="7023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5" dirty="0">
                <a:latin typeface="Noto Sans CJK JP Regular"/>
                <a:cs typeface="Noto Sans CJK JP Regular"/>
              </a:rPr>
              <a:t>100</a:t>
            </a:r>
            <a:r>
              <a:rPr sz="1400" dirty="0">
                <a:latin typeface="Noto Sans CJK JP Regular"/>
                <a:cs typeface="Noto Sans CJK JP Regular"/>
              </a:rPr>
              <a:t>分鐘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70471" y="3643325"/>
            <a:ext cx="530517" cy="5305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64321" y="4128720"/>
            <a:ext cx="4889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5" dirty="0">
                <a:latin typeface="Noto Sans CJK JP Regular"/>
                <a:cs typeface="Noto Sans CJK JP Regular"/>
              </a:rPr>
              <a:t>1</a:t>
            </a:r>
            <a:r>
              <a:rPr sz="1400" dirty="0">
                <a:latin typeface="Noto Sans CJK JP Regular"/>
                <a:cs typeface="Noto Sans CJK JP Regular"/>
              </a:rPr>
              <a:t>分鐘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427683" y="3954669"/>
            <a:ext cx="306070" cy="306070"/>
          </a:xfrm>
          <a:custGeom>
            <a:avLst/>
            <a:gdLst/>
            <a:ahLst/>
            <a:cxnLst/>
            <a:rect l="l" t="t" r="r" b="b"/>
            <a:pathLst>
              <a:path w="306069" h="306070">
                <a:moveTo>
                  <a:pt x="74193" y="0"/>
                </a:moveTo>
                <a:lnTo>
                  <a:pt x="0" y="74193"/>
                </a:lnTo>
                <a:lnTo>
                  <a:pt x="78816" y="153009"/>
                </a:lnTo>
                <a:lnTo>
                  <a:pt x="0" y="231813"/>
                </a:lnTo>
                <a:lnTo>
                  <a:pt x="74193" y="306006"/>
                </a:lnTo>
                <a:lnTo>
                  <a:pt x="153009" y="227203"/>
                </a:lnTo>
                <a:lnTo>
                  <a:pt x="301395" y="227203"/>
                </a:lnTo>
                <a:lnTo>
                  <a:pt x="227190" y="153009"/>
                </a:lnTo>
                <a:lnTo>
                  <a:pt x="301383" y="78816"/>
                </a:lnTo>
                <a:lnTo>
                  <a:pt x="153009" y="78816"/>
                </a:lnTo>
                <a:lnTo>
                  <a:pt x="74193" y="0"/>
                </a:lnTo>
                <a:close/>
              </a:path>
              <a:path w="306069" h="306070">
                <a:moveTo>
                  <a:pt x="301395" y="227203"/>
                </a:moveTo>
                <a:lnTo>
                  <a:pt x="153009" y="227203"/>
                </a:lnTo>
                <a:lnTo>
                  <a:pt x="231813" y="306006"/>
                </a:lnTo>
                <a:lnTo>
                  <a:pt x="306006" y="231813"/>
                </a:lnTo>
                <a:lnTo>
                  <a:pt x="301395" y="227203"/>
                </a:lnTo>
                <a:close/>
              </a:path>
              <a:path w="306069" h="306070">
                <a:moveTo>
                  <a:pt x="231813" y="0"/>
                </a:moveTo>
                <a:lnTo>
                  <a:pt x="153009" y="78816"/>
                </a:lnTo>
                <a:lnTo>
                  <a:pt x="301383" y="78816"/>
                </a:lnTo>
                <a:lnTo>
                  <a:pt x="306006" y="74193"/>
                </a:lnTo>
                <a:lnTo>
                  <a:pt x="231813" y="0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932685" y="3998374"/>
            <a:ext cx="5238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5" dirty="0">
                <a:latin typeface="Noto Sans CJK JP Regular"/>
                <a:cs typeface="Noto Sans CJK JP Regular"/>
              </a:rPr>
              <a:t>150</a:t>
            </a:r>
            <a:r>
              <a:rPr sz="1400" dirty="0">
                <a:latin typeface="Noto Sans CJK JP Regular"/>
                <a:cs typeface="Noto Sans CJK JP Regular"/>
              </a:rPr>
              <a:t>支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632011" y="4023690"/>
            <a:ext cx="277495" cy="88900"/>
          </a:xfrm>
          <a:custGeom>
            <a:avLst/>
            <a:gdLst/>
            <a:ahLst/>
            <a:cxnLst/>
            <a:rect l="l" t="t" r="r" b="b"/>
            <a:pathLst>
              <a:path w="277494" h="88900">
                <a:moveTo>
                  <a:pt x="277355" y="0"/>
                </a:moveTo>
                <a:lnTo>
                  <a:pt x="0" y="0"/>
                </a:lnTo>
                <a:lnTo>
                  <a:pt x="0" y="88760"/>
                </a:lnTo>
                <a:lnTo>
                  <a:pt x="277355" y="88760"/>
                </a:lnTo>
                <a:lnTo>
                  <a:pt x="277355" y="0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32011" y="4156836"/>
            <a:ext cx="277495" cy="88900"/>
          </a:xfrm>
          <a:custGeom>
            <a:avLst/>
            <a:gdLst/>
            <a:ahLst/>
            <a:cxnLst/>
            <a:rect l="l" t="t" r="r" b="b"/>
            <a:pathLst>
              <a:path w="277494" h="88900">
                <a:moveTo>
                  <a:pt x="277355" y="0"/>
                </a:moveTo>
                <a:lnTo>
                  <a:pt x="0" y="0"/>
                </a:lnTo>
                <a:lnTo>
                  <a:pt x="0" y="88760"/>
                </a:lnTo>
                <a:lnTo>
                  <a:pt x="277355" y="88760"/>
                </a:lnTo>
                <a:lnTo>
                  <a:pt x="277355" y="0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171024" y="4009174"/>
            <a:ext cx="7023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5" dirty="0">
                <a:latin typeface="Noto Sans CJK JP Regular"/>
                <a:cs typeface="Noto Sans CJK JP Regular"/>
              </a:rPr>
              <a:t>150</a:t>
            </a:r>
            <a:r>
              <a:rPr sz="1400" dirty="0">
                <a:latin typeface="Noto Sans CJK JP Regular"/>
                <a:cs typeface="Noto Sans CJK JP Regular"/>
              </a:rPr>
              <a:t>分鐘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218432" y="2386583"/>
            <a:ext cx="3956304" cy="21244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79607" y="2428875"/>
            <a:ext cx="3832860" cy="2000885"/>
          </a:xfrm>
          <a:custGeom>
            <a:avLst/>
            <a:gdLst/>
            <a:ahLst/>
            <a:cxnLst/>
            <a:rect l="l" t="t" r="r" b="b"/>
            <a:pathLst>
              <a:path w="3832859" h="2000885">
                <a:moveTo>
                  <a:pt x="3499434" y="0"/>
                </a:moveTo>
                <a:lnTo>
                  <a:pt x="333387" y="0"/>
                </a:lnTo>
                <a:lnTo>
                  <a:pt x="284122" y="3614"/>
                </a:lnTo>
                <a:lnTo>
                  <a:pt x="237101" y="14115"/>
                </a:lnTo>
                <a:lnTo>
                  <a:pt x="192840" y="30985"/>
                </a:lnTo>
                <a:lnTo>
                  <a:pt x="151854" y="53710"/>
                </a:lnTo>
                <a:lnTo>
                  <a:pt x="114661" y="81774"/>
                </a:lnTo>
                <a:lnTo>
                  <a:pt x="81774" y="114661"/>
                </a:lnTo>
                <a:lnTo>
                  <a:pt x="53710" y="151854"/>
                </a:lnTo>
                <a:lnTo>
                  <a:pt x="30985" y="192840"/>
                </a:lnTo>
                <a:lnTo>
                  <a:pt x="14115" y="237101"/>
                </a:lnTo>
                <a:lnTo>
                  <a:pt x="3614" y="284122"/>
                </a:lnTo>
                <a:lnTo>
                  <a:pt x="0" y="333387"/>
                </a:lnTo>
                <a:lnTo>
                  <a:pt x="0" y="1666887"/>
                </a:lnTo>
                <a:lnTo>
                  <a:pt x="3614" y="1716152"/>
                </a:lnTo>
                <a:lnTo>
                  <a:pt x="14115" y="1763173"/>
                </a:lnTo>
                <a:lnTo>
                  <a:pt x="30985" y="1807433"/>
                </a:lnTo>
                <a:lnTo>
                  <a:pt x="53710" y="1848416"/>
                </a:lnTo>
                <a:lnTo>
                  <a:pt x="81774" y="1885608"/>
                </a:lnTo>
                <a:lnTo>
                  <a:pt x="114661" y="1918493"/>
                </a:lnTo>
                <a:lnTo>
                  <a:pt x="151854" y="1946555"/>
                </a:lnTo>
                <a:lnTo>
                  <a:pt x="192840" y="1969279"/>
                </a:lnTo>
                <a:lnTo>
                  <a:pt x="237101" y="1986148"/>
                </a:lnTo>
                <a:lnTo>
                  <a:pt x="284122" y="1996648"/>
                </a:lnTo>
                <a:lnTo>
                  <a:pt x="333387" y="2000262"/>
                </a:lnTo>
                <a:lnTo>
                  <a:pt x="3499434" y="2000262"/>
                </a:lnTo>
                <a:lnTo>
                  <a:pt x="3548699" y="1996648"/>
                </a:lnTo>
                <a:lnTo>
                  <a:pt x="3595720" y="1986148"/>
                </a:lnTo>
                <a:lnTo>
                  <a:pt x="3639981" y="1969279"/>
                </a:lnTo>
                <a:lnTo>
                  <a:pt x="3680967" y="1946555"/>
                </a:lnTo>
                <a:lnTo>
                  <a:pt x="3718160" y="1918493"/>
                </a:lnTo>
                <a:lnTo>
                  <a:pt x="3751047" y="1885608"/>
                </a:lnTo>
                <a:lnTo>
                  <a:pt x="3779110" y="1848416"/>
                </a:lnTo>
                <a:lnTo>
                  <a:pt x="3801835" y="1807433"/>
                </a:lnTo>
                <a:lnTo>
                  <a:pt x="3818706" y="1763173"/>
                </a:lnTo>
                <a:lnTo>
                  <a:pt x="3829207" y="1716152"/>
                </a:lnTo>
                <a:lnTo>
                  <a:pt x="3832821" y="1666887"/>
                </a:lnTo>
                <a:lnTo>
                  <a:pt x="3832821" y="333387"/>
                </a:lnTo>
                <a:lnTo>
                  <a:pt x="3829207" y="284122"/>
                </a:lnTo>
                <a:lnTo>
                  <a:pt x="3818706" y="237101"/>
                </a:lnTo>
                <a:lnTo>
                  <a:pt x="3801835" y="192840"/>
                </a:lnTo>
                <a:lnTo>
                  <a:pt x="3779110" y="151854"/>
                </a:lnTo>
                <a:lnTo>
                  <a:pt x="3751047" y="114661"/>
                </a:lnTo>
                <a:lnTo>
                  <a:pt x="3718160" y="81774"/>
                </a:lnTo>
                <a:lnTo>
                  <a:pt x="3680967" y="53710"/>
                </a:lnTo>
                <a:lnTo>
                  <a:pt x="3639981" y="30985"/>
                </a:lnTo>
                <a:lnTo>
                  <a:pt x="3595720" y="14115"/>
                </a:lnTo>
                <a:lnTo>
                  <a:pt x="3548699" y="3614"/>
                </a:lnTo>
                <a:lnTo>
                  <a:pt x="3499434" y="0"/>
                </a:lnTo>
                <a:close/>
              </a:path>
            </a:pathLst>
          </a:custGeom>
          <a:solidFill>
            <a:srgbClr val="C6D9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79607" y="2428875"/>
            <a:ext cx="3832860" cy="2000885"/>
          </a:xfrm>
          <a:custGeom>
            <a:avLst/>
            <a:gdLst/>
            <a:ahLst/>
            <a:cxnLst/>
            <a:rect l="l" t="t" r="r" b="b"/>
            <a:pathLst>
              <a:path w="3832859" h="2000885">
                <a:moveTo>
                  <a:pt x="0" y="333387"/>
                </a:moveTo>
                <a:lnTo>
                  <a:pt x="3614" y="284122"/>
                </a:lnTo>
                <a:lnTo>
                  <a:pt x="14115" y="237101"/>
                </a:lnTo>
                <a:lnTo>
                  <a:pt x="30985" y="192840"/>
                </a:lnTo>
                <a:lnTo>
                  <a:pt x="53710" y="151854"/>
                </a:lnTo>
                <a:lnTo>
                  <a:pt x="81774" y="114661"/>
                </a:lnTo>
                <a:lnTo>
                  <a:pt x="114661" y="81774"/>
                </a:lnTo>
                <a:lnTo>
                  <a:pt x="151854" y="53710"/>
                </a:lnTo>
                <a:lnTo>
                  <a:pt x="192840" y="30985"/>
                </a:lnTo>
                <a:lnTo>
                  <a:pt x="237101" y="14115"/>
                </a:lnTo>
                <a:lnTo>
                  <a:pt x="284122" y="3614"/>
                </a:lnTo>
                <a:lnTo>
                  <a:pt x="333387" y="0"/>
                </a:lnTo>
                <a:lnTo>
                  <a:pt x="3499434" y="0"/>
                </a:lnTo>
                <a:lnTo>
                  <a:pt x="3548699" y="3614"/>
                </a:lnTo>
                <a:lnTo>
                  <a:pt x="3595720" y="14115"/>
                </a:lnTo>
                <a:lnTo>
                  <a:pt x="3639981" y="30985"/>
                </a:lnTo>
                <a:lnTo>
                  <a:pt x="3680967" y="53710"/>
                </a:lnTo>
                <a:lnTo>
                  <a:pt x="3718160" y="81774"/>
                </a:lnTo>
                <a:lnTo>
                  <a:pt x="3751047" y="114661"/>
                </a:lnTo>
                <a:lnTo>
                  <a:pt x="3779110" y="151854"/>
                </a:lnTo>
                <a:lnTo>
                  <a:pt x="3801835" y="192840"/>
                </a:lnTo>
                <a:lnTo>
                  <a:pt x="3818706" y="237101"/>
                </a:lnTo>
                <a:lnTo>
                  <a:pt x="3829207" y="284122"/>
                </a:lnTo>
                <a:lnTo>
                  <a:pt x="3832821" y="333387"/>
                </a:lnTo>
                <a:lnTo>
                  <a:pt x="3832821" y="1666887"/>
                </a:lnTo>
                <a:lnTo>
                  <a:pt x="3829207" y="1716152"/>
                </a:lnTo>
                <a:lnTo>
                  <a:pt x="3818706" y="1763173"/>
                </a:lnTo>
                <a:lnTo>
                  <a:pt x="3801835" y="1807433"/>
                </a:lnTo>
                <a:lnTo>
                  <a:pt x="3779110" y="1848416"/>
                </a:lnTo>
                <a:lnTo>
                  <a:pt x="3751047" y="1885608"/>
                </a:lnTo>
                <a:lnTo>
                  <a:pt x="3718160" y="1918493"/>
                </a:lnTo>
                <a:lnTo>
                  <a:pt x="3680967" y="1946555"/>
                </a:lnTo>
                <a:lnTo>
                  <a:pt x="3639981" y="1969279"/>
                </a:lnTo>
                <a:lnTo>
                  <a:pt x="3595720" y="1986148"/>
                </a:lnTo>
                <a:lnTo>
                  <a:pt x="3548699" y="1996648"/>
                </a:lnTo>
                <a:lnTo>
                  <a:pt x="3499434" y="2000262"/>
                </a:lnTo>
                <a:lnTo>
                  <a:pt x="333387" y="2000262"/>
                </a:lnTo>
                <a:lnTo>
                  <a:pt x="284122" y="1996648"/>
                </a:lnTo>
                <a:lnTo>
                  <a:pt x="237101" y="1986148"/>
                </a:lnTo>
                <a:lnTo>
                  <a:pt x="192840" y="1969279"/>
                </a:lnTo>
                <a:lnTo>
                  <a:pt x="151854" y="1946555"/>
                </a:lnTo>
                <a:lnTo>
                  <a:pt x="114661" y="1918493"/>
                </a:lnTo>
                <a:lnTo>
                  <a:pt x="81774" y="1885608"/>
                </a:lnTo>
                <a:lnTo>
                  <a:pt x="53710" y="1848416"/>
                </a:lnTo>
                <a:lnTo>
                  <a:pt x="30985" y="1807433"/>
                </a:lnTo>
                <a:lnTo>
                  <a:pt x="14115" y="1763173"/>
                </a:lnTo>
                <a:lnTo>
                  <a:pt x="3614" y="1716152"/>
                </a:lnTo>
                <a:lnTo>
                  <a:pt x="0" y="1666887"/>
                </a:lnTo>
                <a:lnTo>
                  <a:pt x="0" y="333387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485576" y="2857501"/>
            <a:ext cx="841109" cy="5018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595698" y="3364471"/>
            <a:ext cx="4889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5" dirty="0">
                <a:latin typeface="Noto Sans CJK JP Regular"/>
                <a:cs typeface="Noto Sans CJK JP Regular"/>
              </a:rPr>
              <a:t>1</a:t>
            </a:r>
            <a:r>
              <a:rPr sz="1400" dirty="0">
                <a:latin typeface="Noto Sans CJK JP Regular"/>
                <a:cs typeface="Noto Sans CJK JP Regular"/>
              </a:rPr>
              <a:t>分鐘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459056" y="3116541"/>
            <a:ext cx="306070" cy="306070"/>
          </a:xfrm>
          <a:custGeom>
            <a:avLst/>
            <a:gdLst/>
            <a:ahLst/>
            <a:cxnLst/>
            <a:rect l="l" t="t" r="r" b="b"/>
            <a:pathLst>
              <a:path w="306070" h="306070">
                <a:moveTo>
                  <a:pt x="74193" y="0"/>
                </a:moveTo>
                <a:lnTo>
                  <a:pt x="0" y="74193"/>
                </a:lnTo>
                <a:lnTo>
                  <a:pt x="78816" y="153009"/>
                </a:lnTo>
                <a:lnTo>
                  <a:pt x="0" y="231813"/>
                </a:lnTo>
                <a:lnTo>
                  <a:pt x="74193" y="306006"/>
                </a:lnTo>
                <a:lnTo>
                  <a:pt x="153009" y="227203"/>
                </a:lnTo>
                <a:lnTo>
                  <a:pt x="301395" y="227203"/>
                </a:lnTo>
                <a:lnTo>
                  <a:pt x="227190" y="153009"/>
                </a:lnTo>
                <a:lnTo>
                  <a:pt x="301383" y="78816"/>
                </a:lnTo>
                <a:lnTo>
                  <a:pt x="153009" y="78816"/>
                </a:lnTo>
                <a:lnTo>
                  <a:pt x="74193" y="0"/>
                </a:lnTo>
                <a:close/>
              </a:path>
              <a:path w="306070" h="306070">
                <a:moveTo>
                  <a:pt x="301395" y="227203"/>
                </a:moveTo>
                <a:lnTo>
                  <a:pt x="153009" y="227203"/>
                </a:lnTo>
                <a:lnTo>
                  <a:pt x="231813" y="306006"/>
                </a:lnTo>
                <a:lnTo>
                  <a:pt x="306006" y="231813"/>
                </a:lnTo>
                <a:lnTo>
                  <a:pt x="301395" y="227203"/>
                </a:lnTo>
                <a:close/>
              </a:path>
              <a:path w="306070" h="306070">
                <a:moveTo>
                  <a:pt x="231813" y="0"/>
                </a:moveTo>
                <a:lnTo>
                  <a:pt x="153009" y="78816"/>
                </a:lnTo>
                <a:lnTo>
                  <a:pt x="301383" y="78816"/>
                </a:lnTo>
                <a:lnTo>
                  <a:pt x="306006" y="74193"/>
                </a:lnTo>
                <a:lnTo>
                  <a:pt x="231813" y="0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970206" y="3053575"/>
            <a:ext cx="64897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spc="55" dirty="0">
                <a:latin typeface="Noto Sans CJK JP Regular"/>
                <a:cs typeface="Noto Sans CJK JP Regular"/>
              </a:rPr>
              <a:t>1</a:t>
            </a:r>
            <a:r>
              <a:rPr sz="1400" dirty="0">
                <a:latin typeface="Noto Sans CJK JP Regular"/>
                <a:cs typeface="Noto Sans CJK JP Regular"/>
              </a:rPr>
              <a:t>次</a:t>
            </a:r>
            <a:endParaRPr sz="14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400" spc="10" dirty="0">
                <a:latin typeface="Noto Sans CJK JP Regular"/>
                <a:cs typeface="Noto Sans CJK JP Regular"/>
              </a:rPr>
              <a:t>(</a:t>
            </a:r>
            <a:r>
              <a:rPr sz="1400" spc="55" dirty="0">
                <a:latin typeface="Noto Sans CJK JP Regular"/>
                <a:cs typeface="Noto Sans CJK JP Regular"/>
              </a:rPr>
              <a:t>100</a:t>
            </a:r>
            <a:r>
              <a:rPr sz="1400" dirty="0">
                <a:latin typeface="Noto Sans CJK JP Regular"/>
                <a:cs typeface="Noto Sans CJK JP Regular"/>
              </a:rPr>
              <a:t>支</a:t>
            </a:r>
            <a:r>
              <a:rPr sz="1400" spc="15" dirty="0">
                <a:latin typeface="Noto Sans CJK JP Regular"/>
                <a:cs typeface="Noto Sans CJK JP Regular"/>
              </a:rPr>
              <a:t>)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805129" y="3149561"/>
            <a:ext cx="277495" cy="88900"/>
          </a:xfrm>
          <a:custGeom>
            <a:avLst/>
            <a:gdLst/>
            <a:ahLst/>
            <a:cxnLst/>
            <a:rect l="l" t="t" r="r" b="b"/>
            <a:pathLst>
              <a:path w="277495" h="88900">
                <a:moveTo>
                  <a:pt x="277355" y="0"/>
                </a:moveTo>
                <a:lnTo>
                  <a:pt x="0" y="0"/>
                </a:lnTo>
                <a:lnTo>
                  <a:pt x="0" y="88760"/>
                </a:lnTo>
                <a:lnTo>
                  <a:pt x="277355" y="88760"/>
                </a:lnTo>
                <a:lnTo>
                  <a:pt x="277355" y="0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805129" y="3282708"/>
            <a:ext cx="277495" cy="88900"/>
          </a:xfrm>
          <a:custGeom>
            <a:avLst/>
            <a:gdLst/>
            <a:ahLst/>
            <a:cxnLst/>
            <a:rect l="l" t="t" r="r" b="b"/>
            <a:pathLst>
              <a:path w="277495" h="88900">
                <a:moveTo>
                  <a:pt x="277355" y="0"/>
                </a:moveTo>
                <a:lnTo>
                  <a:pt x="0" y="0"/>
                </a:lnTo>
                <a:lnTo>
                  <a:pt x="0" y="88760"/>
                </a:lnTo>
                <a:lnTo>
                  <a:pt x="277355" y="88760"/>
                </a:lnTo>
                <a:lnTo>
                  <a:pt x="277355" y="0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309066" y="3171050"/>
            <a:ext cx="4889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5" dirty="0">
                <a:latin typeface="Noto Sans CJK JP Regular"/>
                <a:cs typeface="Noto Sans CJK JP Regular"/>
              </a:rPr>
              <a:t>1</a:t>
            </a:r>
            <a:r>
              <a:rPr sz="1400" dirty="0">
                <a:latin typeface="Noto Sans CJK JP Regular"/>
                <a:cs typeface="Noto Sans CJK JP Regular"/>
              </a:rPr>
              <a:t>分鐘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633086" y="3643325"/>
            <a:ext cx="530517" cy="5305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626927" y="4128720"/>
            <a:ext cx="4889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5" dirty="0">
                <a:latin typeface="Noto Sans CJK JP Regular"/>
                <a:cs typeface="Noto Sans CJK JP Regular"/>
              </a:rPr>
              <a:t>1</a:t>
            </a:r>
            <a:r>
              <a:rPr sz="1400" dirty="0">
                <a:latin typeface="Noto Sans CJK JP Regular"/>
                <a:cs typeface="Noto Sans CJK JP Regular"/>
              </a:rPr>
              <a:t>分鐘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490298" y="3927678"/>
            <a:ext cx="306070" cy="306070"/>
          </a:xfrm>
          <a:custGeom>
            <a:avLst/>
            <a:gdLst/>
            <a:ahLst/>
            <a:cxnLst/>
            <a:rect l="l" t="t" r="r" b="b"/>
            <a:pathLst>
              <a:path w="306070" h="306070">
                <a:moveTo>
                  <a:pt x="74193" y="0"/>
                </a:moveTo>
                <a:lnTo>
                  <a:pt x="0" y="74193"/>
                </a:lnTo>
                <a:lnTo>
                  <a:pt x="78816" y="153009"/>
                </a:lnTo>
                <a:lnTo>
                  <a:pt x="0" y="231813"/>
                </a:lnTo>
                <a:lnTo>
                  <a:pt x="74193" y="306006"/>
                </a:lnTo>
                <a:lnTo>
                  <a:pt x="153009" y="227202"/>
                </a:lnTo>
                <a:lnTo>
                  <a:pt x="301395" y="227202"/>
                </a:lnTo>
                <a:lnTo>
                  <a:pt x="227190" y="153009"/>
                </a:lnTo>
                <a:lnTo>
                  <a:pt x="301383" y="78816"/>
                </a:lnTo>
                <a:lnTo>
                  <a:pt x="153009" y="78816"/>
                </a:lnTo>
                <a:lnTo>
                  <a:pt x="74193" y="0"/>
                </a:lnTo>
                <a:close/>
              </a:path>
              <a:path w="306070" h="306070">
                <a:moveTo>
                  <a:pt x="301395" y="227202"/>
                </a:moveTo>
                <a:lnTo>
                  <a:pt x="153009" y="227202"/>
                </a:lnTo>
                <a:lnTo>
                  <a:pt x="231813" y="306006"/>
                </a:lnTo>
                <a:lnTo>
                  <a:pt x="306006" y="231813"/>
                </a:lnTo>
                <a:lnTo>
                  <a:pt x="301395" y="227202"/>
                </a:lnTo>
                <a:close/>
              </a:path>
              <a:path w="306070" h="306070">
                <a:moveTo>
                  <a:pt x="231813" y="0"/>
                </a:moveTo>
                <a:lnTo>
                  <a:pt x="153009" y="78816"/>
                </a:lnTo>
                <a:lnTo>
                  <a:pt x="301383" y="78816"/>
                </a:lnTo>
                <a:lnTo>
                  <a:pt x="306006" y="74193"/>
                </a:lnTo>
                <a:lnTo>
                  <a:pt x="231813" y="0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5970206" y="3848527"/>
            <a:ext cx="64897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spc="55" dirty="0">
                <a:latin typeface="Noto Sans CJK JP Regular"/>
                <a:cs typeface="Noto Sans CJK JP Regular"/>
              </a:rPr>
              <a:t>1</a:t>
            </a:r>
            <a:r>
              <a:rPr sz="1400" dirty="0">
                <a:latin typeface="Noto Sans CJK JP Regular"/>
                <a:cs typeface="Noto Sans CJK JP Regular"/>
              </a:rPr>
              <a:t>次</a:t>
            </a:r>
            <a:endParaRPr sz="14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400" spc="10" dirty="0">
                <a:latin typeface="Noto Sans CJK JP Regular"/>
                <a:cs typeface="Noto Sans CJK JP Regular"/>
              </a:rPr>
              <a:t>(</a:t>
            </a:r>
            <a:r>
              <a:rPr sz="1400" spc="55" dirty="0">
                <a:latin typeface="Noto Sans CJK JP Regular"/>
                <a:cs typeface="Noto Sans CJK JP Regular"/>
              </a:rPr>
              <a:t>150</a:t>
            </a:r>
            <a:r>
              <a:rPr sz="1400" dirty="0">
                <a:latin typeface="Noto Sans CJK JP Regular"/>
                <a:cs typeface="Noto Sans CJK JP Regular"/>
              </a:rPr>
              <a:t>支</a:t>
            </a:r>
            <a:r>
              <a:rPr sz="1400" spc="15" dirty="0">
                <a:latin typeface="Noto Sans CJK JP Regular"/>
                <a:cs typeface="Noto Sans CJK JP Regular"/>
              </a:rPr>
              <a:t>)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847014" y="3996702"/>
            <a:ext cx="277495" cy="88900"/>
          </a:xfrm>
          <a:custGeom>
            <a:avLst/>
            <a:gdLst/>
            <a:ahLst/>
            <a:cxnLst/>
            <a:rect l="l" t="t" r="r" b="b"/>
            <a:pathLst>
              <a:path w="277495" h="88900">
                <a:moveTo>
                  <a:pt x="277355" y="0"/>
                </a:moveTo>
                <a:lnTo>
                  <a:pt x="0" y="0"/>
                </a:lnTo>
                <a:lnTo>
                  <a:pt x="0" y="88760"/>
                </a:lnTo>
                <a:lnTo>
                  <a:pt x="277355" y="88760"/>
                </a:lnTo>
                <a:lnTo>
                  <a:pt x="277355" y="0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847014" y="4129849"/>
            <a:ext cx="277495" cy="88900"/>
          </a:xfrm>
          <a:custGeom>
            <a:avLst/>
            <a:gdLst/>
            <a:ahLst/>
            <a:cxnLst/>
            <a:rect l="l" t="t" r="r" b="b"/>
            <a:pathLst>
              <a:path w="277495" h="88900">
                <a:moveTo>
                  <a:pt x="277355" y="0"/>
                </a:moveTo>
                <a:lnTo>
                  <a:pt x="0" y="0"/>
                </a:lnTo>
                <a:lnTo>
                  <a:pt x="0" y="88760"/>
                </a:lnTo>
                <a:lnTo>
                  <a:pt x="277355" y="88760"/>
                </a:lnTo>
                <a:lnTo>
                  <a:pt x="277355" y="0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7340307" y="3966016"/>
            <a:ext cx="4889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5" dirty="0">
                <a:latin typeface="Noto Sans CJK JP Regular"/>
                <a:cs typeface="Noto Sans CJK JP Regular"/>
              </a:rPr>
              <a:t>1</a:t>
            </a:r>
            <a:r>
              <a:rPr sz="1400" dirty="0">
                <a:latin typeface="Noto Sans CJK JP Regular"/>
                <a:cs typeface="Noto Sans CJK JP Regular"/>
              </a:rPr>
              <a:t>分鐘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94131" y="2244851"/>
            <a:ext cx="1124712" cy="5638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55682" y="2286000"/>
            <a:ext cx="1002030" cy="441325"/>
          </a:xfrm>
          <a:custGeom>
            <a:avLst/>
            <a:gdLst/>
            <a:ahLst/>
            <a:cxnLst/>
            <a:rect l="l" t="t" r="r" b="b"/>
            <a:pathLst>
              <a:path w="1002030" h="441325">
                <a:moveTo>
                  <a:pt x="928154" y="0"/>
                </a:moveTo>
                <a:lnTo>
                  <a:pt x="0" y="0"/>
                </a:lnTo>
                <a:lnTo>
                  <a:pt x="0" y="440702"/>
                </a:lnTo>
                <a:lnTo>
                  <a:pt x="1001610" y="440702"/>
                </a:lnTo>
                <a:lnTo>
                  <a:pt x="1001610" y="73456"/>
                </a:lnTo>
                <a:lnTo>
                  <a:pt x="928154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55682" y="2286000"/>
            <a:ext cx="1002030" cy="441325"/>
          </a:xfrm>
          <a:custGeom>
            <a:avLst/>
            <a:gdLst/>
            <a:ahLst/>
            <a:cxnLst/>
            <a:rect l="l" t="t" r="r" b="b"/>
            <a:pathLst>
              <a:path w="1002030" h="441325">
                <a:moveTo>
                  <a:pt x="0" y="0"/>
                </a:moveTo>
                <a:lnTo>
                  <a:pt x="928154" y="0"/>
                </a:lnTo>
                <a:lnTo>
                  <a:pt x="1001610" y="73456"/>
                </a:lnTo>
                <a:lnTo>
                  <a:pt x="1001610" y="440702"/>
                </a:lnTo>
                <a:lnTo>
                  <a:pt x="0" y="440702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428744" y="2244851"/>
            <a:ext cx="1101852" cy="5638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490580" y="2286000"/>
            <a:ext cx="979169" cy="441325"/>
          </a:xfrm>
          <a:custGeom>
            <a:avLst/>
            <a:gdLst/>
            <a:ahLst/>
            <a:cxnLst/>
            <a:rect l="l" t="t" r="r" b="b"/>
            <a:pathLst>
              <a:path w="979170" h="441325">
                <a:moveTo>
                  <a:pt x="905192" y="0"/>
                </a:moveTo>
                <a:lnTo>
                  <a:pt x="0" y="0"/>
                </a:lnTo>
                <a:lnTo>
                  <a:pt x="0" y="440702"/>
                </a:lnTo>
                <a:lnTo>
                  <a:pt x="978649" y="440702"/>
                </a:lnTo>
                <a:lnTo>
                  <a:pt x="978649" y="73456"/>
                </a:lnTo>
                <a:lnTo>
                  <a:pt x="905192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490580" y="2286000"/>
            <a:ext cx="979169" cy="441325"/>
          </a:xfrm>
          <a:custGeom>
            <a:avLst/>
            <a:gdLst/>
            <a:ahLst/>
            <a:cxnLst/>
            <a:rect l="l" t="t" r="r" b="b"/>
            <a:pathLst>
              <a:path w="979170" h="441325">
                <a:moveTo>
                  <a:pt x="0" y="0"/>
                </a:moveTo>
                <a:lnTo>
                  <a:pt x="905192" y="0"/>
                </a:lnTo>
                <a:lnTo>
                  <a:pt x="978649" y="73456"/>
                </a:lnTo>
                <a:lnTo>
                  <a:pt x="978649" y="440702"/>
                </a:lnTo>
                <a:lnTo>
                  <a:pt x="0" y="440702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92846" y="1969655"/>
            <a:ext cx="1009061" cy="6020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221599" y="1211748"/>
            <a:ext cx="5841365" cy="142748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32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在建置大量攝影機的專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案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時，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節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省設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定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時間</a:t>
            </a:r>
            <a:endParaRPr sz="2000">
              <a:latin typeface="Noto Sans CJK JP Regular"/>
              <a:cs typeface="Noto Sans CJK JP Regular"/>
            </a:endParaRPr>
          </a:p>
          <a:p>
            <a:pPr marL="314960" algn="ctr">
              <a:lnSpc>
                <a:spcPct val="100000"/>
              </a:lnSpc>
              <a:spcBef>
                <a:spcPts val="200"/>
              </a:spcBef>
            </a:pPr>
            <a:r>
              <a:rPr sz="1800" spc="-4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(</a:t>
            </a:r>
            <a:r>
              <a:rPr sz="18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新增相同廠牌</a:t>
            </a:r>
            <a:r>
              <a:rPr sz="1800" spc="5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/</a:t>
            </a:r>
            <a:r>
              <a:rPr sz="18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型號的攝影機，能批次設定多支攝影機</a:t>
            </a:r>
            <a:r>
              <a:rPr sz="1800" spc="-3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)</a:t>
            </a:r>
            <a:endParaRPr sz="1800">
              <a:latin typeface="Noto Sans CJK JP Regular"/>
              <a:cs typeface="Noto Sans CJK JP Regular"/>
            </a:endParaRPr>
          </a:p>
          <a:p>
            <a:pPr marL="323215" algn="ctr">
              <a:lnSpc>
                <a:spcPct val="100000"/>
              </a:lnSpc>
              <a:spcBef>
                <a:spcPts val="1620"/>
              </a:spcBef>
            </a:pPr>
            <a:r>
              <a:rPr sz="2000" spc="7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100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支</a:t>
            </a:r>
            <a:endParaRPr sz="2000">
              <a:latin typeface="Noto Sans CJK JP Regular"/>
              <a:cs typeface="Noto Sans CJK JP Regular"/>
            </a:endParaRPr>
          </a:p>
          <a:p>
            <a:pPr marL="225425">
              <a:lnSpc>
                <a:spcPct val="100000"/>
              </a:lnSpc>
              <a:spcBef>
                <a:spcPts val="350"/>
              </a:spcBef>
              <a:tabLst>
                <a:tab pos="4359910" algn="l"/>
              </a:tabLst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單筆新增	批次新增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040729" y="1857372"/>
            <a:ext cx="745848" cy="7458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6906679" y="2104123"/>
            <a:ext cx="73279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7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150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支</a:t>
            </a:r>
            <a:endParaRPr sz="20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54616" y="347370"/>
            <a:ext cx="25628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多串流應用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1599" y="1303007"/>
            <a:ext cx="837438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指定不同錄影應用使用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不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同的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錄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影串</a:t>
            </a:r>
            <a:r>
              <a:rPr sz="2000" spc="44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流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→</a:t>
            </a:r>
            <a:r>
              <a:rPr sz="2000" spc="6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將錄影資源配置在重要事件上</a:t>
            </a:r>
            <a:endParaRPr sz="2000">
              <a:latin typeface="Noto Sans CJK JP Regular"/>
              <a:cs typeface="Noto Sans CJK JP Regular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指定不同錄影應用使用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不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同的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錄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影空</a:t>
            </a:r>
            <a:r>
              <a:rPr sz="2000" spc="44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間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→</a:t>
            </a:r>
            <a:r>
              <a:rPr sz="2000" spc="4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提升錄影寫入速度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07484" y="1928813"/>
            <a:ext cx="6393472" cy="30209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930662" y="2526665"/>
            <a:ext cx="7391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事件錄影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19072" y="3906412"/>
            <a:ext cx="7391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一般錄影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929187" y="1357299"/>
            <a:ext cx="285750" cy="214629"/>
          </a:xfrm>
          <a:custGeom>
            <a:avLst/>
            <a:gdLst/>
            <a:ahLst/>
            <a:cxnLst/>
            <a:rect l="l" t="t" r="r" b="b"/>
            <a:pathLst>
              <a:path w="285750" h="214630">
                <a:moveTo>
                  <a:pt x="178600" y="0"/>
                </a:moveTo>
                <a:lnTo>
                  <a:pt x="178600" y="53581"/>
                </a:lnTo>
                <a:lnTo>
                  <a:pt x="0" y="53581"/>
                </a:lnTo>
                <a:lnTo>
                  <a:pt x="0" y="160743"/>
                </a:lnTo>
                <a:lnTo>
                  <a:pt x="178600" y="160743"/>
                </a:lnTo>
                <a:lnTo>
                  <a:pt x="178600" y="214312"/>
                </a:lnTo>
                <a:lnTo>
                  <a:pt x="285750" y="107162"/>
                </a:lnTo>
                <a:lnTo>
                  <a:pt x="178600" y="0"/>
                </a:lnTo>
                <a:close/>
              </a:path>
            </a:pathLst>
          </a:custGeom>
          <a:solidFill>
            <a:srgbClr val="1F49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29187" y="1659242"/>
            <a:ext cx="285750" cy="214629"/>
          </a:xfrm>
          <a:custGeom>
            <a:avLst/>
            <a:gdLst/>
            <a:ahLst/>
            <a:cxnLst/>
            <a:rect l="l" t="t" r="r" b="b"/>
            <a:pathLst>
              <a:path w="285750" h="214630">
                <a:moveTo>
                  <a:pt x="178600" y="0"/>
                </a:moveTo>
                <a:lnTo>
                  <a:pt x="178600" y="53581"/>
                </a:lnTo>
                <a:lnTo>
                  <a:pt x="0" y="53581"/>
                </a:lnTo>
                <a:lnTo>
                  <a:pt x="0" y="160743"/>
                </a:lnTo>
                <a:lnTo>
                  <a:pt x="178600" y="160743"/>
                </a:lnTo>
                <a:lnTo>
                  <a:pt x="178600" y="214312"/>
                </a:lnTo>
                <a:lnTo>
                  <a:pt x="285750" y="107162"/>
                </a:lnTo>
                <a:lnTo>
                  <a:pt x="178600" y="0"/>
                </a:lnTo>
                <a:close/>
              </a:path>
            </a:pathLst>
          </a:custGeom>
          <a:solidFill>
            <a:srgbClr val="1F497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38156"/>
            <a:ext cx="9144000" cy="480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38426" y="462394"/>
            <a:ext cx="58654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2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QVR</a:t>
            </a:r>
            <a:r>
              <a:rPr sz="30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3000" spc="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Pro</a:t>
            </a:r>
            <a:r>
              <a:rPr sz="3000" spc="4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3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開放式視訊監控平台系統</a:t>
            </a:r>
            <a:endParaRPr sz="30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8411" y="1677022"/>
            <a:ext cx="4216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26564" algn="l"/>
                <a:tab pos="3060065" algn="l"/>
              </a:tabLst>
            </a:pPr>
            <a:r>
              <a:rPr sz="3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軟體定義	開放式	平台化</a:t>
            </a:r>
            <a:endParaRPr sz="30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07600" y="418808"/>
            <a:ext cx="20554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分區錄影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1598" y="1106602"/>
            <a:ext cx="7740015" cy="76009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可指定各支攝影機到不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同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的錄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影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空間</a:t>
            </a:r>
            <a:endParaRPr sz="2000">
              <a:latin typeface="Noto Sans CJK JP Regular"/>
              <a:cs typeface="Noto Sans CJK JP Regular"/>
            </a:endParaRPr>
          </a:p>
          <a:p>
            <a:pPr marL="355600" indent="-342900">
              <a:lnSpc>
                <a:spcPct val="100000"/>
              </a:lnSpc>
              <a:spcBef>
                <a:spcPts val="4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指定重要攝影機到較大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錄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影空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間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；一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般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攝影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機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指定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到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較小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錄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影空間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28724" y="1818031"/>
            <a:ext cx="5648528" cy="29682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496373" y="3243122"/>
            <a:ext cx="1292225" cy="1050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Recording </a:t>
            </a:r>
            <a:r>
              <a:rPr sz="11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Space</a:t>
            </a:r>
            <a:r>
              <a:rPr sz="1100" spc="-9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100" spc="1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A</a:t>
            </a:r>
            <a:endParaRPr sz="1100">
              <a:latin typeface="Noto Sans CJK JP Regular"/>
              <a:cs typeface="Noto Sans CJK JP Regular"/>
            </a:endParaRPr>
          </a:p>
          <a:p>
            <a:pPr marL="15240" marR="8890" indent="2540">
              <a:lnSpc>
                <a:spcPct val="255700"/>
              </a:lnSpc>
            </a:pPr>
            <a:r>
              <a:rPr sz="11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Recording </a:t>
            </a:r>
            <a:r>
              <a:rPr sz="11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Space</a:t>
            </a:r>
            <a:r>
              <a:rPr sz="1100" spc="-8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B  </a:t>
            </a:r>
            <a:r>
              <a:rPr sz="11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Recording </a:t>
            </a:r>
            <a:r>
              <a:rPr sz="11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Space</a:t>
            </a:r>
            <a:r>
              <a:rPr sz="1100" spc="-8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100" spc="3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C</a:t>
            </a:r>
            <a:endParaRPr sz="11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117725"/>
            <a:ext cx="9143999" cy="28575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21674" y="1168260"/>
            <a:ext cx="4415790" cy="8807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lr>
                <a:srgbClr val="1F497D"/>
              </a:buClr>
              <a:buFont typeface="Noto Sans CJK JP Regular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輕鬆分享，即時觀</a:t>
            </a:r>
            <a:r>
              <a:rPr sz="2000" spc="45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看</a:t>
            </a:r>
            <a:r>
              <a:rPr sz="2000" spc="2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(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不須外掛套件</a:t>
            </a:r>
            <a:r>
              <a:rPr sz="2000" spc="-3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)</a:t>
            </a:r>
            <a:endParaRPr sz="2000">
              <a:latin typeface="Noto Sans CJK JP Regular"/>
              <a:cs typeface="Noto Sans CJK JP Regular"/>
            </a:endParaRPr>
          </a:p>
          <a:p>
            <a:pPr marL="756285" lvl="1" indent="-312420">
              <a:lnSpc>
                <a:spcPct val="100000"/>
              </a:lnSpc>
              <a:spcBef>
                <a:spcPts val="5"/>
              </a:spcBef>
              <a:buChar char="–"/>
              <a:tabLst>
                <a:tab pos="756285" algn="l"/>
                <a:tab pos="756920" algn="l"/>
              </a:tabLst>
            </a:pPr>
            <a:r>
              <a:rPr sz="18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嵌入分享連結在網站中</a:t>
            </a:r>
            <a:endParaRPr sz="1800">
              <a:latin typeface="Noto Sans CJK JP Regular"/>
              <a:cs typeface="Noto Sans CJK JP Regular"/>
            </a:endParaRPr>
          </a:p>
          <a:p>
            <a:pPr marL="756285" lvl="1" indent="-312420">
              <a:lnSpc>
                <a:spcPct val="100000"/>
              </a:lnSpc>
              <a:buChar char="–"/>
              <a:tabLst>
                <a:tab pos="756285" algn="l"/>
                <a:tab pos="756920" algn="l"/>
              </a:tabLst>
            </a:pPr>
            <a:r>
              <a:rPr sz="18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行動裝置觀看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4643" y="347370"/>
            <a:ext cx="66230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一個連結，輕鬆分享即時影像</a:t>
            </a:r>
          </a:p>
        </p:txBody>
      </p:sp>
      <p:sp>
        <p:nvSpPr>
          <p:cNvPr id="5" name="object 5"/>
          <p:cNvSpPr/>
          <p:nvPr/>
        </p:nvSpPr>
        <p:spPr>
          <a:xfrm>
            <a:off x="8143900" y="1214432"/>
            <a:ext cx="603002" cy="670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1474" y="2286003"/>
            <a:ext cx="3479949" cy="18361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04017" y="2260600"/>
            <a:ext cx="4557712" cy="20256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54472" y="2570391"/>
            <a:ext cx="2771597" cy="13981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1674" y="1168260"/>
            <a:ext cx="316801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lr>
                <a:srgbClr val="1F497D"/>
              </a:buClr>
              <a:buFont typeface="Noto Sans CJK JP Regular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頻寬管理，讓錄影更順暢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75458" y="383146"/>
            <a:ext cx="45929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指定攝影機網路介面</a:t>
            </a:r>
          </a:p>
        </p:txBody>
      </p:sp>
      <p:sp>
        <p:nvSpPr>
          <p:cNvPr id="4" name="object 4"/>
          <p:cNvSpPr/>
          <p:nvPr/>
        </p:nvSpPr>
        <p:spPr>
          <a:xfrm>
            <a:off x="4387037" y="2406611"/>
            <a:ext cx="1308100" cy="537210"/>
          </a:xfrm>
          <a:custGeom>
            <a:avLst/>
            <a:gdLst/>
            <a:ahLst/>
            <a:cxnLst/>
            <a:rect l="l" t="t" r="r" b="b"/>
            <a:pathLst>
              <a:path w="1308100" h="537210">
                <a:moveTo>
                  <a:pt x="1307998" y="0"/>
                </a:moveTo>
                <a:lnTo>
                  <a:pt x="1307998" y="536994"/>
                </a:lnTo>
                <a:lnTo>
                  <a:pt x="0" y="536994"/>
                </a:lnTo>
              </a:path>
            </a:pathLst>
          </a:custGeom>
          <a:ln w="28575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0593" y="1746479"/>
            <a:ext cx="4580399" cy="28969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71198" y="1919112"/>
            <a:ext cx="647687" cy="487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90323" y="1919112"/>
            <a:ext cx="647700" cy="487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11061" y="1919112"/>
            <a:ext cx="647687" cy="487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36768" y="3794861"/>
            <a:ext cx="647700" cy="487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55906" y="3794861"/>
            <a:ext cx="647700" cy="487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876630" y="3794861"/>
            <a:ext cx="647700" cy="487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57038" y="2406611"/>
            <a:ext cx="1308100" cy="537210"/>
          </a:xfrm>
          <a:custGeom>
            <a:avLst/>
            <a:gdLst/>
            <a:ahLst/>
            <a:cxnLst/>
            <a:rect l="l" t="t" r="r" b="b"/>
            <a:pathLst>
              <a:path w="1308100" h="537210">
                <a:moveTo>
                  <a:pt x="1307998" y="0"/>
                </a:moveTo>
                <a:lnTo>
                  <a:pt x="1307998" y="536994"/>
                </a:lnTo>
                <a:lnTo>
                  <a:pt x="0" y="536994"/>
                </a:lnTo>
              </a:path>
            </a:pathLst>
          </a:custGeom>
          <a:ln w="28575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884646" y="2406611"/>
            <a:ext cx="1308100" cy="537210"/>
          </a:xfrm>
          <a:custGeom>
            <a:avLst/>
            <a:gdLst/>
            <a:ahLst/>
            <a:cxnLst/>
            <a:rect l="l" t="t" r="r" b="b"/>
            <a:pathLst>
              <a:path w="1308100" h="537210">
                <a:moveTo>
                  <a:pt x="1307998" y="0"/>
                </a:moveTo>
                <a:lnTo>
                  <a:pt x="1307998" y="536994"/>
                </a:lnTo>
                <a:lnTo>
                  <a:pt x="0" y="536994"/>
                </a:lnTo>
              </a:path>
            </a:pathLst>
          </a:custGeom>
          <a:ln w="28575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99317" y="3406965"/>
            <a:ext cx="1161415" cy="387985"/>
          </a:xfrm>
          <a:custGeom>
            <a:avLst/>
            <a:gdLst/>
            <a:ahLst/>
            <a:cxnLst/>
            <a:rect l="l" t="t" r="r" b="b"/>
            <a:pathLst>
              <a:path w="1161414" h="387985">
                <a:moveTo>
                  <a:pt x="1161300" y="387896"/>
                </a:moveTo>
                <a:lnTo>
                  <a:pt x="1161300" y="0"/>
                </a:lnTo>
                <a:lnTo>
                  <a:pt x="0" y="0"/>
                </a:lnTo>
              </a:path>
            </a:pathLst>
          </a:custGeom>
          <a:ln w="28575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61317" y="3406965"/>
            <a:ext cx="1161415" cy="387985"/>
          </a:xfrm>
          <a:custGeom>
            <a:avLst/>
            <a:gdLst/>
            <a:ahLst/>
            <a:cxnLst/>
            <a:rect l="l" t="t" r="r" b="b"/>
            <a:pathLst>
              <a:path w="1161415" h="387985">
                <a:moveTo>
                  <a:pt x="1161300" y="387896"/>
                </a:moveTo>
                <a:lnTo>
                  <a:pt x="1161300" y="0"/>
                </a:lnTo>
                <a:lnTo>
                  <a:pt x="0" y="0"/>
                </a:lnTo>
              </a:path>
            </a:pathLst>
          </a:custGeom>
          <a:ln w="28575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047117" y="3406965"/>
            <a:ext cx="1161415" cy="387985"/>
          </a:xfrm>
          <a:custGeom>
            <a:avLst/>
            <a:gdLst/>
            <a:ahLst/>
            <a:cxnLst/>
            <a:rect l="l" t="t" r="r" b="b"/>
            <a:pathLst>
              <a:path w="1161415" h="387985">
                <a:moveTo>
                  <a:pt x="1161300" y="387896"/>
                </a:moveTo>
                <a:lnTo>
                  <a:pt x="1161300" y="0"/>
                </a:lnTo>
                <a:lnTo>
                  <a:pt x="0" y="0"/>
                </a:lnTo>
              </a:path>
            </a:pathLst>
          </a:custGeom>
          <a:ln w="28575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57887" y="3214687"/>
            <a:ext cx="1929130" cy="1905"/>
          </a:xfrm>
          <a:custGeom>
            <a:avLst/>
            <a:gdLst/>
            <a:ahLst/>
            <a:cxnLst/>
            <a:rect l="l" t="t" r="r" b="b"/>
            <a:pathLst>
              <a:path w="1929129" h="1905">
                <a:moveTo>
                  <a:pt x="0" y="0"/>
                </a:moveTo>
                <a:lnTo>
                  <a:pt x="1928825" y="1587"/>
                </a:lnTo>
              </a:path>
            </a:pathLst>
          </a:custGeom>
          <a:ln w="2857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596340" y="2715769"/>
            <a:ext cx="1246682" cy="1032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71937" y="2500312"/>
            <a:ext cx="2170950" cy="13573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56711" y="2354908"/>
            <a:ext cx="2237740" cy="7442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35"/>
              </a:spcBef>
            </a:pPr>
            <a:r>
              <a:rPr sz="4400" dirty="0">
                <a:solidFill>
                  <a:srgbClr val="000090"/>
                </a:solidFill>
                <a:latin typeface="Noto Sans CJK JP Regular"/>
                <a:cs typeface="Noto Sans CJK JP Regular"/>
              </a:rPr>
              <a:t>謝謝收</a:t>
            </a:r>
            <a:r>
              <a:rPr sz="4400" spc="-50" dirty="0">
                <a:solidFill>
                  <a:srgbClr val="000090"/>
                </a:solidFill>
                <a:latin typeface="Noto Sans CJK JP Regular"/>
                <a:cs typeface="Noto Sans CJK JP Regular"/>
              </a:rPr>
              <a:t>看</a:t>
            </a:r>
            <a:endParaRPr sz="44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43237" y="2428875"/>
            <a:ext cx="2500630" cy="643255"/>
          </a:xfrm>
          <a:custGeom>
            <a:avLst/>
            <a:gdLst/>
            <a:ahLst/>
            <a:cxnLst/>
            <a:rect l="l" t="t" r="r" b="b"/>
            <a:pathLst>
              <a:path w="2500629" h="643255">
                <a:moveTo>
                  <a:pt x="0" y="0"/>
                </a:moveTo>
                <a:lnTo>
                  <a:pt x="2500325" y="0"/>
                </a:lnTo>
                <a:lnTo>
                  <a:pt x="2500325" y="642937"/>
                </a:lnTo>
                <a:lnTo>
                  <a:pt x="0" y="6429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72155" y="2384539"/>
            <a:ext cx="300418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000090"/>
                </a:solidFill>
              </a:rPr>
              <a:t>LIVE</a:t>
            </a:r>
            <a:r>
              <a:rPr sz="4400" spc="15" dirty="0">
                <a:solidFill>
                  <a:srgbClr val="000090"/>
                </a:solidFill>
              </a:rPr>
              <a:t> </a:t>
            </a:r>
            <a:r>
              <a:rPr sz="4400" spc="275" dirty="0">
                <a:solidFill>
                  <a:srgbClr val="000090"/>
                </a:solidFill>
              </a:rPr>
              <a:t>DEMO</a:t>
            </a:r>
            <a:endParaRPr sz="44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44011" y="2384539"/>
            <a:ext cx="22631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000090"/>
                </a:solidFill>
              </a:rPr>
              <a:t>謝謝收看</a:t>
            </a:r>
            <a:endParaRPr sz="44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9407" y="1742884"/>
            <a:ext cx="62204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5" dirty="0">
                <a:solidFill>
                  <a:srgbClr val="002060"/>
                </a:solidFill>
                <a:latin typeface="Arial"/>
                <a:cs typeface="Arial"/>
              </a:rPr>
              <a:t>QVR</a:t>
            </a:r>
            <a:r>
              <a:rPr sz="4800" b="1" spc="-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4800" b="1" dirty="0">
                <a:solidFill>
                  <a:srgbClr val="002060"/>
                </a:solidFill>
                <a:latin typeface="Arial"/>
                <a:cs typeface="Arial"/>
              </a:rPr>
              <a:t>Pro</a:t>
            </a:r>
            <a:r>
              <a:rPr sz="4800" b="1" spc="-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4800" b="1" spc="-5" dirty="0">
                <a:solidFill>
                  <a:srgbClr val="002060"/>
                </a:solidFill>
                <a:latin typeface="Arial"/>
                <a:cs typeface="Arial"/>
              </a:rPr>
              <a:t>Client</a:t>
            </a:r>
            <a:r>
              <a:rPr sz="4800" spc="-5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全曝光</a:t>
            </a:r>
            <a:endParaRPr sz="48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40466" y="3508476"/>
            <a:ext cx="8013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02060"/>
                </a:solidFill>
                <a:latin typeface="Arial"/>
                <a:cs typeface="Arial"/>
              </a:rPr>
              <a:t>Alan</a:t>
            </a:r>
            <a:r>
              <a:rPr sz="1400" b="1" spc="-7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2060"/>
                </a:solidFill>
                <a:latin typeface="Arial"/>
                <a:cs typeface="Arial"/>
              </a:rPr>
              <a:t>Kuo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29262" y="2000250"/>
            <a:ext cx="2176767" cy="2357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1538" y="1785937"/>
            <a:ext cx="3053485" cy="22860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76424" y="383146"/>
            <a:ext cx="478980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285" dirty="0"/>
              <a:t>QVR</a:t>
            </a:r>
            <a:r>
              <a:rPr spc="60" dirty="0"/>
              <a:t> </a:t>
            </a:r>
            <a:r>
              <a:rPr spc="40" dirty="0"/>
              <a:t>Pro</a:t>
            </a:r>
            <a:r>
              <a:rPr spc="100" dirty="0"/>
              <a:t> </a:t>
            </a:r>
            <a:r>
              <a:rPr spc="35" dirty="0"/>
              <a:t>Client</a:t>
            </a:r>
            <a:r>
              <a:rPr spc="85" dirty="0"/>
              <a:t> </a:t>
            </a:r>
            <a:r>
              <a:rPr spc="-5" dirty="0"/>
              <a:t>家族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857362" y="1285862"/>
            <a:ext cx="1635760" cy="306705"/>
          </a:xfrm>
          <a:prstGeom prst="rect">
            <a:avLst/>
          </a:prstGeom>
          <a:solidFill>
            <a:srgbClr val="4A86E8"/>
          </a:solidFill>
        </p:spPr>
        <p:txBody>
          <a:bodyPr vert="horz" wrap="square" lIns="0" tIns="0" rIns="0" bIns="0" rtlCol="0">
            <a:spAutoFit/>
          </a:bodyPr>
          <a:lstStyle/>
          <a:p>
            <a:pPr marL="435609">
              <a:lnSpc>
                <a:spcPts val="2350"/>
              </a:lnSpc>
            </a:pPr>
            <a:r>
              <a:rPr sz="200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電腦端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43575" y="1285862"/>
            <a:ext cx="1635760" cy="306705"/>
          </a:xfrm>
          <a:prstGeom prst="rect">
            <a:avLst/>
          </a:prstGeom>
          <a:solidFill>
            <a:srgbClr val="4A86E8"/>
          </a:solidFill>
        </p:spPr>
        <p:txBody>
          <a:bodyPr vert="horz" wrap="square" lIns="0" tIns="0" rIns="0" bIns="0" rtlCol="0">
            <a:spAutoFit/>
          </a:bodyPr>
          <a:lstStyle/>
          <a:p>
            <a:pPr marL="180975">
              <a:lnSpc>
                <a:spcPts val="2350"/>
              </a:lnSpc>
            </a:pPr>
            <a:r>
              <a:rPr sz="200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行動裝置端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72400" y="3223606"/>
            <a:ext cx="1149920" cy="6705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80603" y="4071950"/>
            <a:ext cx="1767941" cy="6052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48412" y="2357437"/>
            <a:ext cx="785812" cy="12858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96153" y="2357437"/>
            <a:ext cx="785812" cy="12858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43775" y="1928812"/>
            <a:ext cx="495421" cy="5000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19322" y="1785937"/>
            <a:ext cx="495434" cy="5000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35176" y="360260"/>
            <a:ext cx="647192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820795" algn="l"/>
              </a:tabLst>
            </a:pPr>
            <a:r>
              <a:rPr spc="-5" dirty="0"/>
              <a:t>如何取得與安裝	</a:t>
            </a:r>
            <a:r>
              <a:rPr spc="125" dirty="0"/>
              <a:t>(Win,</a:t>
            </a:r>
            <a:r>
              <a:rPr spc="10" dirty="0"/>
              <a:t> </a:t>
            </a:r>
            <a:r>
              <a:rPr spc="180" dirty="0"/>
              <a:t>Mac)</a:t>
            </a:r>
          </a:p>
        </p:txBody>
      </p:sp>
      <p:sp>
        <p:nvSpPr>
          <p:cNvPr id="3" name="object 3"/>
          <p:cNvSpPr/>
          <p:nvPr/>
        </p:nvSpPr>
        <p:spPr>
          <a:xfrm>
            <a:off x="1357287" y="1214427"/>
            <a:ext cx="6372796" cy="35004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18079" y="1805221"/>
            <a:ext cx="3643985" cy="23188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02594" y="383146"/>
            <a:ext cx="67360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如何取得與安裝</a:t>
            </a:r>
            <a:r>
              <a:rPr spc="85" dirty="0"/>
              <a:t> </a:t>
            </a:r>
            <a:r>
              <a:rPr spc="204" dirty="0"/>
              <a:t>(HD</a:t>
            </a:r>
            <a:r>
              <a:rPr spc="70" dirty="0"/>
              <a:t> </a:t>
            </a:r>
            <a:r>
              <a:rPr spc="25" dirty="0"/>
              <a:t>Station)</a:t>
            </a:r>
          </a:p>
        </p:txBody>
      </p:sp>
      <p:sp>
        <p:nvSpPr>
          <p:cNvPr id="3" name="object 3"/>
          <p:cNvSpPr/>
          <p:nvPr/>
        </p:nvSpPr>
        <p:spPr>
          <a:xfrm>
            <a:off x="1428724" y="1142987"/>
            <a:ext cx="2273604" cy="11812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00687" y="1142993"/>
            <a:ext cx="2273604" cy="11782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57287" y="2989427"/>
            <a:ext cx="2414498" cy="12968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29250" y="2989427"/>
            <a:ext cx="2319185" cy="12968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73505" y="2425687"/>
            <a:ext cx="1969770" cy="397510"/>
          </a:xfrm>
          <a:custGeom>
            <a:avLst/>
            <a:gdLst/>
            <a:ahLst/>
            <a:cxnLst/>
            <a:rect l="l" t="t" r="r" b="b"/>
            <a:pathLst>
              <a:path w="1969770" h="397510">
                <a:moveTo>
                  <a:pt x="1778596" y="0"/>
                </a:moveTo>
                <a:lnTo>
                  <a:pt x="0" y="0"/>
                </a:lnTo>
                <a:lnTo>
                  <a:pt x="0" y="397154"/>
                </a:lnTo>
                <a:lnTo>
                  <a:pt x="1778596" y="397154"/>
                </a:lnTo>
                <a:lnTo>
                  <a:pt x="1822422" y="392106"/>
                </a:lnTo>
                <a:lnTo>
                  <a:pt x="1862653" y="377727"/>
                </a:lnTo>
                <a:lnTo>
                  <a:pt x="1898142" y="355164"/>
                </a:lnTo>
                <a:lnTo>
                  <a:pt x="1927742" y="325565"/>
                </a:lnTo>
                <a:lnTo>
                  <a:pt x="1950304" y="290076"/>
                </a:lnTo>
                <a:lnTo>
                  <a:pt x="1964683" y="249845"/>
                </a:lnTo>
                <a:lnTo>
                  <a:pt x="1969731" y="206019"/>
                </a:lnTo>
                <a:lnTo>
                  <a:pt x="1969731" y="191135"/>
                </a:lnTo>
                <a:lnTo>
                  <a:pt x="1964683" y="147309"/>
                </a:lnTo>
                <a:lnTo>
                  <a:pt x="1950304" y="107078"/>
                </a:lnTo>
                <a:lnTo>
                  <a:pt x="1927742" y="71589"/>
                </a:lnTo>
                <a:lnTo>
                  <a:pt x="1898142" y="41989"/>
                </a:lnTo>
                <a:lnTo>
                  <a:pt x="1862653" y="19426"/>
                </a:lnTo>
                <a:lnTo>
                  <a:pt x="1822422" y="5047"/>
                </a:lnTo>
                <a:lnTo>
                  <a:pt x="1778596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7224" y="2394204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7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7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5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7224" y="2394204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7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7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5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7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90541" y="2422651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3773E3"/>
                </a:solidFill>
                <a:latin typeface="Arial"/>
                <a:cs typeface="Arial"/>
              </a:rPr>
              <a:t>1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10639" y="2528278"/>
            <a:ext cx="13601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安裝</a:t>
            </a:r>
            <a:r>
              <a:rPr sz="1400" spc="-2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10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HD</a:t>
            </a:r>
            <a:r>
              <a:rPr sz="1400" spc="5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 Station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174069" y="2425687"/>
            <a:ext cx="3684270" cy="397510"/>
          </a:xfrm>
          <a:custGeom>
            <a:avLst/>
            <a:gdLst/>
            <a:ahLst/>
            <a:cxnLst/>
            <a:rect l="l" t="t" r="r" b="b"/>
            <a:pathLst>
              <a:path w="3684270" h="397510">
                <a:moveTo>
                  <a:pt x="3517392" y="0"/>
                </a:moveTo>
                <a:lnTo>
                  <a:pt x="0" y="0"/>
                </a:lnTo>
                <a:lnTo>
                  <a:pt x="0" y="397141"/>
                </a:lnTo>
                <a:lnTo>
                  <a:pt x="3517392" y="397141"/>
                </a:lnTo>
                <a:lnTo>
                  <a:pt x="3561748" y="391181"/>
                </a:lnTo>
                <a:lnTo>
                  <a:pt x="3601606" y="374361"/>
                </a:lnTo>
                <a:lnTo>
                  <a:pt x="3635375" y="348272"/>
                </a:lnTo>
                <a:lnTo>
                  <a:pt x="3661464" y="314503"/>
                </a:lnTo>
                <a:lnTo>
                  <a:pt x="3678284" y="274645"/>
                </a:lnTo>
                <a:lnTo>
                  <a:pt x="3684244" y="230289"/>
                </a:lnTo>
                <a:lnTo>
                  <a:pt x="3684244" y="166852"/>
                </a:lnTo>
                <a:lnTo>
                  <a:pt x="3678284" y="122496"/>
                </a:lnTo>
                <a:lnTo>
                  <a:pt x="3661464" y="82638"/>
                </a:lnTo>
                <a:lnTo>
                  <a:pt x="3635375" y="48869"/>
                </a:lnTo>
                <a:lnTo>
                  <a:pt x="3601606" y="22780"/>
                </a:lnTo>
                <a:lnTo>
                  <a:pt x="3561748" y="5960"/>
                </a:lnTo>
                <a:lnTo>
                  <a:pt x="3517392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57787" y="2394204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57787" y="2394204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991100" y="2422651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3773E3"/>
                </a:solidFill>
                <a:latin typeface="Arial"/>
                <a:cs typeface="Arial"/>
              </a:rPr>
              <a:t>2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11203" y="2502865"/>
            <a:ext cx="32962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安</a:t>
            </a:r>
            <a:r>
              <a:rPr sz="1400" spc="32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裝</a:t>
            </a:r>
            <a:r>
              <a:rPr sz="1400" spc="95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QVR</a:t>
            </a:r>
            <a:r>
              <a:rPr sz="1400" spc="4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15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Pro</a:t>
            </a:r>
            <a:r>
              <a:rPr sz="1400" spc="25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1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Client</a:t>
            </a:r>
            <a:r>
              <a:rPr sz="1400" spc="3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的</a:t>
            </a:r>
            <a:r>
              <a:rPr sz="1400" spc="25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10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HD</a:t>
            </a:r>
            <a:r>
              <a:rPr sz="1400" spc="15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5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Station</a:t>
            </a:r>
            <a:r>
              <a:rPr sz="1400" spc="3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版本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73505" y="4354507"/>
            <a:ext cx="3112770" cy="397510"/>
          </a:xfrm>
          <a:custGeom>
            <a:avLst/>
            <a:gdLst/>
            <a:ahLst/>
            <a:cxnLst/>
            <a:rect l="l" t="t" r="r" b="b"/>
            <a:pathLst>
              <a:path w="3112770" h="397510">
                <a:moveTo>
                  <a:pt x="2921609" y="0"/>
                </a:moveTo>
                <a:lnTo>
                  <a:pt x="0" y="0"/>
                </a:lnTo>
                <a:lnTo>
                  <a:pt x="0" y="397154"/>
                </a:lnTo>
                <a:lnTo>
                  <a:pt x="2921609" y="397154"/>
                </a:lnTo>
                <a:lnTo>
                  <a:pt x="2965435" y="392106"/>
                </a:lnTo>
                <a:lnTo>
                  <a:pt x="3005666" y="377727"/>
                </a:lnTo>
                <a:lnTo>
                  <a:pt x="3041155" y="355164"/>
                </a:lnTo>
                <a:lnTo>
                  <a:pt x="3070754" y="325565"/>
                </a:lnTo>
                <a:lnTo>
                  <a:pt x="3093317" y="290076"/>
                </a:lnTo>
                <a:lnTo>
                  <a:pt x="3107696" y="249845"/>
                </a:lnTo>
                <a:lnTo>
                  <a:pt x="3112744" y="206019"/>
                </a:lnTo>
                <a:lnTo>
                  <a:pt x="3112744" y="191135"/>
                </a:lnTo>
                <a:lnTo>
                  <a:pt x="3107696" y="147309"/>
                </a:lnTo>
                <a:lnTo>
                  <a:pt x="3093317" y="107078"/>
                </a:lnTo>
                <a:lnTo>
                  <a:pt x="3070754" y="71589"/>
                </a:lnTo>
                <a:lnTo>
                  <a:pt x="3041155" y="41989"/>
                </a:lnTo>
                <a:lnTo>
                  <a:pt x="3005666" y="19426"/>
                </a:lnTo>
                <a:lnTo>
                  <a:pt x="2965435" y="5047"/>
                </a:lnTo>
                <a:lnTo>
                  <a:pt x="2921609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7224" y="4323031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7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7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5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57224" y="4323031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7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7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5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7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990541" y="4351479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3773E3"/>
                </a:solidFill>
                <a:latin typeface="Arial"/>
                <a:cs typeface="Arial"/>
              </a:rPr>
              <a:t>3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10639" y="4427763"/>
            <a:ext cx="26530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自</a:t>
            </a:r>
            <a:r>
              <a:rPr sz="1400" spc="1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10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HD</a:t>
            </a:r>
            <a:r>
              <a:rPr sz="1400" spc="5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 Station</a:t>
            </a:r>
            <a:r>
              <a:rPr sz="1400" spc="25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桌面點選圖示啟動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245468" y="4425944"/>
            <a:ext cx="1398270" cy="397510"/>
          </a:xfrm>
          <a:custGeom>
            <a:avLst/>
            <a:gdLst/>
            <a:ahLst/>
            <a:cxnLst/>
            <a:rect l="l" t="t" r="r" b="b"/>
            <a:pathLst>
              <a:path w="1398270" h="397510">
                <a:moveTo>
                  <a:pt x="1207096" y="0"/>
                </a:moveTo>
                <a:lnTo>
                  <a:pt x="0" y="0"/>
                </a:lnTo>
                <a:lnTo>
                  <a:pt x="0" y="397154"/>
                </a:lnTo>
                <a:lnTo>
                  <a:pt x="1207096" y="397154"/>
                </a:lnTo>
                <a:lnTo>
                  <a:pt x="1250922" y="392106"/>
                </a:lnTo>
                <a:lnTo>
                  <a:pt x="1291153" y="377727"/>
                </a:lnTo>
                <a:lnTo>
                  <a:pt x="1326642" y="355164"/>
                </a:lnTo>
                <a:lnTo>
                  <a:pt x="1356242" y="325565"/>
                </a:lnTo>
                <a:lnTo>
                  <a:pt x="1378804" y="290076"/>
                </a:lnTo>
                <a:lnTo>
                  <a:pt x="1393183" y="249845"/>
                </a:lnTo>
                <a:lnTo>
                  <a:pt x="1398231" y="206019"/>
                </a:lnTo>
                <a:lnTo>
                  <a:pt x="1398231" y="191135"/>
                </a:lnTo>
                <a:lnTo>
                  <a:pt x="1393183" y="147309"/>
                </a:lnTo>
                <a:lnTo>
                  <a:pt x="1378804" y="107078"/>
                </a:lnTo>
                <a:lnTo>
                  <a:pt x="1356242" y="71589"/>
                </a:lnTo>
                <a:lnTo>
                  <a:pt x="1326642" y="41989"/>
                </a:lnTo>
                <a:lnTo>
                  <a:pt x="1291153" y="19426"/>
                </a:lnTo>
                <a:lnTo>
                  <a:pt x="1250922" y="5047"/>
                </a:lnTo>
                <a:lnTo>
                  <a:pt x="1207096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929187" y="4394470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929187" y="4394470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062511" y="4422918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3773E3"/>
                </a:solidFill>
                <a:latin typeface="Arial"/>
                <a:cs typeface="Arial"/>
              </a:rPr>
              <a:t>4</a:t>
            </a:r>
            <a:endParaRPr sz="2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482602" y="4512387"/>
            <a:ext cx="7391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成功啟動</a:t>
            </a:r>
            <a:endParaRPr sz="14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3105" y="383082"/>
            <a:ext cx="580517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如何啟動</a:t>
            </a:r>
            <a:r>
              <a:rPr spc="85" dirty="0"/>
              <a:t> </a:t>
            </a:r>
            <a:r>
              <a:rPr spc="285" dirty="0"/>
              <a:t>QVR</a:t>
            </a:r>
            <a:r>
              <a:rPr spc="75" dirty="0"/>
              <a:t> </a:t>
            </a:r>
            <a:r>
              <a:rPr spc="40" dirty="0"/>
              <a:t>Pro</a:t>
            </a:r>
            <a:r>
              <a:rPr spc="90" dirty="0"/>
              <a:t> </a:t>
            </a:r>
            <a:r>
              <a:rPr spc="35" dirty="0"/>
              <a:t>Client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00162" y="1336738"/>
            <a:ext cx="1635760" cy="306705"/>
          </a:xfrm>
          <a:prstGeom prst="rect">
            <a:avLst/>
          </a:prstGeom>
          <a:solidFill>
            <a:srgbClr val="4A86E8"/>
          </a:solidFill>
        </p:spPr>
        <p:txBody>
          <a:bodyPr vert="horz" wrap="square" lIns="0" tIns="40640" rIns="0" bIns="0" rtlCol="0">
            <a:spAutoFit/>
          </a:bodyPr>
          <a:lstStyle/>
          <a:p>
            <a:pPr marL="371475">
              <a:lnSpc>
                <a:spcPct val="100000"/>
              </a:lnSpc>
              <a:spcBef>
                <a:spcPts val="320"/>
              </a:spcBef>
            </a:pPr>
            <a:r>
              <a:rPr sz="140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從網頁啟動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80697" y="1336751"/>
            <a:ext cx="1635760" cy="306705"/>
          </a:xfrm>
          <a:prstGeom prst="rect">
            <a:avLst/>
          </a:prstGeom>
          <a:solidFill>
            <a:srgbClr val="4A86E8"/>
          </a:solidFill>
        </p:spPr>
        <p:txBody>
          <a:bodyPr vert="horz" wrap="square" lIns="0" tIns="40640" rIns="0" bIns="0" rtlCol="0">
            <a:spAutoFit/>
          </a:bodyPr>
          <a:lstStyle/>
          <a:p>
            <a:pPr marL="382270">
              <a:lnSpc>
                <a:spcPct val="100000"/>
              </a:lnSpc>
              <a:spcBef>
                <a:spcPts val="320"/>
              </a:spcBef>
            </a:pPr>
            <a:r>
              <a:rPr sz="140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從</a:t>
            </a:r>
            <a:r>
              <a:rPr sz="1400" spc="1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4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OS</a:t>
            </a:r>
            <a:r>
              <a:rPr sz="1400" spc="5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啟動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3648" y="1851774"/>
            <a:ext cx="2936806" cy="18629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37865" y="2092807"/>
            <a:ext cx="332105" cy="300990"/>
          </a:xfrm>
          <a:custGeom>
            <a:avLst/>
            <a:gdLst/>
            <a:ahLst/>
            <a:cxnLst/>
            <a:rect l="l" t="t" r="r" b="b"/>
            <a:pathLst>
              <a:path w="332104" h="300989">
                <a:moveTo>
                  <a:pt x="0" y="50063"/>
                </a:moveTo>
                <a:lnTo>
                  <a:pt x="3934" y="30577"/>
                </a:lnTo>
                <a:lnTo>
                  <a:pt x="14663" y="14663"/>
                </a:lnTo>
                <a:lnTo>
                  <a:pt x="30577" y="3934"/>
                </a:lnTo>
                <a:lnTo>
                  <a:pt x="50063" y="0"/>
                </a:lnTo>
                <a:lnTo>
                  <a:pt x="281686" y="0"/>
                </a:lnTo>
                <a:lnTo>
                  <a:pt x="301172" y="3934"/>
                </a:lnTo>
                <a:lnTo>
                  <a:pt x="317085" y="14663"/>
                </a:lnTo>
                <a:lnTo>
                  <a:pt x="327814" y="30577"/>
                </a:lnTo>
                <a:lnTo>
                  <a:pt x="331749" y="50063"/>
                </a:lnTo>
                <a:lnTo>
                  <a:pt x="331749" y="250304"/>
                </a:lnTo>
                <a:lnTo>
                  <a:pt x="327814" y="269796"/>
                </a:lnTo>
                <a:lnTo>
                  <a:pt x="317085" y="285708"/>
                </a:lnTo>
                <a:lnTo>
                  <a:pt x="301172" y="296435"/>
                </a:lnTo>
                <a:lnTo>
                  <a:pt x="281686" y="300367"/>
                </a:lnTo>
                <a:lnTo>
                  <a:pt x="50063" y="300367"/>
                </a:lnTo>
                <a:lnTo>
                  <a:pt x="30577" y="296435"/>
                </a:lnTo>
                <a:lnTo>
                  <a:pt x="14663" y="285708"/>
                </a:lnTo>
                <a:lnTo>
                  <a:pt x="3934" y="269796"/>
                </a:lnTo>
                <a:lnTo>
                  <a:pt x="0" y="250304"/>
                </a:lnTo>
                <a:lnTo>
                  <a:pt x="0" y="50063"/>
                </a:lnTo>
                <a:close/>
              </a:path>
            </a:pathLst>
          </a:custGeom>
          <a:ln w="28574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13074" y="3933737"/>
            <a:ext cx="3295015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安裝完畢後點選</a:t>
            </a:r>
            <a:r>
              <a:rPr sz="1400" spc="9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z="14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Pro</a:t>
            </a:r>
            <a:r>
              <a:rPr sz="1400" spc="2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1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Client</a:t>
            </a:r>
            <a:r>
              <a:rPr sz="1400" spc="2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圖示就會 啟動，不須再輸入</a:t>
            </a:r>
            <a:r>
              <a:rPr sz="1400" spc="-1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IP,</a:t>
            </a:r>
            <a:r>
              <a:rPr sz="1400" spc="-3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帳號與密碼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51006" y="3930349"/>
            <a:ext cx="3295015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自作業系統中點選</a:t>
            </a:r>
            <a:r>
              <a:rPr sz="1400" spc="-2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9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z="1400" spc="3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Pro</a:t>
            </a:r>
            <a:r>
              <a:rPr sz="1400" spc="2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1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Client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圖示並 輸入連線資訊後登入使用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43437" y="1857375"/>
            <a:ext cx="2024748" cy="16099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57812" y="2000250"/>
            <a:ext cx="2786087" cy="18397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7638" y="383146"/>
            <a:ext cx="78073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285" dirty="0"/>
              <a:t>QVR</a:t>
            </a:r>
            <a:r>
              <a:rPr spc="50" dirty="0"/>
              <a:t> </a:t>
            </a:r>
            <a:r>
              <a:rPr spc="40" dirty="0"/>
              <a:t>Pro</a:t>
            </a:r>
            <a:r>
              <a:rPr spc="85" dirty="0"/>
              <a:t> </a:t>
            </a:r>
            <a:r>
              <a:rPr spc="-5" dirty="0"/>
              <a:t>開放式視訊監控平台系統</a:t>
            </a:r>
          </a:p>
        </p:txBody>
      </p:sp>
      <p:sp>
        <p:nvSpPr>
          <p:cNvPr id="3" name="object 3"/>
          <p:cNvSpPr/>
          <p:nvPr/>
        </p:nvSpPr>
        <p:spPr>
          <a:xfrm>
            <a:off x="117348" y="2855976"/>
            <a:ext cx="4155947" cy="17327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9514" y="2897416"/>
            <a:ext cx="4032885" cy="1610360"/>
          </a:xfrm>
          <a:custGeom>
            <a:avLst/>
            <a:gdLst/>
            <a:ahLst/>
            <a:cxnLst/>
            <a:rect l="l" t="t" r="r" b="b"/>
            <a:pathLst>
              <a:path w="4032885" h="1610360">
                <a:moveTo>
                  <a:pt x="0" y="0"/>
                </a:moveTo>
                <a:lnTo>
                  <a:pt x="4032300" y="0"/>
                </a:lnTo>
                <a:lnTo>
                  <a:pt x="4032300" y="1610106"/>
                </a:lnTo>
                <a:lnTo>
                  <a:pt x="0" y="1610106"/>
                </a:lnTo>
                <a:lnTo>
                  <a:pt x="0" y="0"/>
                </a:lnTo>
                <a:close/>
              </a:path>
            </a:pathLst>
          </a:custGeom>
          <a:solidFill>
            <a:srgbClr val="8064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9514" y="2897416"/>
            <a:ext cx="4032885" cy="1610360"/>
          </a:xfrm>
          <a:custGeom>
            <a:avLst/>
            <a:gdLst/>
            <a:ahLst/>
            <a:cxnLst/>
            <a:rect l="l" t="t" r="r" b="b"/>
            <a:pathLst>
              <a:path w="4032885" h="1610360">
                <a:moveTo>
                  <a:pt x="0" y="0"/>
                </a:moveTo>
                <a:lnTo>
                  <a:pt x="4032300" y="0"/>
                </a:lnTo>
                <a:lnTo>
                  <a:pt x="4032300" y="1610106"/>
                </a:lnTo>
                <a:lnTo>
                  <a:pt x="0" y="1610106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79514" y="3409353"/>
            <a:ext cx="40328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800" spc="1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QVR</a:t>
            </a:r>
            <a:r>
              <a:rPr sz="18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Center</a:t>
            </a:r>
            <a:endParaRPr sz="18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中央管理系統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94632" y="1280160"/>
            <a:ext cx="4587240" cy="15986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55972" y="1321625"/>
            <a:ext cx="4464685" cy="1476375"/>
          </a:xfrm>
          <a:custGeom>
            <a:avLst/>
            <a:gdLst/>
            <a:ahLst/>
            <a:cxnLst/>
            <a:rect l="l" t="t" r="r" b="b"/>
            <a:pathLst>
              <a:path w="4464684" h="1476375">
                <a:moveTo>
                  <a:pt x="0" y="0"/>
                </a:moveTo>
                <a:lnTo>
                  <a:pt x="4464596" y="0"/>
                </a:lnTo>
                <a:lnTo>
                  <a:pt x="4464596" y="1475994"/>
                </a:lnTo>
                <a:lnTo>
                  <a:pt x="0" y="1475994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55972" y="1321625"/>
            <a:ext cx="4464685" cy="1476375"/>
          </a:xfrm>
          <a:custGeom>
            <a:avLst/>
            <a:gdLst/>
            <a:ahLst/>
            <a:cxnLst/>
            <a:rect l="l" t="t" r="r" b="b"/>
            <a:pathLst>
              <a:path w="4464684" h="1476375">
                <a:moveTo>
                  <a:pt x="0" y="0"/>
                </a:moveTo>
                <a:lnTo>
                  <a:pt x="4464596" y="0"/>
                </a:lnTo>
                <a:lnTo>
                  <a:pt x="4464596" y="1475994"/>
                </a:lnTo>
                <a:lnTo>
                  <a:pt x="0" y="1475994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94632" y="2855976"/>
            <a:ext cx="4587240" cy="17327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55972" y="2897416"/>
            <a:ext cx="4464685" cy="1610360"/>
          </a:xfrm>
          <a:custGeom>
            <a:avLst/>
            <a:gdLst/>
            <a:ahLst/>
            <a:cxnLst/>
            <a:rect l="l" t="t" r="r" b="b"/>
            <a:pathLst>
              <a:path w="4464684" h="1610360">
                <a:moveTo>
                  <a:pt x="0" y="0"/>
                </a:moveTo>
                <a:lnTo>
                  <a:pt x="4464596" y="0"/>
                </a:lnTo>
                <a:lnTo>
                  <a:pt x="4464596" y="1610106"/>
                </a:lnTo>
                <a:lnTo>
                  <a:pt x="0" y="1610106"/>
                </a:lnTo>
                <a:lnTo>
                  <a:pt x="0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55972" y="2897416"/>
            <a:ext cx="4464685" cy="1610360"/>
          </a:xfrm>
          <a:custGeom>
            <a:avLst/>
            <a:gdLst/>
            <a:ahLst/>
            <a:cxnLst/>
            <a:rect l="l" t="t" r="r" b="b"/>
            <a:pathLst>
              <a:path w="4464684" h="1610360">
                <a:moveTo>
                  <a:pt x="0" y="0"/>
                </a:moveTo>
                <a:lnTo>
                  <a:pt x="4464596" y="0"/>
                </a:lnTo>
                <a:lnTo>
                  <a:pt x="4464596" y="1610106"/>
                </a:lnTo>
                <a:lnTo>
                  <a:pt x="0" y="1610106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355972" y="3409353"/>
            <a:ext cx="44646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800" spc="1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QVR</a:t>
            </a:r>
            <a:r>
              <a:rPr sz="1800" spc="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Guard</a:t>
            </a:r>
            <a:endParaRPr sz="18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備援防護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214950" y="3438156"/>
            <a:ext cx="553643" cy="5979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62879" y="1393629"/>
            <a:ext cx="359757" cy="3597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9060" y="1261872"/>
            <a:ext cx="4207763" cy="16245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9514" y="1321625"/>
            <a:ext cx="4048125" cy="1464310"/>
          </a:xfrm>
          <a:custGeom>
            <a:avLst/>
            <a:gdLst/>
            <a:ahLst/>
            <a:cxnLst/>
            <a:rect l="l" t="t" r="r" b="b"/>
            <a:pathLst>
              <a:path w="4048125" h="1464310">
                <a:moveTo>
                  <a:pt x="0" y="0"/>
                </a:moveTo>
                <a:lnTo>
                  <a:pt x="4047896" y="0"/>
                </a:lnTo>
                <a:lnTo>
                  <a:pt x="4047896" y="1464297"/>
                </a:lnTo>
                <a:lnTo>
                  <a:pt x="0" y="1464297"/>
                </a:lnTo>
                <a:lnTo>
                  <a:pt x="0" y="0"/>
                </a:lnTo>
                <a:close/>
              </a:path>
            </a:pathLst>
          </a:custGeom>
          <a:solidFill>
            <a:srgbClr val="F34F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9514" y="1321625"/>
            <a:ext cx="4048125" cy="1464310"/>
          </a:xfrm>
          <a:custGeom>
            <a:avLst/>
            <a:gdLst/>
            <a:ahLst/>
            <a:cxnLst/>
            <a:rect l="l" t="t" r="r" b="b"/>
            <a:pathLst>
              <a:path w="4048125" h="1464310">
                <a:moveTo>
                  <a:pt x="0" y="0"/>
                </a:moveTo>
                <a:lnTo>
                  <a:pt x="4047896" y="0"/>
                </a:lnTo>
                <a:lnTo>
                  <a:pt x="4047896" y="1464297"/>
                </a:lnTo>
                <a:lnTo>
                  <a:pt x="0" y="1464297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724863" y="1394256"/>
            <a:ext cx="5471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67200" algn="l"/>
              </a:tabLst>
            </a:pPr>
            <a:r>
              <a:rPr sz="1800" spc="1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QVR</a:t>
            </a:r>
            <a:r>
              <a:rPr sz="18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Pro	</a:t>
            </a:r>
            <a:r>
              <a:rPr sz="1800" spc="1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QVR</a:t>
            </a:r>
            <a:r>
              <a:rPr sz="1800" spc="-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Client</a:t>
            </a:r>
            <a:endParaRPr sz="1800">
              <a:latin typeface="Noto Sans CJK JP Regular"/>
              <a:cs typeface="Noto Sans CJK JP Regular"/>
            </a:endParaRPr>
          </a:p>
        </p:txBody>
      </p:sp>
      <p:graphicFrame>
        <p:nvGraphicFramePr>
          <p:cNvPr id="20" name="object 20"/>
          <p:cNvGraphicFramePr>
            <a:graphicFrameLocks noGrp="1"/>
          </p:cNvGraphicFramePr>
          <p:nvPr/>
        </p:nvGraphicFramePr>
        <p:xfrm>
          <a:off x="274231" y="1792681"/>
          <a:ext cx="3841115" cy="8870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37310"/>
                <a:gridCol w="1371600"/>
                <a:gridCol w="1132205"/>
              </a:tblGrid>
              <a:tr h="443865">
                <a:tc>
                  <a:txBody>
                    <a:bodyPr/>
                    <a:lstStyle/>
                    <a:p>
                      <a:pPr marL="168910" marR="194945" indent="205740">
                        <a:lnSpc>
                          <a:spcPts val="1200"/>
                        </a:lnSpc>
                        <a:spcBef>
                          <a:spcPts val="36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Camera  </a:t>
                      </a:r>
                      <a:r>
                        <a:rPr sz="1200" spc="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M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ana</a:t>
                      </a:r>
                      <a:r>
                        <a:rPr sz="12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ge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m</a:t>
                      </a:r>
                      <a:r>
                        <a:rPr sz="12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e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nt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46355" marB="0">
                    <a:lnR w="76200">
                      <a:solidFill>
                        <a:srgbClr val="FFFFFF"/>
                      </a:solidFill>
                      <a:prstDash val="solid"/>
                    </a:lnR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194945" indent="176530">
                        <a:lnSpc>
                          <a:spcPts val="1200"/>
                        </a:lnSpc>
                        <a:spcBef>
                          <a:spcPts val="365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Privilege  </a:t>
                      </a:r>
                      <a:r>
                        <a:rPr sz="1200" spc="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M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ana</a:t>
                      </a:r>
                      <a:r>
                        <a:rPr sz="12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ge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m</a:t>
                      </a:r>
                      <a:r>
                        <a:rPr sz="12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e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nt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46355" marB="0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38417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200" spc="-1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IFETA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337185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Engine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5875" marB="0">
                    <a:lnL w="76200">
                      <a:solidFill>
                        <a:srgbClr val="FFFFFF"/>
                      </a:solidFill>
                      <a:prstDash val="solid"/>
                    </a:lnL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F79646"/>
                    </a:solidFill>
                  </a:tcPr>
                </a:tc>
              </a:tr>
              <a:tr h="443230">
                <a:tc>
                  <a:txBody>
                    <a:bodyPr/>
                    <a:lstStyle/>
                    <a:p>
                      <a:pPr marL="444500" marR="309245" indent="-161925">
                        <a:lnSpc>
                          <a:spcPts val="1200"/>
                        </a:lnSpc>
                        <a:spcBef>
                          <a:spcPts val="65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Re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c</a:t>
                      </a:r>
                      <a:r>
                        <a:rPr sz="12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ord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ing  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space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83185" marB="0"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278130">
                        <a:lnSpc>
                          <a:spcPct val="100000"/>
                        </a:lnSpc>
                        <a:spcBef>
                          <a:spcPts val="1130"/>
                        </a:spcBef>
                      </a:pPr>
                      <a:r>
                        <a:rPr sz="1200" spc="4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App</a:t>
                      </a:r>
                      <a:r>
                        <a:rPr sz="1200" spc="3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 </a:t>
                      </a:r>
                      <a:r>
                        <a:rPr sz="12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Center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43510" marB="0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32384" algn="ctr">
                        <a:lnSpc>
                          <a:spcPct val="100000"/>
                        </a:lnSpc>
                        <a:spcBef>
                          <a:spcPts val="1130"/>
                        </a:spcBef>
                      </a:pPr>
                      <a:r>
                        <a:rPr sz="1200" spc="1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API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43510" marB="0">
                    <a:lnL w="76200">
                      <a:solidFill>
                        <a:srgbClr val="FFFFFF"/>
                      </a:solidFill>
                      <a:prstDash val="solid"/>
                    </a:lnL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F79646"/>
                    </a:solidFill>
                  </a:tcPr>
                </a:tc>
              </a:tr>
            </a:tbl>
          </a:graphicData>
        </a:graphic>
      </p:graphicFrame>
      <p:sp>
        <p:nvSpPr>
          <p:cNvPr id="21" name="object 21"/>
          <p:cNvSpPr/>
          <p:nvPr/>
        </p:nvSpPr>
        <p:spPr>
          <a:xfrm>
            <a:off x="1214413" y="1393638"/>
            <a:ext cx="360005" cy="3600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2" name="object 22"/>
          <p:cNvGraphicFramePr>
            <a:graphicFrameLocks noGrp="1"/>
          </p:cNvGraphicFramePr>
          <p:nvPr/>
        </p:nvGraphicFramePr>
        <p:xfrm>
          <a:off x="4644009" y="1825675"/>
          <a:ext cx="3841115" cy="8877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37310"/>
                <a:gridCol w="1371600"/>
                <a:gridCol w="1132205"/>
              </a:tblGrid>
              <a:tr h="443865">
                <a:tc>
                  <a:txBody>
                    <a:bodyPr/>
                    <a:lstStyle/>
                    <a:p>
                      <a:pPr marR="28575" algn="ctr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sz="1200" spc="1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Windows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7314" marB="0">
                    <a:lnR w="76200">
                      <a:solidFill>
                        <a:srgbClr val="FFFFFF"/>
                      </a:solidFill>
                      <a:prstDash val="solid"/>
                    </a:lnR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sz="1200" spc="-1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Linux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7314" marB="0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33020" algn="ctr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sz="1200" spc="5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Mac</a:t>
                      </a:r>
                      <a:r>
                        <a:rPr sz="1200" spc="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 </a:t>
                      </a:r>
                      <a:r>
                        <a:rPr sz="1200" spc="2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OS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7314" marB="0">
                    <a:lnL w="76200">
                      <a:solidFill>
                        <a:srgbClr val="FFFFFF"/>
                      </a:solidFill>
                      <a:prstDash val="solid"/>
                    </a:lnL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8EB4E3"/>
                    </a:solidFill>
                  </a:tcPr>
                </a:tc>
              </a:tr>
              <a:tr h="443865">
                <a:tc>
                  <a:txBody>
                    <a:bodyPr/>
                    <a:lstStyle/>
                    <a:p>
                      <a:pPr marR="27940" algn="ctr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QTS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44145" marB="0"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30"/>
                        </a:spcBef>
                      </a:pPr>
                      <a:r>
                        <a:rPr sz="1200" spc="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iOS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43510" marB="0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  <a:spcBef>
                          <a:spcPts val="1130"/>
                        </a:spcBef>
                      </a:pPr>
                      <a:r>
                        <a:rPr sz="1200" spc="1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Android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43510" marB="0">
                    <a:lnL w="76200">
                      <a:solidFill>
                        <a:srgbClr val="FFFFFF"/>
                      </a:solidFill>
                      <a:prstDash val="solid"/>
                    </a:lnL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8EB4E3"/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/>
          <p:nvPr/>
        </p:nvSpPr>
        <p:spPr>
          <a:xfrm>
            <a:off x="800247" y="3451307"/>
            <a:ext cx="553650" cy="5536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80121" y="383082"/>
            <a:ext cx="63119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285" dirty="0"/>
              <a:t>QVR</a:t>
            </a:r>
            <a:r>
              <a:rPr spc="65" dirty="0"/>
              <a:t> </a:t>
            </a:r>
            <a:r>
              <a:rPr spc="40" dirty="0"/>
              <a:t>Pro</a:t>
            </a:r>
            <a:r>
              <a:rPr spc="105" dirty="0"/>
              <a:t> </a:t>
            </a:r>
            <a:r>
              <a:rPr spc="35" dirty="0"/>
              <a:t>Client</a:t>
            </a:r>
            <a:r>
              <a:rPr spc="80" dirty="0"/>
              <a:t> </a:t>
            </a:r>
            <a:r>
              <a:rPr spc="-5" dirty="0"/>
              <a:t>使用者介面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996201" y="1201312"/>
            <a:ext cx="1289050" cy="1615440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205740" indent="-193040">
              <a:lnSpc>
                <a:spcPct val="100000"/>
              </a:lnSpc>
              <a:spcBef>
                <a:spcPts val="925"/>
              </a:spcBef>
              <a:buAutoNum type="arabicPeriod"/>
              <a:tabLst>
                <a:tab pos="206375" algn="l"/>
              </a:tabLst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工具列</a:t>
            </a:r>
            <a:endParaRPr sz="1400">
              <a:latin typeface="Noto Sans CJK JP Regular"/>
              <a:cs typeface="Noto Sans CJK JP Regular"/>
            </a:endParaRPr>
          </a:p>
          <a:p>
            <a:pPr marL="205740" indent="-193040">
              <a:lnSpc>
                <a:spcPct val="100000"/>
              </a:lnSpc>
              <a:spcBef>
                <a:spcPts val="830"/>
              </a:spcBef>
              <a:buAutoNum type="arabicPeriod"/>
              <a:tabLst>
                <a:tab pos="206375" algn="l"/>
              </a:tabLst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清單面板</a:t>
            </a:r>
            <a:endParaRPr sz="1400">
              <a:latin typeface="Noto Sans CJK JP Regular"/>
              <a:cs typeface="Noto Sans CJK JP Regular"/>
            </a:endParaRPr>
          </a:p>
          <a:p>
            <a:pPr marL="205740" indent="-193040">
              <a:lnSpc>
                <a:spcPct val="100000"/>
              </a:lnSpc>
              <a:spcBef>
                <a:spcPts val="815"/>
              </a:spcBef>
              <a:buAutoNum type="arabicPeriod"/>
              <a:tabLst>
                <a:tab pos="206375" algn="l"/>
              </a:tabLst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時間控制面板</a:t>
            </a:r>
            <a:endParaRPr sz="1400">
              <a:latin typeface="Noto Sans CJK JP Regular"/>
              <a:cs typeface="Noto Sans CJK JP Regular"/>
            </a:endParaRPr>
          </a:p>
          <a:p>
            <a:pPr marL="205740" indent="-193040">
              <a:lnSpc>
                <a:spcPct val="100000"/>
              </a:lnSpc>
              <a:spcBef>
                <a:spcPts val="815"/>
              </a:spcBef>
              <a:buAutoNum type="arabicPeriod"/>
              <a:tabLst>
                <a:tab pos="206375" algn="l"/>
              </a:tabLst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檢視版面</a:t>
            </a:r>
            <a:endParaRPr sz="1400">
              <a:latin typeface="Noto Sans CJK JP Regular"/>
              <a:cs typeface="Noto Sans CJK JP Regular"/>
            </a:endParaRPr>
          </a:p>
          <a:p>
            <a:pPr marL="205740" indent="-193040">
              <a:lnSpc>
                <a:spcPct val="100000"/>
              </a:lnSpc>
              <a:spcBef>
                <a:spcPts val="830"/>
              </a:spcBef>
              <a:buAutoNum type="arabicPeriod"/>
              <a:tabLst>
                <a:tab pos="206375" algn="l"/>
              </a:tabLst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事件通知面板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4095" y="1133755"/>
            <a:ext cx="6705039" cy="37715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899" y="1285862"/>
            <a:ext cx="857250" cy="3500754"/>
          </a:xfrm>
          <a:custGeom>
            <a:avLst/>
            <a:gdLst/>
            <a:ahLst/>
            <a:cxnLst/>
            <a:rect l="l" t="t" r="r" b="b"/>
            <a:pathLst>
              <a:path w="857250" h="3500754">
                <a:moveTo>
                  <a:pt x="0" y="0"/>
                </a:moveTo>
                <a:lnTo>
                  <a:pt x="857250" y="0"/>
                </a:lnTo>
                <a:lnTo>
                  <a:pt x="857250" y="3500462"/>
                </a:lnTo>
                <a:lnTo>
                  <a:pt x="0" y="3500462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00099" y="1142987"/>
            <a:ext cx="5786755" cy="142875"/>
          </a:xfrm>
          <a:custGeom>
            <a:avLst/>
            <a:gdLst/>
            <a:ahLst/>
            <a:cxnLst/>
            <a:rect l="l" t="t" r="r" b="b"/>
            <a:pathLst>
              <a:path w="5786755" h="142875">
                <a:moveTo>
                  <a:pt x="0" y="0"/>
                </a:moveTo>
                <a:lnTo>
                  <a:pt x="5786475" y="0"/>
                </a:lnTo>
                <a:lnTo>
                  <a:pt x="5786475" y="142875"/>
                </a:lnTo>
                <a:lnTo>
                  <a:pt x="0" y="14287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00099" y="4357700"/>
            <a:ext cx="5786755" cy="428625"/>
          </a:xfrm>
          <a:custGeom>
            <a:avLst/>
            <a:gdLst/>
            <a:ahLst/>
            <a:cxnLst/>
            <a:rect l="l" t="t" r="r" b="b"/>
            <a:pathLst>
              <a:path w="5786755" h="428625">
                <a:moveTo>
                  <a:pt x="0" y="0"/>
                </a:moveTo>
                <a:lnTo>
                  <a:pt x="5786475" y="0"/>
                </a:lnTo>
                <a:lnTo>
                  <a:pt x="5786475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57887" y="1285862"/>
            <a:ext cx="929005" cy="3072130"/>
          </a:xfrm>
          <a:custGeom>
            <a:avLst/>
            <a:gdLst/>
            <a:ahLst/>
            <a:cxnLst/>
            <a:rect l="l" t="t" r="r" b="b"/>
            <a:pathLst>
              <a:path w="929004" h="3072129">
                <a:moveTo>
                  <a:pt x="0" y="0"/>
                </a:moveTo>
                <a:lnTo>
                  <a:pt x="928700" y="0"/>
                </a:lnTo>
                <a:lnTo>
                  <a:pt x="928700" y="3071837"/>
                </a:lnTo>
                <a:lnTo>
                  <a:pt x="0" y="3071837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44454" y="1022337"/>
            <a:ext cx="231901" cy="2319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008335" y="1028560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72557" y="3451225"/>
            <a:ext cx="231902" cy="2319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36440" y="3457460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73079" y="4522797"/>
            <a:ext cx="231901" cy="2319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436973" y="4529023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230467" y="2665412"/>
            <a:ext cx="231901" cy="2319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294361" y="2671635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301517" y="2665412"/>
            <a:ext cx="231901" cy="2319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365398" y="2671635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43427" y="383146"/>
            <a:ext cx="20554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主要特點</a:t>
            </a:r>
          </a:p>
        </p:txBody>
      </p:sp>
      <p:sp>
        <p:nvSpPr>
          <p:cNvPr id="3" name="object 3"/>
          <p:cNvSpPr/>
          <p:nvPr/>
        </p:nvSpPr>
        <p:spPr>
          <a:xfrm>
            <a:off x="737679" y="2282799"/>
            <a:ext cx="3763010" cy="432434"/>
          </a:xfrm>
          <a:custGeom>
            <a:avLst/>
            <a:gdLst/>
            <a:ahLst/>
            <a:cxnLst/>
            <a:rect l="l" t="t" r="r" b="b"/>
            <a:pathLst>
              <a:path w="3763010" h="432435">
                <a:moveTo>
                  <a:pt x="3546970" y="0"/>
                </a:moveTo>
                <a:lnTo>
                  <a:pt x="0" y="0"/>
                </a:lnTo>
                <a:lnTo>
                  <a:pt x="0" y="431825"/>
                </a:lnTo>
                <a:lnTo>
                  <a:pt x="3546970" y="431825"/>
                </a:lnTo>
                <a:lnTo>
                  <a:pt x="3596475" y="426122"/>
                </a:lnTo>
                <a:lnTo>
                  <a:pt x="3641921" y="409878"/>
                </a:lnTo>
                <a:lnTo>
                  <a:pt x="3682010" y="384390"/>
                </a:lnTo>
                <a:lnTo>
                  <a:pt x="3715447" y="350952"/>
                </a:lnTo>
                <a:lnTo>
                  <a:pt x="3740936" y="310863"/>
                </a:lnTo>
                <a:lnTo>
                  <a:pt x="3757180" y="265417"/>
                </a:lnTo>
                <a:lnTo>
                  <a:pt x="3762883" y="215912"/>
                </a:lnTo>
                <a:lnTo>
                  <a:pt x="3757180" y="166407"/>
                </a:lnTo>
                <a:lnTo>
                  <a:pt x="3740936" y="120961"/>
                </a:lnTo>
                <a:lnTo>
                  <a:pt x="3715447" y="80872"/>
                </a:lnTo>
                <a:lnTo>
                  <a:pt x="3682010" y="47435"/>
                </a:lnTo>
                <a:lnTo>
                  <a:pt x="3641921" y="21946"/>
                </a:lnTo>
                <a:lnTo>
                  <a:pt x="3596475" y="5702"/>
                </a:lnTo>
                <a:lnTo>
                  <a:pt x="3546970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7679" y="1460220"/>
            <a:ext cx="3763010" cy="432434"/>
          </a:xfrm>
          <a:custGeom>
            <a:avLst/>
            <a:gdLst/>
            <a:ahLst/>
            <a:cxnLst/>
            <a:rect l="l" t="t" r="r" b="b"/>
            <a:pathLst>
              <a:path w="3763010" h="432435">
                <a:moveTo>
                  <a:pt x="3546970" y="0"/>
                </a:moveTo>
                <a:lnTo>
                  <a:pt x="0" y="0"/>
                </a:lnTo>
                <a:lnTo>
                  <a:pt x="0" y="431825"/>
                </a:lnTo>
                <a:lnTo>
                  <a:pt x="3546970" y="431825"/>
                </a:lnTo>
                <a:lnTo>
                  <a:pt x="3596475" y="426122"/>
                </a:lnTo>
                <a:lnTo>
                  <a:pt x="3641921" y="409878"/>
                </a:lnTo>
                <a:lnTo>
                  <a:pt x="3682010" y="384390"/>
                </a:lnTo>
                <a:lnTo>
                  <a:pt x="3715447" y="350952"/>
                </a:lnTo>
                <a:lnTo>
                  <a:pt x="3740936" y="310863"/>
                </a:lnTo>
                <a:lnTo>
                  <a:pt x="3757180" y="265417"/>
                </a:lnTo>
                <a:lnTo>
                  <a:pt x="3762883" y="215912"/>
                </a:lnTo>
                <a:lnTo>
                  <a:pt x="3757180" y="166407"/>
                </a:lnTo>
                <a:lnTo>
                  <a:pt x="3740936" y="120961"/>
                </a:lnTo>
                <a:lnTo>
                  <a:pt x="3715447" y="80872"/>
                </a:lnTo>
                <a:lnTo>
                  <a:pt x="3682010" y="47435"/>
                </a:lnTo>
                <a:lnTo>
                  <a:pt x="3641921" y="21946"/>
                </a:lnTo>
                <a:lnTo>
                  <a:pt x="3596475" y="5702"/>
                </a:lnTo>
                <a:lnTo>
                  <a:pt x="3546970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1403" y="1428737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1403" y="1428737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8597" y="2251329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8597" y="2251329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54720" y="1533385"/>
            <a:ext cx="2503170" cy="1143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2434" indent="-419734">
              <a:lnSpc>
                <a:spcPts val="2380"/>
              </a:lnSpc>
              <a:buClr>
                <a:srgbClr val="3773E3"/>
              </a:buClr>
              <a:buSzPct val="133333"/>
              <a:buFont typeface="Arial"/>
              <a:buAutoNum type="arabicPlain"/>
              <a:tabLst>
                <a:tab pos="432434" algn="l"/>
                <a:tab pos="433070" algn="l"/>
              </a:tabLst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單一監看與回放介面</a:t>
            </a:r>
            <a:endParaRPr sz="1800">
              <a:latin typeface="Noto Sans CJK JP Regular"/>
              <a:cs typeface="Noto Sans CJK JP Regular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3773E3"/>
              </a:buClr>
              <a:buFont typeface="Arial"/>
              <a:buAutoNum type="arabicPlain"/>
            </a:pPr>
            <a:endParaRPr sz="3150">
              <a:latin typeface="Times New Roman"/>
              <a:cs typeface="Times New Roman"/>
            </a:endParaRPr>
          </a:p>
          <a:p>
            <a:pPr marL="393700" indent="-374015">
              <a:lnSpc>
                <a:spcPct val="100000"/>
              </a:lnSpc>
              <a:buClr>
                <a:srgbClr val="3773E3"/>
              </a:buClr>
              <a:buSzPct val="133333"/>
              <a:buFont typeface="Arial"/>
              <a:buAutoNum type="arabicPlain"/>
              <a:tabLst>
                <a:tab pos="393700" algn="l"/>
                <a:tab pos="394335" algn="l"/>
              </a:tabLst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動態檢視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37679" y="3103295"/>
            <a:ext cx="3763010" cy="432434"/>
          </a:xfrm>
          <a:custGeom>
            <a:avLst/>
            <a:gdLst/>
            <a:ahLst/>
            <a:cxnLst/>
            <a:rect l="l" t="t" r="r" b="b"/>
            <a:pathLst>
              <a:path w="3763010" h="432435">
                <a:moveTo>
                  <a:pt x="3546970" y="0"/>
                </a:moveTo>
                <a:lnTo>
                  <a:pt x="0" y="0"/>
                </a:lnTo>
                <a:lnTo>
                  <a:pt x="0" y="431825"/>
                </a:lnTo>
                <a:lnTo>
                  <a:pt x="3546970" y="431825"/>
                </a:lnTo>
                <a:lnTo>
                  <a:pt x="3596479" y="426122"/>
                </a:lnTo>
                <a:lnTo>
                  <a:pt x="3641926" y="409878"/>
                </a:lnTo>
                <a:lnTo>
                  <a:pt x="3682015" y="384390"/>
                </a:lnTo>
                <a:lnTo>
                  <a:pt x="3715451" y="350952"/>
                </a:lnTo>
                <a:lnTo>
                  <a:pt x="3740938" y="310863"/>
                </a:lnTo>
                <a:lnTo>
                  <a:pt x="3757180" y="265417"/>
                </a:lnTo>
                <a:lnTo>
                  <a:pt x="3762883" y="215912"/>
                </a:lnTo>
                <a:lnTo>
                  <a:pt x="3757180" y="166407"/>
                </a:lnTo>
                <a:lnTo>
                  <a:pt x="3740936" y="120961"/>
                </a:lnTo>
                <a:lnTo>
                  <a:pt x="3715447" y="80872"/>
                </a:lnTo>
                <a:lnTo>
                  <a:pt x="3682010" y="47435"/>
                </a:lnTo>
                <a:lnTo>
                  <a:pt x="3641921" y="21946"/>
                </a:lnTo>
                <a:lnTo>
                  <a:pt x="3596475" y="5702"/>
                </a:lnTo>
                <a:lnTo>
                  <a:pt x="3546970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8595" y="3071812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8595" y="3071812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61914" y="3100260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3773E3"/>
                </a:solidFill>
                <a:latin typeface="Arial"/>
                <a:cs typeface="Arial"/>
              </a:rPr>
              <a:t>3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35949" y="3191294"/>
            <a:ext cx="2082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即時回放與同步回放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095392" y="1460220"/>
            <a:ext cx="3763010" cy="432434"/>
          </a:xfrm>
          <a:custGeom>
            <a:avLst/>
            <a:gdLst/>
            <a:ahLst/>
            <a:cxnLst/>
            <a:rect l="l" t="t" r="r" b="b"/>
            <a:pathLst>
              <a:path w="3763009" h="432435">
                <a:moveTo>
                  <a:pt x="3546970" y="0"/>
                </a:moveTo>
                <a:lnTo>
                  <a:pt x="0" y="0"/>
                </a:lnTo>
                <a:lnTo>
                  <a:pt x="0" y="431825"/>
                </a:lnTo>
                <a:lnTo>
                  <a:pt x="3546970" y="431825"/>
                </a:lnTo>
                <a:lnTo>
                  <a:pt x="3596475" y="426122"/>
                </a:lnTo>
                <a:lnTo>
                  <a:pt x="3641921" y="409878"/>
                </a:lnTo>
                <a:lnTo>
                  <a:pt x="3682010" y="384390"/>
                </a:lnTo>
                <a:lnTo>
                  <a:pt x="3715447" y="350952"/>
                </a:lnTo>
                <a:lnTo>
                  <a:pt x="3740936" y="310863"/>
                </a:lnTo>
                <a:lnTo>
                  <a:pt x="3757180" y="265417"/>
                </a:lnTo>
                <a:lnTo>
                  <a:pt x="3762883" y="215912"/>
                </a:lnTo>
                <a:lnTo>
                  <a:pt x="3757180" y="166407"/>
                </a:lnTo>
                <a:lnTo>
                  <a:pt x="3740936" y="120961"/>
                </a:lnTo>
                <a:lnTo>
                  <a:pt x="3715447" y="80872"/>
                </a:lnTo>
                <a:lnTo>
                  <a:pt x="3682010" y="47435"/>
                </a:lnTo>
                <a:lnTo>
                  <a:pt x="3641921" y="21946"/>
                </a:lnTo>
                <a:lnTo>
                  <a:pt x="3596475" y="5702"/>
                </a:lnTo>
                <a:lnTo>
                  <a:pt x="3546970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86312" y="1428737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86312" y="1428737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919624" y="1457185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3773E3"/>
                </a:solidFill>
                <a:latin typeface="Arial"/>
                <a:cs typeface="Arial"/>
              </a:rPr>
              <a:t>5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123967" y="2246033"/>
            <a:ext cx="3763010" cy="432434"/>
          </a:xfrm>
          <a:custGeom>
            <a:avLst/>
            <a:gdLst/>
            <a:ahLst/>
            <a:cxnLst/>
            <a:rect l="l" t="t" r="r" b="b"/>
            <a:pathLst>
              <a:path w="3763009" h="432435">
                <a:moveTo>
                  <a:pt x="3546970" y="0"/>
                </a:moveTo>
                <a:lnTo>
                  <a:pt x="0" y="0"/>
                </a:lnTo>
                <a:lnTo>
                  <a:pt x="0" y="431825"/>
                </a:lnTo>
                <a:lnTo>
                  <a:pt x="3546970" y="431825"/>
                </a:lnTo>
                <a:lnTo>
                  <a:pt x="3596475" y="426122"/>
                </a:lnTo>
                <a:lnTo>
                  <a:pt x="3641921" y="409878"/>
                </a:lnTo>
                <a:lnTo>
                  <a:pt x="3682010" y="384390"/>
                </a:lnTo>
                <a:lnTo>
                  <a:pt x="3715447" y="350952"/>
                </a:lnTo>
                <a:lnTo>
                  <a:pt x="3740936" y="310863"/>
                </a:lnTo>
                <a:lnTo>
                  <a:pt x="3757180" y="265417"/>
                </a:lnTo>
                <a:lnTo>
                  <a:pt x="3762883" y="215912"/>
                </a:lnTo>
                <a:lnTo>
                  <a:pt x="3757180" y="166407"/>
                </a:lnTo>
                <a:lnTo>
                  <a:pt x="3740936" y="120961"/>
                </a:lnTo>
                <a:lnTo>
                  <a:pt x="3715447" y="80872"/>
                </a:lnTo>
                <a:lnTo>
                  <a:pt x="3682010" y="47435"/>
                </a:lnTo>
                <a:lnTo>
                  <a:pt x="3641921" y="21946"/>
                </a:lnTo>
                <a:lnTo>
                  <a:pt x="3596475" y="5702"/>
                </a:lnTo>
                <a:lnTo>
                  <a:pt x="3546970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814887" y="2214562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814887" y="2214562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948199" y="2243010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3773E3"/>
                </a:solidFill>
                <a:latin typeface="Arial"/>
                <a:cs typeface="Arial"/>
              </a:rPr>
              <a:t>6</a:t>
            </a:r>
            <a:endParaRPr sz="24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37679" y="3889109"/>
            <a:ext cx="3763010" cy="432434"/>
          </a:xfrm>
          <a:custGeom>
            <a:avLst/>
            <a:gdLst/>
            <a:ahLst/>
            <a:cxnLst/>
            <a:rect l="l" t="t" r="r" b="b"/>
            <a:pathLst>
              <a:path w="3763010" h="432435">
                <a:moveTo>
                  <a:pt x="3546970" y="0"/>
                </a:moveTo>
                <a:lnTo>
                  <a:pt x="0" y="0"/>
                </a:lnTo>
                <a:lnTo>
                  <a:pt x="0" y="431825"/>
                </a:lnTo>
                <a:lnTo>
                  <a:pt x="3546970" y="431825"/>
                </a:lnTo>
                <a:lnTo>
                  <a:pt x="3596479" y="426122"/>
                </a:lnTo>
                <a:lnTo>
                  <a:pt x="3641926" y="409878"/>
                </a:lnTo>
                <a:lnTo>
                  <a:pt x="3682015" y="384390"/>
                </a:lnTo>
                <a:lnTo>
                  <a:pt x="3715451" y="350952"/>
                </a:lnTo>
                <a:lnTo>
                  <a:pt x="3740938" y="310863"/>
                </a:lnTo>
                <a:lnTo>
                  <a:pt x="3757180" y="265417"/>
                </a:lnTo>
                <a:lnTo>
                  <a:pt x="3762883" y="215912"/>
                </a:lnTo>
                <a:lnTo>
                  <a:pt x="3757180" y="166407"/>
                </a:lnTo>
                <a:lnTo>
                  <a:pt x="3740936" y="120961"/>
                </a:lnTo>
                <a:lnTo>
                  <a:pt x="3715447" y="80872"/>
                </a:lnTo>
                <a:lnTo>
                  <a:pt x="3682010" y="47435"/>
                </a:lnTo>
                <a:lnTo>
                  <a:pt x="3641921" y="21946"/>
                </a:lnTo>
                <a:lnTo>
                  <a:pt x="3596475" y="5702"/>
                </a:lnTo>
                <a:lnTo>
                  <a:pt x="3546970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28595" y="3857637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8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6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8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28595" y="3857637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8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6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8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61914" y="3886081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3773E3"/>
                </a:solidFill>
                <a:latin typeface="Arial"/>
                <a:cs typeface="Arial"/>
              </a:rPr>
              <a:t>4</a:t>
            </a:r>
            <a:endParaRPr sz="24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35949" y="3967604"/>
            <a:ext cx="1397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多種通知方式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095392" y="3103295"/>
            <a:ext cx="3763010" cy="432434"/>
          </a:xfrm>
          <a:custGeom>
            <a:avLst/>
            <a:gdLst/>
            <a:ahLst/>
            <a:cxnLst/>
            <a:rect l="l" t="t" r="r" b="b"/>
            <a:pathLst>
              <a:path w="3763009" h="432435">
                <a:moveTo>
                  <a:pt x="3546970" y="0"/>
                </a:moveTo>
                <a:lnTo>
                  <a:pt x="0" y="0"/>
                </a:lnTo>
                <a:lnTo>
                  <a:pt x="0" y="431825"/>
                </a:lnTo>
                <a:lnTo>
                  <a:pt x="3546970" y="431825"/>
                </a:lnTo>
                <a:lnTo>
                  <a:pt x="3596475" y="426122"/>
                </a:lnTo>
                <a:lnTo>
                  <a:pt x="3641921" y="409878"/>
                </a:lnTo>
                <a:lnTo>
                  <a:pt x="3682010" y="384390"/>
                </a:lnTo>
                <a:lnTo>
                  <a:pt x="3715447" y="350952"/>
                </a:lnTo>
                <a:lnTo>
                  <a:pt x="3740936" y="310863"/>
                </a:lnTo>
                <a:lnTo>
                  <a:pt x="3757180" y="265417"/>
                </a:lnTo>
                <a:lnTo>
                  <a:pt x="3762883" y="215912"/>
                </a:lnTo>
                <a:lnTo>
                  <a:pt x="3757180" y="166407"/>
                </a:lnTo>
                <a:lnTo>
                  <a:pt x="3740936" y="120961"/>
                </a:lnTo>
                <a:lnTo>
                  <a:pt x="3715447" y="80872"/>
                </a:lnTo>
                <a:lnTo>
                  <a:pt x="3682010" y="47435"/>
                </a:lnTo>
                <a:lnTo>
                  <a:pt x="3641921" y="21946"/>
                </a:lnTo>
                <a:lnTo>
                  <a:pt x="3596475" y="5702"/>
                </a:lnTo>
                <a:lnTo>
                  <a:pt x="3546970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786312" y="3071812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786312" y="3071812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919624" y="1548219"/>
            <a:ext cx="2961005" cy="194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671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檢視輪播與頻道輪播</a:t>
            </a:r>
            <a:endParaRPr sz="1800">
              <a:latin typeface="Noto Sans CJK JP Regular"/>
              <a:cs typeface="Noto Sans CJK JP Regular"/>
            </a:endParaRPr>
          </a:p>
          <a:p>
            <a:pPr>
              <a:lnSpc>
                <a:spcPct val="100000"/>
              </a:lnSpc>
            </a:pPr>
            <a:endParaRPr sz="3500">
              <a:latin typeface="Times New Roman"/>
              <a:cs typeface="Times New Roman"/>
            </a:endParaRPr>
          </a:p>
          <a:p>
            <a:pPr marL="41529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效能提升</a:t>
            </a:r>
            <a:endParaRPr sz="1800">
              <a:latin typeface="Noto Sans CJK JP Regular"/>
              <a:cs typeface="Noto Sans CJK JP Regular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386080" algn="l"/>
              </a:tabLst>
            </a:pPr>
            <a:r>
              <a:rPr sz="3600" b="1" spc="-7" baseline="1157" dirty="0">
                <a:solidFill>
                  <a:srgbClr val="3773E3"/>
                </a:solidFill>
                <a:latin typeface="Arial"/>
                <a:cs typeface="Arial"/>
              </a:rPr>
              <a:t>7	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時間軸的操控</a:t>
            </a:r>
            <a:r>
              <a:rPr sz="1800" spc="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(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匯出</a:t>
            </a:r>
            <a:r>
              <a:rPr sz="1800" spc="-4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,</a:t>
            </a:r>
            <a:r>
              <a:rPr sz="1800" spc="-4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回放</a:t>
            </a:r>
            <a:r>
              <a:rPr sz="1800" spc="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)</a:t>
            </a:r>
            <a:endParaRPr sz="18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88027" y="1714489"/>
            <a:ext cx="3851922" cy="2166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回放監看不分家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83144" y="1193876"/>
            <a:ext cx="1635760" cy="377825"/>
          </a:xfrm>
          <a:prstGeom prst="rect">
            <a:avLst/>
          </a:prstGeom>
          <a:solidFill>
            <a:srgbClr val="4A86E8"/>
          </a:solidFill>
        </p:spPr>
        <p:txBody>
          <a:bodyPr vert="horz" wrap="square" lIns="0" tIns="2920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9"/>
              </a:spcBef>
            </a:pPr>
            <a:r>
              <a:rPr sz="200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傳統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50877" y="1193876"/>
            <a:ext cx="1635760" cy="377825"/>
          </a:xfrm>
          <a:prstGeom prst="rect">
            <a:avLst/>
          </a:prstGeom>
          <a:solidFill>
            <a:srgbClr val="4A86E8"/>
          </a:solidFill>
        </p:spPr>
        <p:txBody>
          <a:bodyPr vert="horz" wrap="square" lIns="0" tIns="29209" rIns="0" bIns="0" rtlCol="0">
            <a:spAutoFit/>
          </a:bodyPr>
          <a:lstStyle/>
          <a:p>
            <a:pPr marL="298450">
              <a:lnSpc>
                <a:spcPct val="100000"/>
              </a:lnSpc>
              <a:spcBef>
                <a:spcPts val="229"/>
              </a:spcBef>
            </a:pPr>
            <a:r>
              <a:rPr sz="2000" spc="145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QVR</a:t>
            </a:r>
            <a:r>
              <a:rPr sz="2000" spc="25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 </a:t>
            </a:r>
            <a:r>
              <a:rPr sz="2000" spc="2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Pro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2249" y="1788185"/>
            <a:ext cx="2342172" cy="1369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82205" y="2508859"/>
            <a:ext cx="2279493" cy="13091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245055" y="1906409"/>
            <a:ext cx="1141095" cy="306705"/>
          </a:xfrm>
          <a:prstGeom prst="rect">
            <a:avLst/>
          </a:prstGeom>
          <a:solidFill>
            <a:srgbClr val="F79646"/>
          </a:solidFill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監看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4245" y="3398939"/>
            <a:ext cx="1141095" cy="306705"/>
          </a:xfrm>
          <a:prstGeom prst="rect">
            <a:avLst/>
          </a:prstGeom>
          <a:solidFill>
            <a:srgbClr val="F79646"/>
          </a:solidFill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回放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83742" y="2051138"/>
            <a:ext cx="1141095" cy="306705"/>
          </a:xfrm>
          <a:prstGeom prst="rect">
            <a:avLst/>
          </a:prstGeom>
          <a:solidFill>
            <a:srgbClr val="F79646"/>
          </a:solidFill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監看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83742" y="2944228"/>
            <a:ext cx="1141095" cy="306705"/>
          </a:xfrm>
          <a:prstGeom prst="rect">
            <a:avLst/>
          </a:prstGeom>
          <a:solidFill>
            <a:srgbClr val="F79646"/>
          </a:solidFill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回放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43575" y="3000375"/>
            <a:ext cx="1046480" cy="281305"/>
          </a:xfrm>
          <a:prstGeom prst="rect">
            <a:avLst/>
          </a:prstGeom>
          <a:solidFill>
            <a:srgbClr val="F79646"/>
          </a:solidFill>
        </p:spPr>
        <p:txBody>
          <a:bodyPr vert="horz" wrap="square" lIns="0" tIns="27940" rIns="0" bIns="0" rtlCol="0">
            <a:spAutoFit/>
          </a:bodyPr>
          <a:lstStyle/>
          <a:p>
            <a:pPr marL="166370">
              <a:lnSpc>
                <a:spcPct val="100000"/>
              </a:lnSpc>
              <a:spcBef>
                <a:spcPts val="22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電子地圖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7355" y="3996399"/>
            <a:ext cx="25203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分開使用，無法並存，</a:t>
            </a:r>
            <a:r>
              <a:rPr sz="14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彈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性不佳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56349" y="3996399"/>
            <a:ext cx="32308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同步操控，直覺易用，</a:t>
            </a:r>
            <a:r>
              <a:rPr sz="14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即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時掌</a:t>
            </a:r>
            <a:r>
              <a:rPr sz="14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握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所有</a:t>
            </a:r>
            <a:r>
              <a:rPr sz="14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資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訊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43575" y="2051138"/>
            <a:ext cx="1141095" cy="306705"/>
          </a:xfrm>
          <a:prstGeom prst="rect">
            <a:avLst/>
          </a:prstGeom>
          <a:solidFill>
            <a:srgbClr val="F79646"/>
          </a:solidFill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監看</a:t>
            </a:r>
            <a:endParaRPr sz="14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07600" y="383082"/>
            <a:ext cx="20554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動態檢視</a:t>
            </a:r>
          </a:p>
        </p:txBody>
      </p:sp>
      <p:sp>
        <p:nvSpPr>
          <p:cNvPr id="3" name="object 3"/>
          <p:cNvSpPr/>
          <p:nvPr/>
        </p:nvSpPr>
        <p:spPr>
          <a:xfrm>
            <a:off x="75375" y="2412188"/>
            <a:ext cx="2720593" cy="1530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1896" y="2888449"/>
            <a:ext cx="2240974" cy="4226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1896" y="3273187"/>
            <a:ext cx="2221823" cy="4226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83280" y="2391067"/>
            <a:ext cx="2803169" cy="15303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23881" y="2650363"/>
            <a:ext cx="1102614" cy="8437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69802" y="2656116"/>
            <a:ext cx="1102614" cy="8374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83313" y="2391069"/>
            <a:ext cx="2803524" cy="153032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8693" y="3958090"/>
            <a:ext cx="15913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最佳搭配功能</a:t>
            </a:r>
            <a:r>
              <a:rPr sz="1400" spc="3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：ROI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07580" y="3906916"/>
            <a:ext cx="2030730" cy="5562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4300"/>
              </a:lnSpc>
              <a:spcBef>
                <a:spcPts val="95"/>
              </a:spcBef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最佳搭配功能：魚眼還</a:t>
            </a:r>
            <a:r>
              <a:rPr sz="14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原</a:t>
            </a:r>
            <a:r>
              <a:rPr sz="1400" spc="-3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,  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Click </a:t>
            </a:r>
            <a:r>
              <a:rPr sz="1400" spc="28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&amp;</a:t>
            </a:r>
            <a:r>
              <a:rPr sz="1400" spc="5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7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Go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07968" y="3958090"/>
            <a:ext cx="15913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最佳搭配功能</a:t>
            </a:r>
            <a:r>
              <a:rPr sz="1400" spc="3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：ROI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85787" y="1643054"/>
            <a:ext cx="1469503" cy="8950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95432" y="1714492"/>
            <a:ext cx="1000125" cy="10001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58012" y="1714500"/>
            <a:ext cx="1325600" cy="9664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57162" y="1230757"/>
            <a:ext cx="2429510" cy="378460"/>
          </a:xfrm>
          <a:prstGeom prst="rect">
            <a:avLst/>
          </a:prstGeom>
          <a:solidFill>
            <a:srgbClr val="4A86E8"/>
          </a:solidFill>
        </p:spPr>
        <p:txBody>
          <a:bodyPr vert="horz" wrap="square" lIns="0" tIns="29209" rIns="0" bIns="0" rtlCol="0">
            <a:spAutoFit/>
          </a:bodyPr>
          <a:lstStyle/>
          <a:p>
            <a:pPr marL="195580">
              <a:lnSpc>
                <a:spcPct val="100000"/>
              </a:lnSpc>
              <a:spcBef>
                <a:spcPts val="229"/>
              </a:spcBef>
            </a:pPr>
            <a:r>
              <a:rPr sz="200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多鏡頭寬域攝影機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214674" y="1230757"/>
            <a:ext cx="2429510" cy="378460"/>
          </a:xfrm>
          <a:prstGeom prst="rect">
            <a:avLst/>
          </a:prstGeom>
          <a:solidFill>
            <a:srgbClr val="4A86E8"/>
          </a:solidFill>
        </p:spPr>
        <p:txBody>
          <a:bodyPr vert="horz" wrap="square" lIns="0" tIns="29209" rIns="0" bIns="0" rtlCol="0">
            <a:spAutoFit/>
          </a:bodyPr>
          <a:lstStyle/>
          <a:p>
            <a:pPr marL="577850">
              <a:lnSpc>
                <a:spcPct val="100000"/>
              </a:lnSpc>
              <a:spcBef>
                <a:spcPts val="229"/>
              </a:spcBef>
            </a:pPr>
            <a:r>
              <a:rPr sz="200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魚眼攝影機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57950" y="1175664"/>
            <a:ext cx="2429510" cy="378460"/>
          </a:xfrm>
          <a:prstGeom prst="rect">
            <a:avLst/>
          </a:prstGeom>
          <a:solidFill>
            <a:srgbClr val="4A86E8"/>
          </a:solidFill>
        </p:spPr>
        <p:txBody>
          <a:bodyPr vert="horz" wrap="square" lIns="0" tIns="29209" rIns="0" bIns="0" rtlCol="0">
            <a:spAutoFit/>
          </a:bodyPr>
          <a:lstStyle/>
          <a:p>
            <a:pPr marL="577850">
              <a:lnSpc>
                <a:spcPct val="100000"/>
              </a:lnSpc>
              <a:spcBef>
                <a:spcPts val="229"/>
              </a:spcBef>
            </a:pPr>
            <a:r>
              <a:rPr sz="200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一般攝影機</a:t>
            </a:r>
            <a:endParaRPr sz="20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39632" y="383082"/>
            <a:ext cx="45929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個別回放與同步回放</a:t>
            </a:r>
          </a:p>
        </p:txBody>
      </p:sp>
      <p:sp>
        <p:nvSpPr>
          <p:cNvPr id="3" name="object 3"/>
          <p:cNvSpPr/>
          <p:nvPr/>
        </p:nvSpPr>
        <p:spPr>
          <a:xfrm>
            <a:off x="6168656" y="1803755"/>
            <a:ext cx="2909227" cy="1636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8592" y="1803755"/>
            <a:ext cx="2909222" cy="16364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68065" y="1803755"/>
            <a:ext cx="2909227" cy="16364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07892" y="3589707"/>
            <a:ext cx="2430589" cy="4286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2227" y="3589705"/>
            <a:ext cx="2849572" cy="4822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84620" y="3611270"/>
            <a:ext cx="2849575" cy="4324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09244" y="1221562"/>
            <a:ext cx="1854835" cy="378460"/>
          </a:xfrm>
          <a:prstGeom prst="rect">
            <a:avLst/>
          </a:prstGeom>
          <a:solidFill>
            <a:srgbClr val="4A86E8"/>
          </a:solidFill>
        </p:spPr>
        <p:txBody>
          <a:bodyPr vert="horz" wrap="square" lIns="0" tIns="29209" rIns="0" bIns="0" rtlCol="0">
            <a:spAutoFit/>
          </a:bodyPr>
          <a:lstStyle/>
          <a:p>
            <a:pPr marL="417830">
              <a:lnSpc>
                <a:spcPct val="100000"/>
              </a:lnSpc>
              <a:spcBef>
                <a:spcPts val="229"/>
              </a:spcBef>
            </a:pPr>
            <a:r>
              <a:rPr sz="200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即時監看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92943" y="1221562"/>
            <a:ext cx="1854835" cy="378460"/>
          </a:xfrm>
          <a:prstGeom prst="rect">
            <a:avLst/>
          </a:prstGeom>
          <a:solidFill>
            <a:srgbClr val="4A86E8"/>
          </a:solidFill>
        </p:spPr>
        <p:txBody>
          <a:bodyPr vert="horz" wrap="square" lIns="0" tIns="29209" rIns="0" bIns="0" rtlCol="0">
            <a:spAutoFit/>
          </a:bodyPr>
          <a:lstStyle/>
          <a:p>
            <a:pPr marL="417830">
              <a:lnSpc>
                <a:spcPct val="100000"/>
              </a:lnSpc>
              <a:spcBef>
                <a:spcPts val="229"/>
              </a:spcBef>
            </a:pPr>
            <a:r>
              <a:rPr sz="200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個別回放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43699" y="1221562"/>
            <a:ext cx="1854835" cy="378460"/>
          </a:xfrm>
          <a:prstGeom prst="rect">
            <a:avLst/>
          </a:prstGeom>
          <a:solidFill>
            <a:srgbClr val="4A86E8"/>
          </a:solidFill>
        </p:spPr>
        <p:txBody>
          <a:bodyPr vert="horz" wrap="square" lIns="0" tIns="29209" rIns="0" bIns="0" rtlCol="0">
            <a:spAutoFit/>
          </a:bodyPr>
          <a:lstStyle/>
          <a:p>
            <a:pPr marL="417830">
              <a:lnSpc>
                <a:spcPct val="100000"/>
              </a:lnSpc>
              <a:spcBef>
                <a:spcPts val="229"/>
              </a:spcBef>
            </a:pPr>
            <a:r>
              <a:rPr sz="200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同步回放</a:t>
            </a:r>
            <a:endParaRPr sz="20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25550"/>
            <a:ext cx="3120021" cy="2446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28937" y="1104887"/>
            <a:ext cx="3120021" cy="24294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23978" y="1000112"/>
            <a:ext cx="3120021" cy="26603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85124" y="347370"/>
            <a:ext cx="510032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多重功能的時間軸操控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293402" y="3489756"/>
            <a:ext cx="2581275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框選頻道錄影時間軸上</a:t>
            </a:r>
            <a:r>
              <a:rPr sz="14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任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ㄧ區</a:t>
            </a:r>
            <a:r>
              <a:rPr sz="14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間</a:t>
            </a:r>
            <a:r>
              <a:rPr sz="1400" spc="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( 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藍色柱狀區域</a:t>
            </a:r>
            <a:r>
              <a:rPr sz="1400" spc="1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)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，可匯</a:t>
            </a:r>
            <a:r>
              <a:rPr sz="14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出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該區</a:t>
            </a:r>
            <a:r>
              <a:rPr sz="14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間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錄 影檔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45856" y="3489935"/>
            <a:ext cx="2404745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框選時間軸上任ㄧ區間(黑色刻 度位置</a:t>
            </a:r>
            <a:r>
              <a:rPr sz="1400" spc="1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)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，可放大顯示</a:t>
            </a:r>
            <a:r>
              <a:rPr sz="14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該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區間時 間軸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2835" y="3490113"/>
            <a:ext cx="2342515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滑鼠點擊錄影時間軸任</a:t>
            </a:r>
            <a:r>
              <a:rPr sz="14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一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時間 點，可自動回放</a:t>
            </a:r>
            <a:endParaRPr sz="14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00108" y="383082"/>
            <a:ext cx="30708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多種通知方式</a:t>
            </a:r>
          </a:p>
        </p:txBody>
      </p:sp>
      <p:sp>
        <p:nvSpPr>
          <p:cNvPr id="3" name="object 3"/>
          <p:cNvSpPr/>
          <p:nvPr/>
        </p:nvSpPr>
        <p:spPr>
          <a:xfrm>
            <a:off x="5042293" y="1142885"/>
            <a:ext cx="2634856" cy="14821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00187" y="1142885"/>
            <a:ext cx="2634856" cy="14821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52028" y="3000381"/>
            <a:ext cx="2634856" cy="1482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07914" y="1796148"/>
            <a:ext cx="916940" cy="509270"/>
          </a:xfrm>
          <a:custGeom>
            <a:avLst/>
            <a:gdLst/>
            <a:ahLst/>
            <a:cxnLst/>
            <a:rect l="l" t="t" r="r" b="b"/>
            <a:pathLst>
              <a:path w="916939" h="509269">
                <a:moveTo>
                  <a:pt x="0" y="0"/>
                </a:moveTo>
                <a:lnTo>
                  <a:pt x="916800" y="0"/>
                </a:lnTo>
                <a:lnTo>
                  <a:pt x="916800" y="508800"/>
                </a:lnTo>
                <a:lnTo>
                  <a:pt x="0" y="508800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114410" y="2676271"/>
            <a:ext cx="10953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事件通知列表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81849" y="2640787"/>
            <a:ext cx="12738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攝影機閃爍紅框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20216" y="4516409"/>
            <a:ext cx="10953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電子地圖標記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52479" y="3017622"/>
            <a:ext cx="2634894" cy="1482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55399" y="3651872"/>
            <a:ext cx="916940" cy="509270"/>
          </a:xfrm>
          <a:custGeom>
            <a:avLst/>
            <a:gdLst/>
            <a:ahLst/>
            <a:cxnLst/>
            <a:rect l="l" t="t" r="r" b="b"/>
            <a:pathLst>
              <a:path w="916939" h="509270">
                <a:moveTo>
                  <a:pt x="0" y="0"/>
                </a:moveTo>
                <a:lnTo>
                  <a:pt x="916800" y="0"/>
                </a:lnTo>
                <a:lnTo>
                  <a:pt x="916800" y="508800"/>
                </a:lnTo>
                <a:lnTo>
                  <a:pt x="0" y="508800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25452" y="3768243"/>
            <a:ext cx="144725" cy="1537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328735" y="4587838"/>
            <a:ext cx="5607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警報聲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731514" y="1214424"/>
            <a:ext cx="403860" cy="1090930"/>
          </a:xfrm>
          <a:custGeom>
            <a:avLst/>
            <a:gdLst/>
            <a:ahLst/>
            <a:cxnLst/>
            <a:rect l="l" t="t" r="r" b="b"/>
            <a:pathLst>
              <a:path w="403860" h="1090930">
                <a:moveTo>
                  <a:pt x="0" y="0"/>
                </a:moveTo>
                <a:lnTo>
                  <a:pt x="403504" y="0"/>
                </a:lnTo>
                <a:lnTo>
                  <a:pt x="403504" y="1090523"/>
                </a:lnTo>
                <a:lnTo>
                  <a:pt x="0" y="1090523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52687" y="3407761"/>
            <a:ext cx="699541" cy="6995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4643" y="418808"/>
            <a:ext cx="66230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結合動態版型的事件通知列表</a:t>
            </a:r>
          </a:p>
        </p:txBody>
      </p:sp>
      <p:sp>
        <p:nvSpPr>
          <p:cNvPr id="3" name="object 3"/>
          <p:cNvSpPr/>
          <p:nvPr/>
        </p:nvSpPr>
        <p:spPr>
          <a:xfrm>
            <a:off x="3175355" y="1159795"/>
            <a:ext cx="5583808" cy="31408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7131" y="1207350"/>
            <a:ext cx="2408831" cy="13549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1523" y="3000382"/>
            <a:ext cx="2374413" cy="14418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52642" y="2578150"/>
            <a:ext cx="10953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收到事件通知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2357" y="4448066"/>
            <a:ext cx="18084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拖曳事件至目前檢視上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98143" y="4444857"/>
            <a:ext cx="30537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立刻於檢視之中查看完</a:t>
            </a:r>
            <a:r>
              <a:rPr sz="14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整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事件</a:t>
            </a:r>
            <a:r>
              <a:rPr sz="14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歷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程錄影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48293" y="1295272"/>
            <a:ext cx="377825" cy="419100"/>
          </a:xfrm>
          <a:custGeom>
            <a:avLst/>
            <a:gdLst/>
            <a:ahLst/>
            <a:cxnLst/>
            <a:rect l="l" t="t" r="r" b="b"/>
            <a:pathLst>
              <a:path w="377825" h="419100">
                <a:moveTo>
                  <a:pt x="0" y="0"/>
                </a:moveTo>
                <a:lnTo>
                  <a:pt x="377698" y="0"/>
                </a:lnTo>
                <a:lnTo>
                  <a:pt x="377698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35878" y="1491627"/>
            <a:ext cx="2020570" cy="1097915"/>
          </a:xfrm>
          <a:custGeom>
            <a:avLst/>
            <a:gdLst/>
            <a:ahLst/>
            <a:cxnLst/>
            <a:rect l="l" t="t" r="r" b="b"/>
            <a:pathLst>
              <a:path w="2020570" h="1097914">
                <a:moveTo>
                  <a:pt x="0" y="0"/>
                </a:moveTo>
                <a:lnTo>
                  <a:pt x="2020506" y="0"/>
                </a:lnTo>
                <a:lnTo>
                  <a:pt x="2020506" y="1097394"/>
                </a:lnTo>
                <a:lnTo>
                  <a:pt x="0" y="1097394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39632" y="347370"/>
            <a:ext cx="45929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檢視輪播與頻道輪播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85724" y="1285862"/>
            <a:ext cx="1854835" cy="378460"/>
          </a:xfrm>
          <a:prstGeom prst="rect">
            <a:avLst/>
          </a:prstGeom>
          <a:solidFill>
            <a:srgbClr val="4A86E8"/>
          </a:solidFill>
        </p:spPr>
        <p:txBody>
          <a:bodyPr vert="horz" wrap="square" lIns="0" tIns="29209" rIns="0" bIns="0" rtlCol="0">
            <a:spAutoFit/>
          </a:bodyPr>
          <a:lstStyle/>
          <a:p>
            <a:pPr marL="417830">
              <a:lnSpc>
                <a:spcPct val="100000"/>
              </a:lnSpc>
              <a:spcBef>
                <a:spcPts val="229"/>
              </a:spcBef>
            </a:pPr>
            <a:r>
              <a:rPr sz="200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檢視輪播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7162" y="3143250"/>
            <a:ext cx="1854835" cy="378460"/>
          </a:xfrm>
          <a:prstGeom prst="rect">
            <a:avLst/>
          </a:prstGeom>
          <a:solidFill>
            <a:srgbClr val="4A86E8"/>
          </a:solidFill>
        </p:spPr>
        <p:txBody>
          <a:bodyPr vert="horz" wrap="square" lIns="0" tIns="29209" rIns="0" bIns="0" rtlCol="0">
            <a:spAutoFit/>
          </a:bodyPr>
          <a:lstStyle/>
          <a:p>
            <a:pPr marL="417830">
              <a:lnSpc>
                <a:spcPct val="100000"/>
              </a:lnSpc>
              <a:spcBef>
                <a:spcPts val="229"/>
              </a:spcBef>
            </a:pPr>
            <a:r>
              <a:rPr sz="200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頻道輪播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7783" y="1785937"/>
            <a:ext cx="1799639" cy="9647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1433" y="1779587"/>
            <a:ext cx="1812925" cy="977900"/>
          </a:xfrm>
          <a:custGeom>
            <a:avLst/>
            <a:gdLst/>
            <a:ahLst/>
            <a:cxnLst/>
            <a:rect l="l" t="t" r="r" b="b"/>
            <a:pathLst>
              <a:path w="1812925" h="977900">
                <a:moveTo>
                  <a:pt x="0" y="0"/>
                </a:moveTo>
                <a:lnTo>
                  <a:pt x="1812340" y="0"/>
                </a:lnTo>
                <a:lnTo>
                  <a:pt x="1812340" y="977430"/>
                </a:lnTo>
                <a:lnTo>
                  <a:pt x="0" y="977430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4A86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00921" y="1785937"/>
            <a:ext cx="1799640" cy="960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94571" y="1779587"/>
            <a:ext cx="1812925" cy="973455"/>
          </a:xfrm>
          <a:custGeom>
            <a:avLst/>
            <a:gdLst/>
            <a:ahLst/>
            <a:cxnLst/>
            <a:rect l="l" t="t" r="r" b="b"/>
            <a:pathLst>
              <a:path w="1812925" h="973455">
                <a:moveTo>
                  <a:pt x="0" y="0"/>
                </a:moveTo>
                <a:lnTo>
                  <a:pt x="1812340" y="0"/>
                </a:lnTo>
                <a:lnTo>
                  <a:pt x="1812340" y="973327"/>
                </a:lnTo>
                <a:lnTo>
                  <a:pt x="0" y="973327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A86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72621" y="1785937"/>
            <a:ext cx="1799640" cy="9830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66271" y="1779587"/>
            <a:ext cx="1812925" cy="996315"/>
          </a:xfrm>
          <a:custGeom>
            <a:avLst/>
            <a:gdLst/>
            <a:ahLst/>
            <a:cxnLst/>
            <a:rect l="l" t="t" r="r" b="b"/>
            <a:pathLst>
              <a:path w="1812925" h="996314">
                <a:moveTo>
                  <a:pt x="0" y="0"/>
                </a:moveTo>
                <a:lnTo>
                  <a:pt x="1812340" y="0"/>
                </a:lnTo>
                <a:lnTo>
                  <a:pt x="1812340" y="995768"/>
                </a:lnTo>
                <a:lnTo>
                  <a:pt x="0" y="995768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A86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2565387" y="3779850"/>
          <a:ext cx="1802764" cy="8858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1540"/>
                <a:gridCol w="891540"/>
              </a:tblGrid>
              <a:tr h="436880">
                <a:tc>
                  <a:txBody>
                    <a:bodyPr/>
                    <a:lstStyle/>
                    <a:p>
                      <a:pPr marL="381635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55575" marB="0">
                    <a:lnL w="12700">
                      <a:solidFill>
                        <a:srgbClr val="1F497D"/>
                      </a:solidFill>
                      <a:prstDash val="solid"/>
                    </a:lnL>
                    <a:lnR w="19050">
                      <a:solidFill>
                        <a:srgbClr val="1F497D"/>
                      </a:solidFill>
                      <a:prstDash val="solid"/>
                    </a:lnR>
                    <a:lnT w="12700">
                      <a:solidFill>
                        <a:srgbClr val="1F497D"/>
                      </a:solidFill>
                      <a:prstDash val="solid"/>
                    </a:lnT>
                    <a:lnB w="19050">
                      <a:solidFill>
                        <a:srgbClr val="1F497D"/>
                      </a:solidFill>
                      <a:prstDash val="soli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6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55575" marB="0">
                    <a:lnL w="19050">
                      <a:solidFill>
                        <a:srgbClr val="1F497D"/>
                      </a:solidFill>
                      <a:prstDash val="solid"/>
                    </a:lnL>
                    <a:lnR w="12700">
                      <a:solidFill>
                        <a:srgbClr val="1F497D"/>
                      </a:solidFill>
                      <a:prstDash val="solid"/>
                    </a:lnR>
                    <a:lnT w="12700">
                      <a:solidFill>
                        <a:srgbClr val="1F497D"/>
                      </a:solidFill>
                      <a:prstDash val="solid"/>
                    </a:lnT>
                    <a:lnB w="19050">
                      <a:solidFill>
                        <a:srgbClr val="1F497D"/>
                      </a:solidFill>
                      <a:prstDash val="solid"/>
                    </a:lnB>
                    <a:solidFill>
                      <a:srgbClr val="C6D9F1"/>
                    </a:solidFill>
                  </a:tcPr>
                </a:tc>
              </a:tr>
              <a:tr h="435609">
                <a:tc>
                  <a:txBody>
                    <a:bodyPr/>
                    <a:lstStyle/>
                    <a:p>
                      <a:pPr marL="381635">
                        <a:lnSpc>
                          <a:spcPct val="100000"/>
                        </a:lnSpc>
                        <a:spcBef>
                          <a:spcPts val="114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7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44780" marB="0">
                    <a:lnL w="12700">
                      <a:solidFill>
                        <a:srgbClr val="1F497D"/>
                      </a:solidFill>
                      <a:prstDash val="solid"/>
                    </a:lnL>
                    <a:lnR w="19050">
                      <a:solidFill>
                        <a:srgbClr val="1F497D"/>
                      </a:solidFill>
                      <a:prstDash val="solid"/>
                    </a:lnR>
                    <a:lnT w="19050">
                      <a:solidFill>
                        <a:srgbClr val="1F497D"/>
                      </a:solidFill>
                      <a:prstDash val="solid"/>
                    </a:lnT>
                    <a:lnB w="12700">
                      <a:solidFill>
                        <a:srgbClr val="1F497D"/>
                      </a:solidFill>
                      <a:prstDash val="soli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114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8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44780" marB="0">
                    <a:lnL w="19050">
                      <a:solidFill>
                        <a:srgbClr val="1F497D"/>
                      </a:solidFill>
                      <a:prstDash val="solid"/>
                    </a:lnL>
                    <a:lnR w="12700">
                      <a:solidFill>
                        <a:srgbClr val="1F497D"/>
                      </a:solidFill>
                      <a:prstDash val="solid"/>
                    </a:lnR>
                    <a:lnT w="19050">
                      <a:solidFill>
                        <a:srgbClr val="1F497D"/>
                      </a:solidFill>
                      <a:prstDash val="solid"/>
                    </a:lnT>
                    <a:lnB w="12700">
                      <a:solidFill>
                        <a:srgbClr val="1F497D"/>
                      </a:solidFill>
                      <a:prstDash val="solid"/>
                    </a:lnB>
                    <a:solidFill>
                      <a:srgbClr val="C6D9F1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/>
          <p:cNvSpPr txBox="1"/>
          <p:nvPr/>
        </p:nvSpPr>
        <p:spPr>
          <a:xfrm>
            <a:off x="2436140" y="1384996"/>
            <a:ext cx="252031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每隔一定時間自動更換</a:t>
            </a:r>
            <a:r>
              <a:rPr sz="14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檢</a:t>
            </a:r>
            <a:r>
              <a:rPr sz="1400" spc="-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視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顯示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07464" y="3215863"/>
            <a:ext cx="394207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每隔一段時間以相同版</a:t>
            </a:r>
            <a:r>
              <a:rPr sz="14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型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依序</a:t>
            </a:r>
            <a:r>
              <a:rPr sz="14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更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換不</a:t>
            </a:r>
            <a:r>
              <a:rPr sz="14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同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攝影</a:t>
            </a:r>
            <a:r>
              <a:rPr sz="14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機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顯示</a:t>
            </a:r>
            <a:endParaRPr sz="1400">
              <a:latin typeface="Noto Sans CJK JP Regular"/>
              <a:cs typeface="Noto Sans CJK JP Regular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493687" y="3779850"/>
          <a:ext cx="1802764" cy="8858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1540"/>
                <a:gridCol w="891540"/>
              </a:tblGrid>
              <a:tr h="436880">
                <a:tc>
                  <a:txBody>
                    <a:bodyPr/>
                    <a:lstStyle/>
                    <a:p>
                      <a:pPr marL="381635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55575" marB="0">
                    <a:lnL w="12700">
                      <a:solidFill>
                        <a:srgbClr val="1F497D"/>
                      </a:solidFill>
                      <a:prstDash val="solid"/>
                    </a:lnL>
                    <a:lnR w="19050">
                      <a:solidFill>
                        <a:srgbClr val="1F497D"/>
                      </a:solidFill>
                      <a:prstDash val="solid"/>
                    </a:lnR>
                    <a:lnT w="12700">
                      <a:solidFill>
                        <a:srgbClr val="1F497D"/>
                      </a:solidFill>
                      <a:prstDash val="solid"/>
                    </a:lnT>
                    <a:lnB w="19050">
                      <a:solidFill>
                        <a:srgbClr val="1F497D"/>
                      </a:solidFill>
                      <a:prstDash val="soli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55575" marB="0">
                    <a:lnL w="19050">
                      <a:solidFill>
                        <a:srgbClr val="1F497D"/>
                      </a:solidFill>
                      <a:prstDash val="solid"/>
                    </a:lnL>
                    <a:lnR w="12700">
                      <a:solidFill>
                        <a:srgbClr val="1F497D"/>
                      </a:solidFill>
                      <a:prstDash val="solid"/>
                    </a:lnR>
                    <a:lnT w="12700">
                      <a:solidFill>
                        <a:srgbClr val="1F497D"/>
                      </a:solidFill>
                      <a:prstDash val="solid"/>
                    </a:lnT>
                    <a:lnB w="19050">
                      <a:solidFill>
                        <a:srgbClr val="1F497D"/>
                      </a:solidFill>
                      <a:prstDash val="solid"/>
                    </a:lnB>
                    <a:solidFill>
                      <a:srgbClr val="C6D9F1"/>
                    </a:solidFill>
                  </a:tcPr>
                </a:tc>
              </a:tr>
              <a:tr h="435609">
                <a:tc>
                  <a:txBody>
                    <a:bodyPr/>
                    <a:lstStyle/>
                    <a:p>
                      <a:pPr marL="381635">
                        <a:lnSpc>
                          <a:spcPct val="100000"/>
                        </a:lnSpc>
                        <a:spcBef>
                          <a:spcPts val="114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44780" marB="0">
                    <a:lnL w="12700">
                      <a:solidFill>
                        <a:srgbClr val="1F497D"/>
                      </a:solidFill>
                      <a:prstDash val="solid"/>
                    </a:lnL>
                    <a:lnR w="19050">
                      <a:solidFill>
                        <a:srgbClr val="1F497D"/>
                      </a:solidFill>
                      <a:prstDash val="solid"/>
                    </a:lnR>
                    <a:lnT w="19050">
                      <a:solidFill>
                        <a:srgbClr val="1F497D"/>
                      </a:solidFill>
                      <a:prstDash val="solid"/>
                    </a:lnT>
                    <a:lnB w="12700">
                      <a:solidFill>
                        <a:srgbClr val="1F497D"/>
                      </a:solidFill>
                      <a:prstDash val="soli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114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44780" marB="0">
                    <a:lnL w="19050">
                      <a:solidFill>
                        <a:srgbClr val="1F497D"/>
                      </a:solidFill>
                      <a:prstDash val="solid"/>
                    </a:lnL>
                    <a:lnR w="12700">
                      <a:solidFill>
                        <a:srgbClr val="1F497D"/>
                      </a:solidFill>
                      <a:prstDash val="solid"/>
                    </a:lnR>
                    <a:lnT w="19050">
                      <a:solidFill>
                        <a:srgbClr val="1F497D"/>
                      </a:solidFill>
                      <a:prstDash val="solid"/>
                    </a:lnT>
                    <a:lnB w="12700">
                      <a:solidFill>
                        <a:srgbClr val="1F497D"/>
                      </a:solidFill>
                      <a:prstDash val="solid"/>
                    </a:lnB>
                    <a:solidFill>
                      <a:srgbClr val="C6D9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4565650" y="3779850"/>
          <a:ext cx="1802764" cy="8858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1540"/>
                <a:gridCol w="891540"/>
              </a:tblGrid>
              <a:tr h="436880">
                <a:tc>
                  <a:txBody>
                    <a:bodyPr/>
                    <a:lstStyle/>
                    <a:p>
                      <a:pPr marL="381635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9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55575" marB="0">
                    <a:lnL w="12700">
                      <a:solidFill>
                        <a:srgbClr val="1F497D"/>
                      </a:solidFill>
                      <a:prstDash val="solid"/>
                    </a:lnL>
                    <a:lnR w="19050">
                      <a:solidFill>
                        <a:srgbClr val="1F497D"/>
                      </a:solidFill>
                      <a:prstDash val="solid"/>
                    </a:lnR>
                    <a:lnT w="12700">
                      <a:solidFill>
                        <a:srgbClr val="1F497D"/>
                      </a:solidFill>
                      <a:prstDash val="solid"/>
                    </a:lnT>
                    <a:lnB w="19050">
                      <a:solidFill>
                        <a:srgbClr val="1F497D"/>
                      </a:solidFill>
                      <a:prstDash val="soli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348615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55575" marB="0">
                    <a:lnL w="19050">
                      <a:solidFill>
                        <a:srgbClr val="1F497D"/>
                      </a:solidFill>
                      <a:prstDash val="solid"/>
                    </a:lnL>
                    <a:lnR w="12700">
                      <a:solidFill>
                        <a:srgbClr val="1F497D"/>
                      </a:solidFill>
                      <a:prstDash val="solid"/>
                    </a:lnR>
                    <a:lnT w="12700">
                      <a:solidFill>
                        <a:srgbClr val="1F497D"/>
                      </a:solidFill>
                      <a:prstDash val="solid"/>
                    </a:lnT>
                    <a:lnB w="19050">
                      <a:solidFill>
                        <a:srgbClr val="1F497D"/>
                      </a:solidFill>
                      <a:prstDash val="solid"/>
                    </a:lnB>
                    <a:solidFill>
                      <a:srgbClr val="C6D9F1"/>
                    </a:solidFill>
                  </a:tcPr>
                </a:tc>
              </a:tr>
              <a:tr h="435609">
                <a:tc>
                  <a:txBody>
                    <a:bodyPr/>
                    <a:lstStyle/>
                    <a:p>
                      <a:pPr marL="381635">
                        <a:lnSpc>
                          <a:spcPct val="100000"/>
                        </a:lnSpc>
                        <a:spcBef>
                          <a:spcPts val="114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44780" marB="0">
                    <a:lnL w="12700">
                      <a:solidFill>
                        <a:srgbClr val="1F497D"/>
                      </a:solidFill>
                      <a:prstDash val="solid"/>
                    </a:lnL>
                    <a:lnR w="19050">
                      <a:solidFill>
                        <a:srgbClr val="1F497D"/>
                      </a:solidFill>
                      <a:prstDash val="solid"/>
                    </a:lnR>
                    <a:lnT w="19050">
                      <a:solidFill>
                        <a:srgbClr val="1F497D"/>
                      </a:solidFill>
                      <a:prstDash val="solid"/>
                    </a:lnT>
                    <a:lnB w="12700">
                      <a:solidFill>
                        <a:srgbClr val="1F497D"/>
                      </a:solidFill>
                      <a:prstDash val="soli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14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44780" marB="0">
                    <a:lnL w="19050">
                      <a:solidFill>
                        <a:srgbClr val="1F497D"/>
                      </a:solidFill>
                      <a:prstDash val="solid"/>
                    </a:lnL>
                    <a:lnR w="12700">
                      <a:solidFill>
                        <a:srgbClr val="1F497D"/>
                      </a:solidFill>
                      <a:prstDash val="solid"/>
                    </a:lnR>
                    <a:lnT w="19050">
                      <a:solidFill>
                        <a:srgbClr val="1F497D"/>
                      </a:solidFill>
                      <a:prstDash val="solid"/>
                    </a:lnT>
                    <a:lnB w="12700">
                      <a:solidFill>
                        <a:srgbClr val="1F497D"/>
                      </a:solidFill>
                      <a:prstDash val="solid"/>
                    </a:lnB>
                    <a:solidFill>
                      <a:srgbClr val="C6D9F1"/>
                    </a:solidFill>
                  </a:tcPr>
                </a:tc>
              </a:tr>
            </a:tbl>
          </a:graphicData>
        </a:graphic>
      </p:graphicFrame>
      <p:sp>
        <p:nvSpPr>
          <p:cNvPr id="16" name="object 16"/>
          <p:cNvSpPr/>
          <p:nvPr/>
        </p:nvSpPr>
        <p:spPr>
          <a:xfrm>
            <a:off x="2424683" y="2074164"/>
            <a:ext cx="489204" cy="4632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486609" y="2143125"/>
            <a:ext cx="357505" cy="285750"/>
          </a:xfrm>
          <a:custGeom>
            <a:avLst/>
            <a:gdLst/>
            <a:ahLst/>
            <a:cxnLst/>
            <a:rect l="l" t="t" r="r" b="b"/>
            <a:pathLst>
              <a:path w="357505" h="285750">
                <a:moveTo>
                  <a:pt x="214312" y="0"/>
                </a:moveTo>
                <a:lnTo>
                  <a:pt x="214312" y="71437"/>
                </a:lnTo>
                <a:lnTo>
                  <a:pt x="0" y="71437"/>
                </a:lnTo>
                <a:lnTo>
                  <a:pt x="0" y="214312"/>
                </a:lnTo>
                <a:lnTo>
                  <a:pt x="214312" y="214312"/>
                </a:lnTo>
                <a:lnTo>
                  <a:pt x="214312" y="285750"/>
                </a:lnTo>
                <a:lnTo>
                  <a:pt x="357187" y="142875"/>
                </a:lnTo>
                <a:lnTo>
                  <a:pt x="214312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86609" y="2143125"/>
            <a:ext cx="357505" cy="285750"/>
          </a:xfrm>
          <a:custGeom>
            <a:avLst/>
            <a:gdLst/>
            <a:ahLst/>
            <a:cxnLst/>
            <a:rect l="l" t="t" r="r" b="b"/>
            <a:pathLst>
              <a:path w="357505" h="285750">
                <a:moveTo>
                  <a:pt x="0" y="71437"/>
                </a:moveTo>
                <a:lnTo>
                  <a:pt x="214312" y="71437"/>
                </a:lnTo>
                <a:lnTo>
                  <a:pt x="214312" y="0"/>
                </a:lnTo>
                <a:lnTo>
                  <a:pt x="357187" y="142875"/>
                </a:lnTo>
                <a:lnTo>
                  <a:pt x="214312" y="285750"/>
                </a:lnTo>
                <a:lnTo>
                  <a:pt x="214312" y="214312"/>
                </a:lnTo>
                <a:lnTo>
                  <a:pt x="0" y="214312"/>
                </a:lnTo>
                <a:lnTo>
                  <a:pt x="0" y="71437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67428" y="2074164"/>
            <a:ext cx="489203" cy="4632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29746" y="2143125"/>
            <a:ext cx="357505" cy="285750"/>
          </a:xfrm>
          <a:custGeom>
            <a:avLst/>
            <a:gdLst/>
            <a:ahLst/>
            <a:cxnLst/>
            <a:rect l="l" t="t" r="r" b="b"/>
            <a:pathLst>
              <a:path w="357504" h="285750">
                <a:moveTo>
                  <a:pt x="214312" y="0"/>
                </a:moveTo>
                <a:lnTo>
                  <a:pt x="214312" y="71437"/>
                </a:lnTo>
                <a:lnTo>
                  <a:pt x="0" y="71437"/>
                </a:lnTo>
                <a:lnTo>
                  <a:pt x="0" y="214312"/>
                </a:lnTo>
                <a:lnTo>
                  <a:pt x="214312" y="214312"/>
                </a:lnTo>
                <a:lnTo>
                  <a:pt x="214312" y="285750"/>
                </a:lnTo>
                <a:lnTo>
                  <a:pt x="357187" y="142875"/>
                </a:lnTo>
                <a:lnTo>
                  <a:pt x="214312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29746" y="2143125"/>
            <a:ext cx="357505" cy="285750"/>
          </a:xfrm>
          <a:custGeom>
            <a:avLst/>
            <a:gdLst/>
            <a:ahLst/>
            <a:cxnLst/>
            <a:rect l="l" t="t" r="r" b="b"/>
            <a:pathLst>
              <a:path w="357504" h="285750">
                <a:moveTo>
                  <a:pt x="0" y="71437"/>
                </a:moveTo>
                <a:lnTo>
                  <a:pt x="214312" y="71437"/>
                </a:lnTo>
                <a:lnTo>
                  <a:pt x="214312" y="0"/>
                </a:lnTo>
                <a:lnTo>
                  <a:pt x="357187" y="142875"/>
                </a:lnTo>
                <a:lnTo>
                  <a:pt x="214312" y="285750"/>
                </a:lnTo>
                <a:lnTo>
                  <a:pt x="214312" y="214312"/>
                </a:lnTo>
                <a:lnTo>
                  <a:pt x="0" y="214312"/>
                </a:lnTo>
                <a:lnTo>
                  <a:pt x="0" y="71437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43427" y="360260"/>
            <a:ext cx="20554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效能提升</a:t>
            </a:r>
          </a:p>
        </p:txBody>
      </p:sp>
      <p:sp>
        <p:nvSpPr>
          <p:cNvPr id="3" name="object 3"/>
          <p:cNvSpPr/>
          <p:nvPr/>
        </p:nvSpPr>
        <p:spPr>
          <a:xfrm>
            <a:off x="857224" y="1785937"/>
            <a:ext cx="2976586" cy="2071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50874" y="1779587"/>
            <a:ext cx="2989580" cy="2084705"/>
          </a:xfrm>
          <a:custGeom>
            <a:avLst/>
            <a:gdLst/>
            <a:ahLst/>
            <a:cxnLst/>
            <a:rect l="l" t="t" r="r" b="b"/>
            <a:pathLst>
              <a:path w="2989579" h="2084704">
                <a:moveTo>
                  <a:pt x="0" y="0"/>
                </a:moveTo>
                <a:lnTo>
                  <a:pt x="2989287" y="0"/>
                </a:lnTo>
                <a:lnTo>
                  <a:pt x="2989287" y="2084400"/>
                </a:lnTo>
                <a:lnTo>
                  <a:pt x="0" y="20844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45216" y="3930262"/>
            <a:ext cx="13087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比前代快了</a:t>
            </a:r>
            <a:r>
              <a:rPr sz="1400" spc="5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10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倍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60373" y="1221562"/>
            <a:ext cx="1854835" cy="378460"/>
          </a:xfrm>
          <a:prstGeom prst="rect">
            <a:avLst/>
          </a:prstGeom>
          <a:solidFill>
            <a:srgbClr val="4A86E8"/>
          </a:solidFill>
        </p:spPr>
        <p:txBody>
          <a:bodyPr vert="horz" wrap="square" lIns="0" tIns="29209" rIns="0" bIns="0" rtlCol="0">
            <a:spAutoFit/>
          </a:bodyPr>
          <a:lstStyle/>
          <a:p>
            <a:pPr marL="163195">
              <a:lnSpc>
                <a:spcPct val="100000"/>
              </a:lnSpc>
              <a:spcBef>
                <a:spcPts val="229"/>
              </a:spcBef>
            </a:pPr>
            <a:r>
              <a:rPr sz="200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調閱影像更快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57887" y="1221562"/>
            <a:ext cx="1854835" cy="378460"/>
          </a:xfrm>
          <a:prstGeom prst="rect">
            <a:avLst/>
          </a:prstGeom>
          <a:solidFill>
            <a:srgbClr val="4A86E8"/>
          </a:solidFill>
        </p:spPr>
        <p:txBody>
          <a:bodyPr vert="horz" wrap="square" lIns="0" tIns="29209" rIns="0" bIns="0" rtlCol="0">
            <a:spAutoFit/>
          </a:bodyPr>
          <a:lstStyle/>
          <a:p>
            <a:pPr marL="163195">
              <a:lnSpc>
                <a:spcPct val="100000"/>
              </a:lnSpc>
              <a:spcBef>
                <a:spcPts val="229"/>
              </a:spcBef>
            </a:pPr>
            <a:r>
              <a:rPr sz="200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匯出影片更快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22164" y="3951650"/>
            <a:ext cx="2304415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比前代快了</a:t>
            </a:r>
            <a:r>
              <a:rPr sz="1400" spc="5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5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倍</a:t>
            </a:r>
            <a:endParaRPr sz="14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spc="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(</a:t>
            </a:r>
            <a:r>
              <a:rPr sz="1400" spc="1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5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30</a:t>
            </a:r>
            <a:r>
              <a:rPr sz="1400" spc="3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分鐘長度影像</a:t>
            </a:r>
            <a:r>
              <a:rPr sz="1400" spc="-3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,</a:t>
            </a:r>
            <a:r>
              <a:rPr sz="1400" spc="-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5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110</a:t>
            </a:r>
            <a:r>
              <a:rPr sz="1400" spc="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114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MB</a:t>
            </a:r>
            <a:r>
              <a:rPr sz="1400" spc="2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)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72000" y="1819394"/>
            <a:ext cx="2557157" cy="2120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80113" y="2067699"/>
            <a:ext cx="3329470" cy="15648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73763" y="2061349"/>
            <a:ext cx="3342640" cy="1577975"/>
          </a:xfrm>
          <a:custGeom>
            <a:avLst/>
            <a:gdLst/>
            <a:ahLst/>
            <a:cxnLst/>
            <a:rect l="l" t="t" r="r" b="b"/>
            <a:pathLst>
              <a:path w="3342640" h="1577975">
                <a:moveTo>
                  <a:pt x="0" y="0"/>
                </a:moveTo>
                <a:lnTo>
                  <a:pt x="3342170" y="0"/>
                </a:lnTo>
                <a:lnTo>
                  <a:pt x="3342170" y="1577517"/>
                </a:lnTo>
                <a:lnTo>
                  <a:pt x="0" y="1577517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7659" y="1071370"/>
            <a:ext cx="8311896" cy="34579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7530" y="1131595"/>
            <a:ext cx="8152765" cy="3297554"/>
          </a:xfrm>
          <a:custGeom>
            <a:avLst/>
            <a:gdLst/>
            <a:ahLst/>
            <a:cxnLst/>
            <a:rect l="l" t="t" r="r" b="b"/>
            <a:pathLst>
              <a:path w="8152765" h="3297554">
                <a:moveTo>
                  <a:pt x="0" y="0"/>
                </a:moveTo>
                <a:lnTo>
                  <a:pt x="8152345" y="0"/>
                </a:lnTo>
                <a:lnTo>
                  <a:pt x="8152345" y="3297542"/>
                </a:lnTo>
                <a:lnTo>
                  <a:pt x="0" y="3297542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7530" y="1131595"/>
            <a:ext cx="8152765" cy="3297554"/>
          </a:xfrm>
          <a:custGeom>
            <a:avLst/>
            <a:gdLst/>
            <a:ahLst/>
            <a:cxnLst/>
            <a:rect l="l" t="t" r="r" b="b"/>
            <a:pathLst>
              <a:path w="8152765" h="3297554">
                <a:moveTo>
                  <a:pt x="0" y="0"/>
                </a:moveTo>
                <a:lnTo>
                  <a:pt x="8152345" y="0"/>
                </a:lnTo>
                <a:lnTo>
                  <a:pt x="8152345" y="3297542"/>
                </a:lnTo>
                <a:lnTo>
                  <a:pt x="0" y="3297542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6240" y="2654820"/>
            <a:ext cx="5551932" cy="5013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6240" y="1144524"/>
            <a:ext cx="1159751" cy="1623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5411" y="1203591"/>
            <a:ext cx="1000760" cy="1464310"/>
          </a:xfrm>
          <a:custGeom>
            <a:avLst/>
            <a:gdLst/>
            <a:ahLst/>
            <a:cxnLst/>
            <a:rect l="l" t="t" r="r" b="b"/>
            <a:pathLst>
              <a:path w="1000760" h="1464310">
                <a:moveTo>
                  <a:pt x="0" y="0"/>
                </a:moveTo>
                <a:lnTo>
                  <a:pt x="1000239" y="0"/>
                </a:lnTo>
                <a:lnTo>
                  <a:pt x="1000239" y="1464297"/>
                </a:lnTo>
                <a:lnTo>
                  <a:pt x="0" y="1464297"/>
                </a:lnTo>
                <a:lnTo>
                  <a:pt x="0" y="0"/>
                </a:lnTo>
                <a:close/>
              </a:path>
            </a:pathLst>
          </a:custGeom>
          <a:solidFill>
            <a:srgbClr val="F34F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96240" y="3064764"/>
            <a:ext cx="8151876" cy="4709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75411" y="3124809"/>
            <a:ext cx="7993380" cy="311150"/>
          </a:xfrm>
          <a:prstGeom prst="rect">
            <a:avLst/>
          </a:prstGeom>
          <a:ln w="28575">
            <a:solidFill>
              <a:srgbClr val="FFFFFF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Application</a:t>
            </a:r>
            <a:r>
              <a:rPr sz="1600" spc="7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Framework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77665" y="4012593"/>
            <a:ext cx="1612265" cy="809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spc="30" dirty="0">
                <a:solidFill>
                  <a:srgbClr val="073763"/>
                </a:solidFill>
                <a:latin typeface="Noto Sans CJK JP Regular"/>
                <a:cs typeface="Noto Sans CJK JP Regular"/>
              </a:rPr>
              <a:t>QTS</a:t>
            </a:r>
            <a:r>
              <a:rPr sz="2000" spc="-15" dirty="0">
                <a:solidFill>
                  <a:srgbClr val="073763"/>
                </a:solidFill>
                <a:latin typeface="Noto Sans CJK JP Regular"/>
                <a:cs typeface="Noto Sans CJK JP Regular"/>
              </a:rPr>
              <a:t> </a:t>
            </a:r>
            <a:r>
              <a:rPr sz="2000" dirty="0">
                <a:solidFill>
                  <a:srgbClr val="073763"/>
                </a:solidFill>
                <a:latin typeface="Noto Sans CJK JP Regular"/>
                <a:cs typeface="Noto Sans CJK JP Regular"/>
              </a:rPr>
              <a:t>作業系統</a:t>
            </a:r>
            <a:endParaRPr sz="20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1850"/>
              </a:spcBef>
            </a:pPr>
            <a:r>
              <a:rPr sz="1600" spc="7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NAS</a:t>
            </a:r>
            <a:r>
              <a:rPr sz="1600" spc="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Hardware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5411" y="3507854"/>
            <a:ext cx="1435735" cy="492759"/>
          </a:xfrm>
          <a:prstGeom prst="rect">
            <a:avLst/>
          </a:prstGeom>
          <a:solidFill>
            <a:srgbClr val="4BACC6"/>
          </a:solidFill>
        </p:spPr>
        <p:txBody>
          <a:bodyPr vert="horz" wrap="square" lIns="0" tIns="117475" rIns="0" bIns="0" rtlCol="0">
            <a:spAutoFit/>
          </a:bodyPr>
          <a:lstStyle/>
          <a:p>
            <a:pPr marL="335915">
              <a:lnSpc>
                <a:spcPct val="100000"/>
              </a:lnSpc>
              <a:spcBef>
                <a:spcPts val="92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儲存管理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53755" y="3507854"/>
            <a:ext cx="1471930" cy="492759"/>
          </a:xfrm>
          <a:prstGeom prst="rect">
            <a:avLst/>
          </a:prstGeom>
          <a:solidFill>
            <a:srgbClr val="4BACC6"/>
          </a:solidFill>
        </p:spPr>
        <p:txBody>
          <a:bodyPr vert="horz" wrap="square" lIns="0" tIns="117475" rIns="0" bIns="0" rtlCol="0">
            <a:spAutoFit/>
          </a:bodyPr>
          <a:lstStyle/>
          <a:p>
            <a:pPr marL="329565">
              <a:lnSpc>
                <a:spcPct val="100000"/>
              </a:lnSpc>
              <a:spcBef>
                <a:spcPts val="92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網路管理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26472" y="3507854"/>
            <a:ext cx="1714500" cy="492759"/>
          </a:xfrm>
          <a:prstGeom prst="rect">
            <a:avLst/>
          </a:prstGeom>
          <a:solidFill>
            <a:srgbClr val="00B0F0"/>
          </a:solidFill>
        </p:spPr>
        <p:txBody>
          <a:bodyPr vert="horz" wrap="square" lIns="0" tIns="117475" rIns="0" bIns="0" rtlCol="0">
            <a:spAutoFit/>
          </a:bodyPr>
          <a:lstStyle/>
          <a:p>
            <a:pPr marL="216535">
              <a:lnSpc>
                <a:spcPct val="100000"/>
              </a:lnSpc>
              <a:spcBef>
                <a:spcPts val="925"/>
              </a:spcBef>
            </a:pPr>
            <a:r>
              <a:rPr sz="1600" spc="7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NAS</a:t>
            </a:r>
            <a:r>
              <a:rPr sz="1600" spc="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應用程式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41962" y="3507854"/>
            <a:ext cx="1634489" cy="492759"/>
          </a:xfrm>
          <a:prstGeom prst="rect">
            <a:avLst/>
          </a:prstGeom>
          <a:solidFill>
            <a:srgbClr val="00B0F0"/>
          </a:solidFill>
        </p:spPr>
        <p:txBody>
          <a:bodyPr vert="horz" wrap="square" lIns="0" tIns="117475" rIns="0" bIns="0" rtlCol="0">
            <a:spAutoFit/>
          </a:bodyPr>
          <a:lstStyle/>
          <a:p>
            <a:pPr marL="274320">
              <a:lnSpc>
                <a:spcPct val="100000"/>
              </a:lnSpc>
              <a:spcBef>
                <a:spcPts val="925"/>
              </a:spcBef>
            </a:pPr>
            <a:r>
              <a:rPr sz="1600" spc="5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App</a:t>
            </a:r>
            <a:r>
              <a:rPr sz="1600" spc="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6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Center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75372" y="3507854"/>
            <a:ext cx="1293495" cy="492759"/>
          </a:xfrm>
          <a:prstGeom prst="rect">
            <a:avLst/>
          </a:prstGeom>
          <a:solidFill>
            <a:srgbClr val="00B0F0"/>
          </a:solidFill>
        </p:spPr>
        <p:txBody>
          <a:bodyPr vert="horz" wrap="square" lIns="0" tIns="3810" rIns="0" bIns="0" rtlCol="0">
            <a:spAutoFit/>
          </a:bodyPr>
          <a:lstStyle/>
          <a:p>
            <a:pPr marL="321310" marR="254635" indent="-59690">
              <a:lnSpc>
                <a:spcPts val="1920"/>
              </a:lnSpc>
              <a:spcBef>
                <a:spcPts val="30"/>
              </a:spcBef>
            </a:pPr>
            <a:r>
              <a:rPr sz="1600" spc="10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O</a:t>
            </a:r>
            <a:r>
              <a:rPr sz="16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p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enCL  </a:t>
            </a:r>
            <a:r>
              <a:rPr sz="1600" spc="-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Library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275458" y="322186"/>
            <a:ext cx="45929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軟體定義的監控系統</a:t>
            </a:r>
          </a:p>
        </p:txBody>
      </p:sp>
      <p:graphicFrame>
        <p:nvGraphicFramePr>
          <p:cNvPr id="17" name="object 17"/>
          <p:cNvGraphicFramePr>
            <a:graphicFrameLocks noGrp="1"/>
          </p:cNvGraphicFramePr>
          <p:nvPr/>
        </p:nvGraphicFramePr>
        <p:xfrm>
          <a:off x="461124" y="1184541"/>
          <a:ext cx="7985759" cy="1852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0125"/>
                <a:gridCol w="80009"/>
                <a:gridCol w="1000125"/>
                <a:gridCol w="80010"/>
                <a:gridCol w="1033780"/>
                <a:gridCol w="2237105"/>
                <a:gridCol w="1294130"/>
                <a:gridCol w="1260475"/>
              </a:tblGrid>
              <a:tr h="14878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284480">
                        <a:lnSpc>
                          <a:spcPct val="100000"/>
                        </a:lnSpc>
                      </a:pPr>
                      <a:r>
                        <a:rPr sz="1600" spc="114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QVR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  <a:p>
                      <a:pPr marL="337820">
                        <a:lnSpc>
                          <a:spcPct val="100000"/>
                        </a:lnSpc>
                      </a:pPr>
                      <a:r>
                        <a:rPr sz="1600" spc="1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Pro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17145" algn="ctr">
                        <a:lnSpc>
                          <a:spcPct val="100000"/>
                        </a:lnSpc>
                      </a:pPr>
                      <a:r>
                        <a:rPr sz="1600" spc="114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QVR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sz="1600" spc="1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Center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R="48260" algn="ctr">
                        <a:lnSpc>
                          <a:spcPct val="100000"/>
                        </a:lnSpc>
                      </a:pPr>
                      <a:r>
                        <a:rPr sz="1600" spc="114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QVR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  <a:p>
                      <a:pPr marR="48895" algn="ctr">
                        <a:lnSpc>
                          <a:spcPct val="100000"/>
                        </a:lnSpc>
                      </a:pPr>
                      <a:r>
                        <a:rPr sz="1600" spc="3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Guard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653415">
                        <a:lnSpc>
                          <a:spcPct val="100000"/>
                        </a:lnSpc>
                        <a:spcBef>
                          <a:spcPts val="1795"/>
                        </a:spcBef>
                      </a:pPr>
                      <a:r>
                        <a:rPr sz="1600" spc="4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QIoT</a:t>
                      </a:r>
                      <a:r>
                        <a:rPr sz="1600" spc="1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 </a:t>
                      </a:r>
                      <a:r>
                        <a:rPr sz="1600" spc="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Suite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404495">
                        <a:lnSpc>
                          <a:spcPct val="100000"/>
                        </a:lnSpc>
                      </a:pPr>
                      <a:r>
                        <a:rPr sz="1600" spc="229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VM</a:t>
                      </a:r>
                      <a:r>
                        <a:rPr sz="1600" spc="1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 </a:t>
                      </a:r>
                      <a:r>
                        <a:rPr sz="1600" spc="6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1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407034">
                        <a:lnSpc>
                          <a:spcPct val="100000"/>
                        </a:lnSpc>
                      </a:pPr>
                      <a:r>
                        <a:rPr sz="1600" spc="229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VM</a:t>
                      </a:r>
                      <a:r>
                        <a:rPr sz="1600" spc="1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 </a:t>
                      </a:r>
                      <a:r>
                        <a:rPr sz="1600" spc="6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2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364490">
                <a:tc gridSpan="6"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6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Container</a:t>
                      </a:r>
                      <a:r>
                        <a:rPr sz="1600" spc="5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 </a:t>
                      </a:r>
                      <a:r>
                        <a:rPr sz="1600" spc="-2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Station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135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1305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600" spc="-1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Virtualization</a:t>
                      </a:r>
                      <a:r>
                        <a:rPr sz="1600" spc="3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 </a:t>
                      </a:r>
                      <a:r>
                        <a:rPr sz="1600" spc="-2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Station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604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18" name="object 18"/>
          <p:cNvSpPr/>
          <p:nvPr/>
        </p:nvSpPr>
        <p:spPr>
          <a:xfrm>
            <a:off x="3180588" y="3052572"/>
            <a:ext cx="2580132" cy="720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80588" y="3435807"/>
            <a:ext cx="2580132" cy="526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75411" y="3124809"/>
            <a:ext cx="7993380" cy="311150"/>
          </a:xfrm>
          <a:custGeom>
            <a:avLst/>
            <a:gdLst/>
            <a:ahLst/>
            <a:cxnLst/>
            <a:rect l="l" t="t" r="r" b="b"/>
            <a:pathLst>
              <a:path w="7993380" h="311150">
                <a:moveTo>
                  <a:pt x="0" y="0"/>
                </a:moveTo>
                <a:lnTo>
                  <a:pt x="7992897" y="0"/>
                </a:lnTo>
                <a:lnTo>
                  <a:pt x="7992897" y="311035"/>
                </a:lnTo>
                <a:lnTo>
                  <a:pt x="0" y="311035"/>
                </a:lnTo>
                <a:lnTo>
                  <a:pt x="0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27659" y="4398264"/>
            <a:ext cx="8308848" cy="6309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7530" y="4458360"/>
            <a:ext cx="8149590" cy="471170"/>
          </a:xfrm>
          <a:custGeom>
            <a:avLst/>
            <a:gdLst/>
            <a:ahLst/>
            <a:cxnLst/>
            <a:rect l="l" t="t" r="r" b="b"/>
            <a:pathLst>
              <a:path w="8149590" h="471170">
                <a:moveTo>
                  <a:pt x="0" y="0"/>
                </a:moveTo>
                <a:lnTo>
                  <a:pt x="8149196" y="0"/>
                </a:lnTo>
                <a:lnTo>
                  <a:pt x="8149196" y="470852"/>
                </a:lnTo>
                <a:lnTo>
                  <a:pt x="0" y="470852"/>
                </a:lnTo>
                <a:lnTo>
                  <a:pt x="0" y="0"/>
                </a:lnTo>
                <a:close/>
              </a:path>
            </a:pathLst>
          </a:custGeom>
          <a:solidFill>
            <a:srgbClr val="3D85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7530" y="4458360"/>
            <a:ext cx="8149590" cy="471170"/>
          </a:xfrm>
          <a:custGeom>
            <a:avLst/>
            <a:gdLst/>
            <a:ahLst/>
            <a:cxnLst/>
            <a:rect l="l" t="t" r="r" b="b"/>
            <a:pathLst>
              <a:path w="8149590" h="471170">
                <a:moveTo>
                  <a:pt x="0" y="0"/>
                </a:moveTo>
                <a:lnTo>
                  <a:pt x="8149196" y="0"/>
                </a:lnTo>
                <a:lnTo>
                  <a:pt x="8149196" y="470852"/>
                </a:lnTo>
                <a:lnTo>
                  <a:pt x="0" y="470852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93519" y="1161288"/>
            <a:ext cx="1124712" cy="15880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55534" y="1203591"/>
            <a:ext cx="1000760" cy="1464310"/>
          </a:xfrm>
          <a:custGeom>
            <a:avLst/>
            <a:gdLst/>
            <a:ahLst/>
            <a:cxnLst/>
            <a:rect l="l" t="t" r="r" b="b"/>
            <a:pathLst>
              <a:path w="1000760" h="1464310">
                <a:moveTo>
                  <a:pt x="0" y="0"/>
                </a:moveTo>
                <a:lnTo>
                  <a:pt x="1000239" y="0"/>
                </a:lnTo>
                <a:lnTo>
                  <a:pt x="1000239" y="1464297"/>
                </a:lnTo>
                <a:lnTo>
                  <a:pt x="0" y="1464297"/>
                </a:lnTo>
                <a:lnTo>
                  <a:pt x="0" y="0"/>
                </a:lnTo>
                <a:close/>
              </a:path>
            </a:pathLst>
          </a:custGeom>
          <a:solidFill>
            <a:srgbClr val="8064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574035" y="1161288"/>
            <a:ext cx="1123188" cy="15880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635656" y="1203591"/>
            <a:ext cx="1000760" cy="1464310"/>
          </a:xfrm>
          <a:custGeom>
            <a:avLst/>
            <a:gdLst/>
            <a:ahLst/>
            <a:cxnLst/>
            <a:rect l="l" t="t" r="r" b="b"/>
            <a:pathLst>
              <a:path w="1000760" h="1464310">
                <a:moveTo>
                  <a:pt x="0" y="0"/>
                </a:moveTo>
                <a:lnTo>
                  <a:pt x="1000239" y="0"/>
                </a:lnTo>
                <a:lnTo>
                  <a:pt x="1000239" y="1464297"/>
                </a:lnTo>
                <a:lnTo>
                  <a:pt x="0" y="1464297"/>
                </a:lnTo>
                <a:lnTo>
                  <a:pt x="0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628644" y="1144524"/>
            <a:ext cx="2319528" cy="162458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707904" y="1203591"/>
            <a:ext cx="2160270" cy="1466215"/>
          </a:xfrm>
          <a:custGeom>
            <a:avLst/>
            <a:gdLst/>
            <a:ahLst/>
            <a:cxnLst/>
            <a:rect l="l" t="t" r="r" b="b"/>
            <a:pathLst>
              <a:path w="2160270" h="1466214">
                <a:moveTo>
                  <a:pt x="0" y="0"/>
                </a:moveTo>
                <a:lnTo>
                  <a:pt x="2160244" y="0"/>
                </a:lnTo>
                <a:lnTo>
                  <a:pt x="2160244" y="1466151"/>
                </a:lnTo>
                <a:lnTo>
                  <a:pt x="0" y="1466151"/>
                </a:lnTo>
                <a:lnTo>
                  <a:pt x="0" y="0"/>
                </a:lnTo>
                <a:close/>
              </a:path>
            </a:pathLst>
          </a:custGeom>
          <a:solidFill>
            <a:srgbClr val="376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499686" y="1428750"/>
            <a:ext cx="572373" cy="50006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859779" y="2656332"/>
            <a:ext cx="2680716" cy="5013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940158" y="2715767"/>
            <a:ext cx="2520315" cy="342265"/>
          </a:xfrm>
          <a:custGeom>
            <a:avLst/>
            <a:gdLst/>
            <a:ahLst/>
            <a:cxnLst/>
            <a:rect l="l" t="t" r="r" b="b"/>
            <a:pathLst>
              <a:path w="2520315" h="342264">
                <a:moveTo>
                  <a:pt x="0" y="0"/>
                </a:moveTo>
                <a:lnTo>
                  <a:pt x="2520276" y="0"/>
                </a:lnTo>
                <a:lnTo>
                  <a:pt x="2520276" y="341972"/>
                </a:lnTo>
                <a:lnTo>
                  <a:pt x="0" y="341972"/>
                </a:lnTo>
                <a:lnTo>
                  <a:pt x="0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878067" y="1161288"/>
            <a:ext cx="1347203" cy="158800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940158" y="1203591"/>
            <a:ext cx="1224280" cy="1464310"/>
          </a:xfrm>
          <a:custGeom>
            <a:avLst/>
            <a:gdLst/>
            <a:ahLst/>
            <a:cxnLst/>
            <a:rect l="l" t="t" r="r" b="b"/>
            <a:pathLst>
              <a:path w="1224279" h="1464310">
                <a:moveTo>
                  <a:pt x="0" y="0"/>
                </a:moveTo>
                <a:lnTo>
                  <a:pt x="1224140" y="0"/>
                </a:lnTo>
                <a:lnTo>
                  <a:pt x="1224140" y="1464297"/>
                </a:lnTo>
                <a:lnTo>
                  <a:pt x="0" y="1464297"/>
                </a:lnTo>
                <a:lnTo>
                  <a:pt x="0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174992" y="1161288"/>
            <a:ext cx="1347216" cy="158800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236294" y="1203591"/>
            <a:ext cx="1224280" cy="1464310"/>
          </a:xfrm>
          <a:custGeom>
            <a:avLst/>
            <a:gdLst/>
            <a:ahLst/>
            <a:cxnLst/>
            <a:rect l="l" t="t" r="r" b="b"/>
            <a:pathLst>
              <a:path w="1224279" h="1464310">
                <a:moveTo>
                  <a:pt x="0" y="0"/>
                </a:moveTo>
                <a:lnTo>
                  <a:pt x="1224140" y="0"/>
                </a:lnTo>
                <a:lnTo>
                  <a:pt x="1224140" y="1464297"/>
                </a:lnTo>
                <a:lnTo>
                  <a:pt x="0" y="1464297"/>
                </a:lnTo>
                <a:lnTo>
                  <a:pt x="0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930161" y="1294625"/>
            <a:ext cx="472523" cy="51032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41161" y="1275600"/>
            <a:ext cx="544690" cy="54469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09826" y="1285868"/>
            <a:ext cx="512654" cy="51265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2159" y="1787500"/>
            <a:ext cx="8630964" cy="10696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6102" y="462394"/>
            <a:ext cx="699198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特別介紹：即時</a:t>
            </a:r>
            <a:r>
              <a:rPr sz="3000" spc="25" dirty="0"/>
              <a:t> </a:t>
            </a:r>
            <a:r>
              <a:rPr sz="3000" spc="120" dirty="0"/>
              <a:t>360</a:t>
            </a:r>
            <a:r>
              <a:rPr sz="3000" spc="25" dirty="0"/>
              <a:t> </a:t>
            </a:r>
            <a:r>
              <a:rPr sz="3000" dirty="0"/>
              <a:t>全景拼接與還原技術</a:t>
            </a:r>
            <a:endParaRPr sz="3000"/>
          </a:p>
        </p:txBody>
      </p:sp>
      <p:sp>
        <p:nvSpPr>
          <p:cNvPr id="4" name="object 4"/>
          <p:cNvSpPr/>
          <p:nvPr/>
        </p:nvSpPr>
        <p:spPr>
          <a:xfrm>
            <a:off x="6286512" y="2428875"/>
            <a:ext cx="2571762" cy="11909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67462" y="2409825"/>
            <a:ext cx="2610485" cy="1229360"/>
          </a:xfrm>
          <a:custGeom>
            <a:avLst/>
            <a:gdLst/>
            <a:ahLst/>
            <a:cxnLst/>
            <a:rect l="l" t="t" r="r" b="b"/>
            <a:pathLst>
              <a:path w="2610484" h="1229360">
                <a:moveTo>
                  <a:pt x="0" y="0"/>
                </a:moveTo>
                <a:lnTo>
                  <a:pt x="2609862" y="0"/>
                </a:lnTo>
                <a:lnTo>
                  <a:pt x="2609862" y="1229017"/>
                </a:lnTo>
                <a:lnTo>
                  <a:pt x="0" y="1229017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C6D9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7162" y="2500315"/>
            <a:ext cx="2015841" cy="10660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2874" y="2486025"/>
            <a:ext cx="2044700" cy="1094740"/>
          </a:xfrm>
          <a:custGeom>
            <a:avLst/>
            <a:gdLst/>
            <a:ahLst/>
            <a:cxnLst/>
            <a:rect l="l" t="t" r="r" b="b"/>
            <a:pathLst>
              <a:path w="2044700" h="1094739">
                <a:moveTo>
                  <a:pt x="0" y="0"/>
                </a:moveTo>
                <a:lnTo>
                  <a:pt x="2044420" y="0"/>
                </a:lnTo>
                <a:lnTo>
                  <a:pt x="2044420" y="1094651"/>
                </a:lnTo>
                <a:lnTo>
                  <a:pt x="0" y="1094651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C6D9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86049" y="2857500"/>
            <a:ext cx="3333534" cy="7352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66999" y="2838450"/>
            <a:ext cx="3371850" cy="773430"/>
          </a:xfrm>
          <a:custGeom>
            <a:avLst/>
            <a:gdLst/>
            <a:ahLst/>
            <a:cxnLst/>
            <a:rect l="l" t="t" r="r" b="b"/>
            <a:pathLst>
              <a:path w="3371850" h="773429">
                <a:moveTo>
                  <a:pt x="0" y="0"/>
                </a:moveTo>
                <a:lnTo>
                  <a:pt x="3371634" y="0"/>
                </a:lnTo>
                <a:lnTo>
                  <a:pt x="3371634" y="773341"/>
                </a:lnTo>
                <a:lnTo>
                  <a:pt x="0" y="773341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C6D9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14737" y="2908388"/>
            <a:ext cx="1500505" cy="643255"/>
          </a:xfrm>
          <a:custGeom>
            <a:avLst/>
            <a:gdLst/>
            <a:ahLst/>
            <a:cxnLst/>
            <a:rect l="l" t="t" r="r" b="b"/>
            <a:pathLst>
              <a:path w="1500504" h="643254">
                <a:moveTo>
                  <a:pt x="0" y="107162"/>
                </a:moveTo>
                <a:lnTo>
                  <a:pt x="8421" y="65451"/>
                </a:lnTo>
                <a:lnTo>
                  <a:pt x="31388" y="31388"/>
                </a:lnTo>
                <a:lnTo>
                  <a:pt x="65451" y="8421"/>
                </a:lnTo>
                <a:lnTo>
                  <a:pt x="107162" y="0"/>
                </a:lnTo>
                <a:lnTo>
                  <a:pt x="1393037" y="0"/>
                </a:lnTo>
                <a:lnTo>
                  <a:pt x="1434749" y="8421"/>
                </a:lnTo>
                <a:lnTo>
                  <a:pt x="1468812" y="31388"/>
                </a:lnTo>
                <a:lnTo>
                  <a:pt x="1491778" y="65451"/>
                </a:lnTo>
                <a:lnTo>
                  <a:pt x="1500200" y="107162"/>
                </a:lnTo>
                <a:lnTo>
                  <a:pt x="1500200" y="535787"/>
                </a:lnTo>
                <a:lnTo>
                  <a:pt x="1491778" y="577499"/>
                </a:lnTo>
                <a:lnTo>
                  <a:pt x="1468812" y="611562"/>
                </a:lnTo>
                <a:lnTo>
                  <a:pt x="1434749" y="634528"/>
                </a:lnTo>
                <a:lnTo>
                  <a:pt x="1393037" y="642950"/>
                </a:lnTo>
                <a:lnTo>
                  <a:pt x="107162" y="642950"/>
                </a:lnTo>
                <a:lnTo>
                  <a:pt x="65451" y="634528"/>
                </a:lnTo>
                <a:lnTo>
                  <a:pt x="31388" y="611562"/>
                </a:lnTo>
                <a:lnTo>
                  <a:pt x="8421" y="577499"/>
                </a:lnTo>
                <a:lnTo>
                  <a:pt x="0" y="535787"/>
                </a:lnTo>
                <a:lnTo>
                  <a:pt x="0" y="107162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094173" y="1423593"/>
            <a:ext cx="11137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Luna</a:t>
            </a:r>
            <a:r>
              <a:rPr sz="16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5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360</a:t>
            </a:r>
            <a:r>
              <a:rPr sz="1600" spc="-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度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7253" y="3717864"/>
            <a:ext cx="164718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雙重原始魚眼影像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78951" y="1835238"/>
            <a:ext cx="7391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558ED5"/>
                </a:solidFill>
                <a:latin typeface="Noto Sans CJK JP Regular"/>
                <a:cs typeface="Noto Sans CJK JP Regular"/>
              </a:rPr>
              <a:t>視訊串流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64902" y="3712345"/>
            <a:ext cx="12420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等距柱狀影像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79405" y="928674"/>
            <a:ext cx="1578419" cy="12858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87211" y="3124200"/>
            <a:ext cx="868680" cy="7985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945123" y="3252215"/>
            <a:ext cx="573024" cy="4968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9325" y="3143250"/>
            <a:ext cx="783590" cy="715010"/>
          </a:xfrm>
          <a:custGeom>
            <a:avLst/>
            <a:gdLst/>
            <a:ahLst/>
            <a:cxnLst/>
            <a:rect l="l" t="t" r="r" b="b"/>
            <a:pathLst>
              <a:path w="783590" h="715010">
                <a:moveTo>
                  <a:pt x="425970" y="0"/>
                </a:moveTo>
                <a:lnTo>
                  <a:pt x="425970" y="178600"/>
                </a:lnTo>
                <a:lnTo>
                  <a:pt x="0" y="178600"/>
                </a:lnTo>
                <a:lnTo>
                  <a:pt x="0" y="535787"/>
                </a:lnTo>
                <a:lnTo>
                  <a:pt x="425970" y="535787"/>
                </a:lnTo>
                <a:lnTo>
                  <a:pt x="425970" y="714387"/>
                </a:lnTo>
                <a:lnTo>
                  <a:pt x="783158" y="357200"/>
                </a:lnTo>
                <a:lnTo>
                  <a:pt x="425970" y="0"/>
                </a:lnTo>
                <a:close/>
              </a:path>
            </a:pathLst>
          </a:custGeom>
          <a:solidFill>
            <a:srgbClr val="EF8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066307" y="3300298"/>
            <a:ext cx="33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局部 還原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886711" y="3052584"/>
            <a:ext cx="1228331" cy="8214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79092" y="3191255"/>
            <a:ext cx="1057656" cy="4968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928799" y="3071825"/>
            <a:ext cx="1143635" cy="736600"/>
          </a:xfrm>
          <a:custGeom>
            <a:avLst/>
            <a:gdLst/>
            <a:ahLst/>
            <a:cxnLst/>
            <a:rect l="l" t="t" r="r" b="b"/>
            <a:pathLst>
              <a:path w="1143635" h="736600">
                <a:moveTo>
                  <a:pt x="774954" y="0"/>
                </a:moveTo>
                <a:lnTo>
                  <a:pt x="774954" y="184023"/>
                </a:lnTo>
                <a:lnTo>
                  <a:pt x="0" y="184023"/>
                </a:lnTo>
                <a:lnTo>
                  <a:pt x="0" y="552069"/>
                </a:lnTo>
                <a:lnTo>
                  <a:pt x="774954" y="552069"/>
                </a:lnTo>
                <a:lnTo>
                  <a:pt x="774954" y="736104"/>
                </a:lnTo>
                <a:lnTo>
                  <a:pt x="1143012" y="368046"/>
                </a:lnTo>
                <a:lnTo>
                  <a:pt x="774954" y="0"/>
                </a:lnTo>
                <a:close/>
              </a:path>
            </a:pathLst>
          </a:custGeom>
          <a:solidFill>
            <a:srgbClr val="EF8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000300" y="3239719"/>
            <a:ext cx="8153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8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QVR用戶端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090216" y="3422599"/>
            <a:ext cx="635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進行拼接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79552" y="1835238"/>
            <a:ext cx="7391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558ED5"/>
                </a:solidFill>
                <a:latin typeface="Noto Sans CJK JP Regular"/>
                <a:cs typeface="Noto Sans CJK JP Regular"/>
              </a:rPr>
              <a:t>視訊串流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365365" y="3712345"/>
            <a:ext cx="83629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還原影像</a:t>
            </a:r>
            <a:endParaRPr sz="16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430" y="1245908"/>
            <a:ext cx="3763010" cy="432434"/>
          </a:xfrm>
          <a:custGeom>
            <a:avLst/>
            <a:gdLst/>
            <a:ahLst/>
            <a:cxnLst/>
            <a:rect l="l" t="t" r="r" b="b"/>
            <a:pathLst>
              <a:path w="3763010" h="432435">
                <a:moveTo>
                  <a:pt x="3546970" y="0"/>
                </a:moveTo>
                <a:lnTo>
                  <a:pt x="0" y="0"/>
                </a:lnTo>
                <a:lnTo>
                  <a:pt x="0" y="431825"/>
                </a:lnTo>
                <a:lnTo>
                  <a:pt x="3546970" y="431825"/>
                </a:lnTo>
                <a:lnTo>
                  <a:pt x="3596475" y="426122"/>
                </a:lnTo>
                <a:lnTo>
                  <a:pt x="3641921" y="409878"/>
                </a:lnTo>
                <a:lnTo>
                  <a:pt x="3682010" y="384390"/>
                </a:lnTo>
                <a:lnTo>
                  <a:pt x="3715447" y="350952"/>
                </a:lnTo>
                <a:lnTo>
                  <a:pt x="3740936" y="310863"/>
                </a:lnTo>
                <a:lnTo>
                  <a:pt x="3757180" y="265417"/>
                </a:lnTo>
                <a:lnTo>
                  <a:pt x="3762883" y="215912"/>
                </a:lnTo>
                <a:lnTo>
                  <a:pt x="3757180" y="166407"/>
                </a:lnTo>
                <a:lnTo>
                  <a:pt x="3740936" y="120961"/>
                </a:lnTo>
                <a:lnTo>
                  <a:pt x="3715447" y="80872"/>
                </a:lnTo>
                <a:lnTo>
                  <a:pt x="3682010" y="47435"/>
                </a:lnTo>
                <a:lnTo>
                  <a:pt x="3641921" y="21946"/>
                </a:lnTo>
                <a:lnTo>
                  <a:pt x="3596475" y="5702"/>
                </a:lnTo>
                <a:lnTo>
                  <a:pt x="3546970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08622" y="383146"/>
            <a:ext cx="74549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全</a:t>
            </a:r>
            <a:r>
              <a:rPr spc="990" dirty="0"/>
              <a:t>新</a:t>
            </a:r>
            <a:r>
              <a:rPr spc="285" dirty="0"/>
              <a:t>QVR</a:t>
            </a:r>
            <a:r>
              <a:rPr spc="75" dirty="0"/>
              <a:t> </a:t>
            </a:r>
            <a:r>
              <a:rPr spc="40" dirty="0"/>
              <a:t>Pro</a:t>
            </a:r>
            <a:r>
              <a:rPr spc="105" dirty="0"/>
              <a:t> </a:t>
            </a:r>
            <a:r>
              <a:rPr spc="35" dirty="0"/>
              <a:t>Client</a:t>
            </a:r>
            <a:r>
              <a:rPr spc="80" dirty="0"/>
              <a:t> </a:t>
            </a:r>
            <a:r>
              <a:rPr spc="-5" dirty="0"/>
              <a:t>行動用戶端</a:t>
            </a:r>
          </a:p>
        </p:txBody>
      </p:sp>
      <p:sp>
        <p:nvSpPr>
          <p:cNvPr id="4" name="object 4"/>
          <p:cNvSpPr/>
          <p:nvPr/>
        </p:nvSpPr>
        <p:spPr>
          <a:xfrm>
            <a:off x="357158" y="1214424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7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7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5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7158" y="1214424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7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7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5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7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23954" y="3103295"/>
            <a:ext cx="3763010" cy="432434"/>
          </a:xfrm>
          <a:custGeom>
            <a:avLst/>
            <a:gdLst/>
            <a:ahLst/>
            <a:cxnLst/>
            <a:rect l="l" t="t" r="r" b="b"/>
            <a:pathLst>
              <a:path w="3763009" h="432435">
                <a:moveTo>
                  <a:pt x="3546970" y="0"/>
                </a:moveTo>
                <a:lnTo>
                  <a:pt x="0" y="0"/>
                </a:lnTo>
                <a:lnTo>
                  <a:pt x="0" y="431825"/>
                </a:lnTo>
                <a:lnTo>
                  <a:pt x="3546970" y="431825"/>
                </a:lnTo>
                <a:lnTo>
                  <a:pt x="3596475" y="426122"/>
                </a:lnTo>
                <a:lnTo>
                  <a:pt x="3641921" y="409878"/>
                </a:lnTo>
                <a:lnTo>
                  <a:pt x="3682010" y="384390"/>
                </a:lnTo>
                <a:lnTo>
                  <a:pt x="3715447" y="350952"/>
                </a:lnTo>
                <a:lnTo>
                  <a:pt x="3740936" y="310863"/>
                </a:lnTo>
                <a:lnTo>
                  <a:pt x="3757180" y="265417"/>
                </a:lnTo>
                <a:lnTo>
                  <a:pt x="3762883" y="215912"/>
                </a:lnTo>
                <a:lnTo>
                  <a:pt x="3757180" y="166407"/>
                </a:lnTo>
                <a:lnTo>
                  <a:pt x="3740936" y="120961"/>
                </a:lnTo>
                <a:lnTo>
                  <a:pt x="3715447" y="80872"/>
                </a:lnTo>
                <a:lnTo>
                  <a:pt x="3682010" y="47435"/>
                </a:lnTo>
                <a:lnTo>
                  <a:pt x="3641921" y="21946"/>
                </a:lnTo>
                <a:lnTo>
                  <a:pt x="3596475" y="5702"/>
                </a:lnTo>
                <a:lnTo>
                  <a:pt x="3546970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7679" y="2460345"/>
            <a:ext cx="3763010" cy="432434"/>
          </a:xfrm>
          <a:custGeom>
            <a:avLst/>
            <a:gdLst/>
            <a:ahLst/>
            <a:cxnLst/>
            <a:rect l="l" t="t" r="r" b="b"/>
            <a:pathLst>
              <a:path w="3763010" h="432435">
                <a:moveTo>
                  <a:pt x="3546970" y="0"/>
                </a:moveTo>
                <a:lnTo>
                  <a:pt x="0" y="0"/>
                </a:lnTo>
                <a:lnTo>
                  <a:pt x="0" y="431825"/>
                </a:lnTo>
                <a:lnTo>
                  <a:pt x="3546970" y="431825"/>
                </a:lnTo>
                <a:lnTo>
                  <a:pt x="3596475" y="426122"/>
                </a:lnTo>
                <a:lnTo>
                  <a:pt x="3641921" y="409878"/>
                </a:lnTo>
                <a:lnTo>
                  <a:pt x="3682010" y="384390"/>
                </a:lnTo>
                <a:lnTo>
                  <a:pt x="3715447" y="350952"/>
                </a:lnTo>
                <a:lnTo>
                  <a:pt x="3740936" y="310863"/>
                </a:lnTo>
                <a:lnTo>
                  <a:pt x="3757180" y="265417"/>
                </a:lnTo>
                <a:lnTo>
                  <a:pt x="3762883" y="215912"/>
                </a:lnTo>
                <a:lnTo>
                  <a:pt x="3757180" y="166407"/>
                </a:lnTo>
                <a:lnTo>
                  <a:pt x="3740936" y="120961"/>
                </a:lnTo>
                <a:lnTo>
                  <a:pt x="3715447" y="80872"/>
                </a:lnTo>
                <a:lnTo>
                  <a:pt x="3682010" y="47435"/>
                </a:lnTo>
                <a:lnTo>
                  <a:pt x="3641921" y="21946"/>
                </a:lnTo>
                <a:lnTo>
                  <a:pt x="3596475" y="5702"/>
                </a:lnTo>
                <a:lnTo>
                  <a:pt x="3546970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90475" y="1242872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3773E3"/>
                </a:solidFill>
                <a:latin typeface="Arial"/>
                <a:cs typeface="Arial"/>
              </a:rPr>
              <a:t>1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10574" y="1333271"/>
            <a:ext cx="164718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單一整合介面監控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35949" y="1717205"/>
            <a:ext cx="3225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Noto Sans CJK JP Regular"/>
                <a:cs typeface="Noto Sans CJK JP Regular"/>
              </a:rPr>
              <a:t>內建多種快選監看模版，可同時監看多個頻道。 單一頻道監看模式下，可一鍵快速切換即時影像</a:t>
            </a:r>
            <a:endParaRPr sz="12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</a:pPr>
            <a:r>
              <a:rPr sz="1200" spc="30" dirty="0">
                <a:latin typeface="Noto Sans CJK JP Regular"/>
                <a:cs typeface="Noto Sans CJK JP Regular"/>
              </a:rPr>
              <a:t>/</a:t>
            </a:r>
            <a:r>
              <a:rPr sz="1200" spc="15" dirty="0">
                <a:latin typeface="Noto Sans CJK JP Regular"/>
                <a:cs typeface="Noto Sans CJK JP Regular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回放功能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8597" y="2428875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8597" y="2428875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61914" y="2457323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3773E3"/>
                </a:solidFill>
                <a:latin typeface="Arial"/>
                <a:cs typeface="Arial"/>
              </a:rPr>
              <a:t>2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35949" y="2543251"/>
            <a:ext cx="3225800" cy="962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提供電子地圖</a:t>
            </a:r>
            <a:r>
              <a:rPr sz="1600" spc="4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(E-map)</a:t>
            </a:r>
            <a:endParaRPr sz="1600">
              <a:latin typeface="Noto Sans CJK JP Regular"/>
              <a:cs typeface="Noto Sans CJK JP Regular"/>
            </a:endParaRPr>
          </a:p>
          <a:p>
            <a:pPr marL="12700" marR="5080" algn="just">
              <a:lnSpc>
                <a:spcPct val="100000"/>
              </a:lnSpc>
              <a:spcBef>
                <a:spcPts val="1140"/>
              </a:spcBef>
            </a:pPr>
            <a:r>
              <a:rPr sz="1200" dirty="0">
                <a:latin typeface="Noto Sans CJK JP Regular"/>
                <a:cs typeface="Noto Sans CJK JP Regular"/>
              </a:rPr>
              <a:t>手機端同步提供電子地圖功能，當事件發生時， 您可透過電子地圖快速了解事件發生的攝影機位 置，幫助您妥善判斷並即時處理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37679" y="3603358"/>
            <a:ext cx="3763010" cy="432434"/>
          </a:xfrm>
          <a:custGeom>
            <a:avLst/>
            <a:gdLst/>
            <a:ahLst/>
            <a:cxnLst/>
            <a:rect l="l" t="t" r="r" b="b"/>
            <a:pathLst>
              <a:path w="3763010" h="432435">
                <a:moveTo>
                  <a:pt x="3546970" y="0"/>
                </a:moveTo>
                <a:lnTo>
                  <a:pt x="0" y="0"/>
                </a:lnTo>
                <a:lnTo>
                  <a:pt x="0" y="431825"/>
                </a:lnTo>
                <a:lnTo>
                  <a:pt x="3546970" y="431825"/>
                </a:lnTo>
                <a:lnTo>
                  <a:pt x="3596479" y="426122"/>
                </a:lnTo>
                <a:lnTo>
                  <a:pt x="3641926" y="409878"/>
                </a:lnTo>
                <a:lnTo>
                  <a:pt x="3682015" y="384390"/>
                </a:lnTo>
                <a:lnTo>
                  <a:pt x="3715451" y="350952"/>
                </a:lnTo>
                <a:lnTo>
                  <a:pt x="3740938" y="310863"/>
                </a:lnTo>
                <a:lnTo>
                  <a:pt x="3757180" y="265417"/>
                </a:lnTo>
                <a:lnTo>
                  <a:pt x="3762883" y="215912"/>
                </a:lnTo>
                <a:lnTo>
                  <a:pt x="3757180" y="166407"/>
                </a:lnTo>
                <a:lnTo>
                  <a:pt x="3740936" y="120961"/>
                </a:lnTo>
                <a:lnTo>
                  <a:pt x="3715447" y="80872"/>
                </a:lnTo>
                <a:lnTo>
                  <a:pt x="3682010" y="47435"/>
                </a:lnTo>
                <a:lnTo>
                  <a:pt x="3641921" y="21946"/>
                </a:lnTo>
                <a:lnTo>
                  <a:pt x="3596475" y="5702"/>
                </a:lnTo>
                <a:lnTo>
                  <a:pt x="3546970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8595" y="3571875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8595" y="3571875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61914" y="3706597"/>
            <a:ext cx="3602354" cy="759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75"/>
              </a:lnSpc>
              <a:tabLst>
                <a:tab pos="386080" algn="l"/>
              </a:tabLst>
            </a:pPr>
            <a:r>
              <a:rPr sz="3600" b="1" spc="-7" baseline="1157" dirty="0">
                <a:solidFill>
                  <a:srgbClr val="3773E3"/>
                </a:solidFill>
                <a:latin typeface="Arial"/>
                <a:cs typeface="Arial"/>
              </a:rPr>
              <a:t>3	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PTZ</a:t>
            </a:r>
            <a:r>
              <a:rPr sz="1600" spc="3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及攝影機預設點控制</a:t>
            </a:r>
            <a:endParaRPr sz="1600">
              <a:latin typeface="Noto Sans CJK JP Regular"/>
              <a:cs typeface="Noto Sans CJK JP Regular"/>
            </a:endParaRPr>
          </a:p>
          <a:p>
            <a:pPr marL="386715">
              <a:lnSpc>
                <a:spcPct val="100000"/>
              </a:lnSpc>
              <a:spcBef>
                <a:spcPts val="819"/>
              </a:spcBef>
            </a:pPr>
            <a:r>
              <a:rPr sz="1200" dirty="0">
                <a:latin typeface="Noto Sans CJK JP Regular"/>
                <a:cs typeface="Noto Sans CJK JP Regular"/>
              </a:rPr>
              <a:t>只要透過行動裝置就能遠端遙控，輕鬆使用</a:t>
            </a:r>
            <a:r>
              <a:rPr sz="1200" spc="-50" dirty="0">
                <a:latin typeface="Noto Sans CJK JP Regular"/>
                <a:cs typeface="Noto Sans CJK JP Regular"/>
              </a:rPr>
              <a:t> </a:t>
            </a:r>
            <a:r>
              <a:rPr sz="1200" spc="-30" dirty="0">
                <a:latin typeface="Noto Sans CJK JP Regular"/>
                <a:cs typeface="Noto Sans CJK JP Regular"/>
              </a:rPr>
              <a:t>PTZ</a:t>
            </a:r>
            <a:endParaRPr sz="1200">
              <a:latin typeface="Noto Sans CJK JP Regular"/>
              <a:cs typeface="Noto Sans CJK JP Regular"/>
            </a:endParaRPr>
          </a:p>
          <a:p>
            <a:pPr marL="386715">
              <a:lnSpc>
                <a:spcPct val="100000"/>
              </a:lnSpc>
            </a:pPr>
            <a:r>
              <a:rPr sz="1200" dirty="0">
                <a:latin typeface="Noto Sans CJK JP Regular"/>
                <a:cs typeface="Noto Sans CJK JP Regular"/>
              </a:rPr>
              <a:t>及攝影機預設點控制功能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095392" y="1745970"/>
            <a:ext cx="3763010" cy="432434"/>
          </a:xfrm>
          <a:custGeom>
            <a:avLst/>
            <a:gdLst/>
            <a:ahLst/>
            <a:cxnLst/>
            <a:rect l="l" t="t" r="r" b="b"/>
            <a:pathLst>
              <a:path w="3763009" h="432435">
                <a:moveTo>
                  <a:pt x="3546970" y="0"/>
                </a:moveTo>
                <a:lnTo>
                  <a:pt x="0" y="0"/>
                </a:lnTo>
                <a:lnTo>
                  <a:pt x="0" y="431825"/>
                </a:lnTo>
                <a:lnTo>
                  <a:pt x="3546970" y="431825"/>
                </a:lnTo>
                <a:lnTo>
                  <a:pt x="3596475" y="426122"/>
                </a:lnTo>
                <a:lnTo>
                  <a:pt x="3641921" y="409878"/>
                </a:lnTo>
                <a:lnTo>
                  <a:pt x="3682010" y="384390"/>
                </a:lnTo>
                <a:lnTo>
                  <a:pt x="3715447" y="350952"/>
                </a:lnTo>
                <a:lnTo>
                  <a:pt x="3740936" y="310863"/>
                </a:lnTo>
                <a:lnTo>
                  <a:pt x="3757180" y="265417"/>
                </a:lnTo>
                <a:lnTo>
                  <a:pt x="3762883" y="215912"/>
                </a:lnTo>
                <a:lnTo>
                  <a:pt x="3757180" y="166407"/>
                </a:lnTo>
                <a:lnTo>
                  <a:pt x="3740936" y="120961"/>
                </a:lnTo>
                <a:lnTo>
                  <a:pt x="3715447" y="80872"/>
                </a:lnTo>
                <a:lnTo>
                  <a:pt x="3682010" y="47435"/>
                </a:lnTo>
                <a:lnTo>
                  <a:pt x="3641921" y="21946"/>
                </a:lnTo>
                <a:lnTo>
                  <a:pt x="3596475" y="5702"/>
                </a:lnTo>
                <a:lnTo>
                  <a:pt x="3546970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786312" y="1714500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786312" y="1714500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714875" y="3071812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14875" y="3071812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848187" y="1849208"/>
            <a:ext cx="3728085" cy="2117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3820">
              <a:lnSpc>
                <a:spcPts val="2175"/>
              </a:lnSpc>
              <a:tabLst>
                <a:tab pos="457834" algn="l"/>
              </a:tabLst>
            </a:pPr>
            <a:r>
              <a:rPr sz="3600" b="1" spc="-7" baseline="1157" dirty="0">
                <a:solidFill>
                  <a:srgbClr val="3773E3"/>
                </a:solidFill>
                <a:latin typeface="Arial"/>
                <a:cs typeface="Arial"/>
              </a:rPr>
              <a:t>4	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即時事件通知與查看</a:t>
            </a:r>
            <a:endParaRPr sz="1600">
              <a:latin typeface="Noto Sans CJK JP Regular"/>
              <a:cs typeface="Noto Sans CJK JP Regular"/>
            </a:endParaRPr>
          </a:p>
          <a:p>
            <a:pPr marL="457834" marR="5080">
              <a:lnSpc>
                <a:spcPct val="100000"/>
              </a:lnSpc>
              <a:spcBef>
                <a:spcPts val="819"/>
              </a:spcBef>
            </a:pPr>
            <a:r>
              <a:rPr sz="1200" dirty="0">
                <a:latin typeface="Noto Sans CJK JP Regular"/>
                <a:cs typeface="Noto Sans CJK JP Regular"/>
              </a:rPr>
              <a:t>事件發生時</a:t>
            </a:r>
            <a:r>
              <a:rPr sz="1200" spc="50" dirty="0">
                <a:latin typeface="Noto Sans CJK JP Regular"/>
                <a:cs typeface="Noto Sans CJK JP Regular"/>
              </a:rPr>
              <a:t>，QVR</a:t>
            </a:r>
            <a:r>
              <a:rPr sz="1200" dirty="0">
                <a:latin typeface="Noto Sans CJK JP Regular"/>
                <a:cs typeface="Noto Sans CJK JP Regular"/>
              </a:rPr>
              <a:t> </a:t>
            </a:r>
            <a:r>
              <a:rPr sz="1200" spc="-15" dirty="0">
                <a:latin typeface="Noto Sans CJK JP Regular"/>
                <a:cs typeface="Noto Sans CJK JP Regular"/>
              </a:rPr>
              <a:t>Pro</a:t>
            </a:r>
            <a:r>
              <a:rPr sz="1200" spc="35" dirty="0">
                <a:latin typeface="Noto Sans CJK JP Regular"/>
                <a:cs typeface="Noto Sans CJK JP Regular"/>
              </a:rPr>
              <a:t> </a:t>
            </a:r>
            <a:r>
              <a:rPr sz="1200" spc="-5" dirty="0">
                <a:latin typeface="Noto Sans CJK JP Regular"/>
                <a:cs typeface="Noto Sans CJK JP Regular"/>
              </a:rPr>
              <a:t>Client</a:t>
            </a:r>
            <a:r>
              <a:rPr sz="1200" spc="15" dirty="0">
                <a:latin typeface="Noto Sans CJK JP Regular"/>
                <a:cs typeface="Noto Sans CJK JP Regular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for</a:t>
            </a:r>
            <a:r>
              <a:rPr sz="1200" spc="25" dirty="0">
                <a:latin typeface="Noto Sans CJK JP Regular"/>
                <a:cs typeface="Noto Sans CJK JP Regular"/>
              </a:rPr>
              <a:t> </a:t>
            </a:r>
            <a:r>
              <a:rPr sz="1200" spc="30" dirty="0">
                <a:latin typeface="Noto Sans CJK JP Regular"/>
                <a:cs typeface="Noto Sans CJK JP Regular"/>
              </a:rPr>
              <a:t>Mobile</a:t>
            </a:r>
            <a:r>
              <a:rPr sz="1200" spc="35" dirty="0">
                <a:latin typeface="Noto Sans CJK JP Regular"/>
                <a:cs typeface="Noto Sans CJK JP Regular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可以手 機鈴聲、震動或推播進行即時通知，您可透過行 動裝置快速查閱事件錄影資料，第一時間掌控事 件狀況</a:t>
            </a:r>
            <a:endParaRPr sz="12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  <a:tabLst>
                <a:tab pos="386080" algn="l"/>
              </a:tabLst>
            </a:pPr>
            <a:r>
              <a:rPr sz="3600" b="1" spc="-7" baseline="1157" dirty="0">
                <a:solidFill>
                  <a:srgbClr val="3773E3"/>
                </a:solidFill>
                <a:latin typeface="Arial"/>
                <a:cs typeface="Arial"/>
              </a:rPr>
              <a:t>5	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低頻寬模式</a:t>
            </a:r>
            <a:endParaRPr sz="1600">
              <a:latin typeface="Noto Sans CJK JP Regular"/>
              <a:cs typeface="Noto Sans CJK JP Regular"/>
            </a:endParaRPr>
          </a:p>
          <a:p>
            <a:pPr marL="457834" marR="60960">
              <a:lnSpc>
                <a:spcPct val="100000"/>
              </a:lnSpc>
              <a:spcBef>
                <a:spcPts val="825"/>
              </a:spcBef>
            </a:pPr>
            <a:r>
              <a:rPr sz="1200" dirty="0">
                <a:latin typeface="Noto Sans CJK JP Regular"/>
                <a:cs typeface="Noto Sans CJK JP Regular"/>
              </a:rPr>
              <a:t>在網速較慢時，可選擇低頻寬模式，觀看較平順 且不影響錄影品質的影像</a:t>
            </a:r>
            <a:endParaRPr sz="12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40597" y="383146"/>
            <a:ext cx="478980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285" dirty="0"/>
              <a:t>QVR</a:t>
            </a:r>
            <a:r>
              <a:rPr spc="60" dirty="0"/>
              <a:t> </a:t>
            </a:r>
            <a:r>
              <a:rPr spc="40" dirty="0"/>
              <a:t>Pro</a:t>
            </a:r>
            <a:r>
              <a:rPr spc="100" dirty="0"/>
              <a:t> </a:t>
            </a:r>
            <a:r>
              <a:rPr spc="35" dirty="0"/>
              <a:t>Client</a:t>
            </a:r>
            <a:r>
              <a:rPr spc="85" dirty="0"/>
              <a:t> </a:t>
            </a:r>
            <a:r>
              <a:rPr spc="-5" dirty="0"/>
              <a:t>結語</a:t>
            </a:r>
          </a:p>
        </p:txBody>
      </p:sp>
      <p:sp>
        <p:nvSpPr>
          <p:cNvPr id="3" name="object 3"/>
          <p:cNvSpPr/>
          <p:nvPr/>
        </p:nvSpPr>
        <p:spPr>
          <a:xfrm>
            <a:off x="5023954" y="2888970"/>
            <a:ext cx="3763010" cy="432434"/>
          </a:xfrm>
          <a:custGeom>
            <a:avLst/>
            <a:gdLst/>
            <a:ahLst/>
            <a:cxnLst/>
            <a:rect l="l" t="t" r="r" b="b"/>
            <a:pathLst>
              <a:path w="3763009" h="432435">
                <a:moveTo>
                  <a:pt x="3546970" y="0"/>
                </a:moveTo>
                <a:lnTo>
                  <a:pt x="0" y="0"/>
                </a:lnTo>
                <a:lnTo>
                  <a:pt x="0" y="431825"/>
                </a:lnTo>
                <a:lnTo>
                  <a:pt x="3546970" y="431825"/>
                </a:lnTo>
                <a:lnTo>
                  <a:pt x="3596475" y="426122"/>
                </a:lnTo>
                <a:lnTo>
                  <a:pt x="3641921" y="409878"/>
                </a:lnTo>
                <a:lnTo>
                  <a:pt x="3682010" y="384390"/>
                </a:lnTo>
                <a:lnTo>
                  <a:pt x="3715447" y="350952"/>
                </a:lnTo>
                <a:lnTo>
                  <a:pt x="3740936" y="310863"/>
                </a:lnTo>
                <a:lnTo>
                  <a:pt x="3757180" y="265417"/>
                </a:lnTo>
                <a:lnTo>
                  <a:pt x="3762883" y="215912"/>
                </a:lnTo>
                <a:lnTo>
                  <a:pt x="3757180" y="166407"/>
                </a:lnTo>
                <a:lnTo>
                  <a:pt x="3740936" y="120961"/>
                </a:lnTo>
                <a:lnTo>
                  <a:pt x="3715447" y="80872"/>
                </a:lnTo>
                <a:lnTo>
                  <a:pt x="3682010" y="47435"/>
                </a:lnTo>
                <a:lnTo>
                  <a:pt x="3641921" y="21946"/>
                </a:lnTo>
                <a:lnTo>
                  <a:pt x="3596475" y="5702"/>
                </a:lnTo>
                <a:lnTo>
                  <a:pt x="3546970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7679" y="2460345"/>
            <a:ext cx="3763010" cy="432434"/>
          </a:xfrm>
          <a:custGeom>
            <a:avLst/>
            <a:gdLst/>
            <a:ahLst/>
            <a:cxnLst/>
            <a:rect l="l" t="t" r="r" b="b"/>
            <a:pathLst>
              <a:path w="3763010" h="432435">
                <a:moveTo>
                  <a:pt x="3546970" y="0"/>
                </a:moveTo>
                <a:lnTo>
                  <a:pt x="0" y="0"/>
                </a:lnTo>
                <a:lnTo>
                  <a:pt x="0" y="431825"/>
                </a:lnTo>
                <a:lnTo>
                  <a:pt x="3546970" y="431825"/>
                </a:lnTo>
                <a:lnTo>
                  <a:pt x="3596475" y="426122"/>
                </a:lnTo>
                <a:lnTo>
                  <a:pt x="3641921" y="409878"/>
                </a:lnTo>
                <a:lnTo>
                  <a:pt x="3682010" y="384390"/>
                </a:lnTo>
                <a:lnTo>
                  <a:pt x="3715447" y="350952"/>
                </a:lnTo>
                <a:lnTo>
                  <a:pt x="3740936" y="310863"/>
                </a:lnTo>
                <a:lnTo>
                  <a:pt x="3757180" y="265417"/>
                </a:lnTo>
                <a:lnTo>
                  <a:pt x="3762883" y="215912"/>
                </a:lnTo>
                <a:lnTo>
                  <a:pt x="3757180" y="166407"/>
                </a:lnTo>
                <a:lnTo>
                  <a:pt x="3740936" y="120961"/>
                </a:lnTo>
                <a:lnTo>
                  <a:pt x="3715447" y="80872"/>
                </a:lnTo>
                <a:lnTo>
                  <a:pt x="3682010" y="47435"/>
                </a:lnTo>
                <a:lnTo>
                  <a:pt x="3641921" y="21946"/>
                </a:lnTo>
                <a:lnTo>
                  <a:pt x="3596475" y="5702"/>
                </a:lnTo>
                <a:lnTo>
                  <a:pt x="3546970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3430" y="1568424"/>
            <a:ext cx="3763010" cy="432434"/>
          </a:xfrm>
          <a:custGeom>
            <a:avLst/>
            <a:gdLst/>
            <a:ahLst/>
            <a:cxnLst/>
            <a:rect l="l" t="t" r="r" b="b"/>
            <a:pathLst>
              <a:path w="3763010" h="432435">
                <a:moveTo>
                  <a:pt x="3546970" y="0"/>
                </a:moveTo>
                <a:lnTo>
                  <a:pt x="0" y="0"/>
                </a:lnTo>
                <a:lnTo>
                  <a:pt x="0" y="431825"/>
                </a:lnTo>
                <a:lnTo>
                  <a:pt x="3546970" y="431825"/>
                </a:lnTo>
                <a:lnTo>
                  <a:pt x="3596475" y="426122"/>
                </a:lnTo>
                <a:lnTo>
                  <a:pt x="3641921" y="409878"/>
                </a:lnTo>
                <a:lnTo>
                  <a:pt x="3682010" y="384390"/>
                </a:lnTo>
                <a:lnTo>
                  <a:pt x="3715447" y="350952"/>
                </a:lnTo>
                <a:lnTo>
                  <a:pt x="3740936" y="310863"/>
                </a:lnTo>
                <a:lnTo>
                  <a:pt x="3757180" y="265417"/>
                </a:lnTo>
                <a:lnTo>
                  <a:pt x="3762883" y="215912"/>
                </a:lnTo>
                <a:lnTo>
                  <a:pt x="3757180" y="166407"/>
                </a:lnTo>
                <a:lnTo>
                  <a:pt x="3740936" y="120961"/>
                </a:lnTo>
                <a:lnTo>
                  <a:pt x="3715447" y="80872"/>
                </a:lnTo>
                <a:lnTo>
                  <a:pt x="3682010" y="47435"/>
                </a:lnTo>
                <a:lnTo>
                  <a:pt x="3641921" y="21946"/>
                </a:lnTo>
                <a:lnTo>
                  <a:pt x="3596475" y="5702"/>
                </a:lnTo>
                <a:lnTo>
                  <a:pt x="3546970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7158" y="1536953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7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7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5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7158" y="1536953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7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7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5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7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90475" y="1565402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3773E3"/>
                </a:solidFill>
                <a:latin typeface="Arial"/>
                <a:cs typeface="Arial"/>
              </a:rPr>
              <a:t>1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4510" y="1655787"/>
            <a:ext cx="30657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提供了全方位跨平台跨裝置的支援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28597" y="2428875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8597" y="2428875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61914" y="2457323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3773E3"/>
                </a:solidFill>
                <a:latin typeface="Arial"/>
                <a:cs typeface="Arial"/>
              </a:rPr>
              <a:t>2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9885" y="2546413"/>
            <a:ext cx="3472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全新使用者介面，帶來全新的使用</a:t>
            </a:r>
            <a:r>
              <a:rPr sz="16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體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驗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37679" y="3317608"/>
            <a:ext cx="3763010" cy="432434"/>
          </a:xfrm>
          <a:custGeom>
            <a:avLst/>
            <a:gdLst/>
            <a:ahLst/>
            <a:cxnLst/>
            <a:rect l="l" t="t" r="r" b="b"/>
            <a:pathLst>
              <a:path w="3763010" h="432435">
                <a:moveTo>
                  <a:pt x="3546970" y="0"/>
                </a:moveTo>
                <a:lnTo>
                  <a:pt x="0" y="0"/>
                </a:lnTo>
                <a:lnTo>
                  <a:pt x="0" y="431825"/>
                </a:lnTo>
                <a:lnTo>
                  <a:pt x="3546970" y="431825"/>
                </a:lnTo>
                <a:lnTo>
                  <a:pt x="3596479" y="426122"/>
                </a:lnTo>
                <a:lnTo>
                  <a:pt x="3641926" y="409878"/>
                </a:lnTo>
                <a:lnTo>
                  <a:pt x="3682015" y="384390"/>
                </a:lnTo>
                <a:lnTo>
                  <a:pt x="3715451" y="350952"/>
                </a:lnTo>
                <a:lnTo>
                  <a:pt x="3740938" y="310863"/>
                </a:lnTo>
                <a:lnTo>
                  <a:pt x="3757180" y="265417"/>
                </a:lnTo>
                <a:lnTo>
                  <a:pt x="3762883" y="215912"/>
                </a:lnTo>
                <a:lnTo>
                  <a:pt x="3757180" y="166407"/>
                </a:lnTo>
                <a:lnTo>
                  <a:pt x="3740936" y="120961"/>
                </a:lnTo>
                <a:lnTo>
                  <a:pt x="3715447" y="80872"/>
                </a:lnTo>
                <a:lnTo>
                  <a:pt x="3682010" y="47435"/>
                </a:lnTo>
                <a:lnTo>
                  <a:pt x="3641921" y="21946"/>
                </a:lnTo>
                <a:lnTo>
                  <a:pt x="3596475" y="5702"/>
                </a:lnTo>
                <a:lnTo>
                  <a:pt x="3546970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8595" y="3286125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8595" y="3286125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61914" y="3314572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3773E3"/>
                </a:solidFill>
                <a:latin typeface="Arial"/>
                <a:cs typeface="Arial"/>
              </a:rPr>
              <a:t>3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35949" y="3379558"/>
            <a:ext cx="326897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易用的時間軸，操作直覺且反應敏捷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095392" y="1745970"/>
            <a:ext cx="3763010" cy="432434"/>
          </a:xfrm>
          <a:custGeom>
            <a:avLst/>
            <a:gdLst/>
            <a:ahLst/>
            <a:cxnLst/>
            <a:rect l="l" t="t" r="r" b="b"/>
            <a:pathLst>
              <a:path w="3763009" h="432435">
                <a:moveTo>
                  <a:pt x="3546970" y="0"/>
                </a:moveTo>
                <a:lnTo>
                  <a:pt x="0" y="0"/>
                </a:lnTo>
                <a:lnTo>
                  <a:pt x="0" y="431825"/>
                </a:lnTo>
                <a:lnTo>
                  <a:pt x="3546970" y="431825"/>
                </a:lnTo>
                <a:lnTo>
                  <a:pt x="3596475" y="426122"/>
                </a:lnTo>
                <a:lnTo>
                  <a:pt x="3641921" y="409878"/>
                </a:lnTo>
                <a:lnTo>
                  <a:pt x="3682010" y="384390"/>
                </a:lnTo>
                <a:lnTo>
                  <a:pt x="3715447" y="350952"/>
                </a:lnTo>
                <a:lnTo>
                  <a:pt x="3740936" y="310863"/>
                </a:lnTo>
                <a:lnTo>
                  <a:pt x="3757180" y="265417"/>
                </a:lnTo>
                <a:lnTo>
                  <a:pt x="3762883" y="215912"/>
                </a:lnTo>
                <a:lnTo>
                  <a:pt x="3757180" y="166407"/>
                </a:lnTo>
                <a:lnTo>
                  <a:pt x="3740936" y="120961"/>
                </a:lnTo>
                <a:lnTo>
                  <a:pt x="3715447" y="80872"/>
                </a:lnTo>
                <a:lnTo>
                  <a:pt x="3682010" y="47435"/>
                </a:lnTo>
                <a:lnTo>
                  <a:pt x="3641921" y="21946"/>
                </a:lnTo>
                <a:lnTo>
                  <a:pt x="3596475" y="5702"/>
                </a:lnTo>
                <a:lnTo>
                  <a:pt x="3546970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786312" y="1714500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786312" y="1714500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919624" y="1742948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3773E3"/>
                </a:solidFill>
                <a:latin typeface="Arial"/>
                <a:cs typeface="Arial"/>
              </a:rPr>
              <a:t>4</a:t>
            </a:r>
            <a:endParaRPr sz="2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75135" y="1836229"/>
            <a:ext cx="3472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多種通知方式，幫助使用者不漏接</a:t>
            </a:r>
            <a:r>
              <a:rPr sz="16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訊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息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714875" y="2857500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714875" y="2857500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848187" y="2992221"/>
            <a:ext cx="2179955" cy="269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15"/>
              </a:lnSpc>
              <a:tabLst>
                <a:tab pos="386080" algn="l"/>
              </a:tabLst>
            </a:pPr>
            <a:r>
              <a:rPr sz="3600" b="1" spc="-7" baseline="1157" dirty="0">
                <a:solidFill>
                  <a:srgbClr val="3773E3"/>
                </a:solidFill>
                <a:latin typeface="Arial"/>
                <a:cs typeface="Arial"/>
              </a:rPr>
              <a:t>5	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支援</a:t>
            </a:r>
            <a:r>
              <a:rPr sz="1600" spc="5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360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全景攝影機</a:t>
            </a:r>
            <a:endParaRPr sz="16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44011" y="2384539"/>
            <a:ext cx="22631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000090"/>
                </a:solidFill>
              </a:rPr>
              <a:t>謝謝收看</a:t>
            </a:r>
            <a:endParaRPr sz="44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03378" y="1742884"/>
            <a:ext cx="67310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儲存空間規劃與錄影設定</a:t>
            </a:r>
            <a:endParaRPr sz="48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40466" y="3508476"/>
            <a:ext cx="8013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02060"/>
                </a:solidFill>
                <a:latin typeface="Arial"/>
                <a:cs typeface="Arial"/>
              </a:rPr>
              <a:t>Alan</a:t>
            </a:r>
            <a:r>
              <a:rPr sz="1400" b="1" spc="-7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2060"/>
                </a:solidFill>
                <a:latin typeface="Arial"/>
                <a:cs typeface="Arial"/>
              </a:rPr>
              <a:t>Kuo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20951" y="360260"/>
            <a:ext cx="510032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過往錄影儲存主要問題</a:t>
            </a:r>
          </a:p>
        </p:txBody>
      </p:sp>
      <p:sp>
        <p:nvSpPr>
          <p:cNvPr id="3" name="object 3"/>
          <p:cNvSpPr/>
          <p:nvPr/>
        </p:nvSpPr>
        <p:spPr>
          <a:xfrm>
            <a:off x="5023954" y="2746095"/>
            <a:ext cx="3763010" cy="432434"/>
          </a:xfrm>
          <a:custGeom>
            <a:avLst/>
            <a:gdLst/>
            <a:ahLst/>
            <a:cxnLst/>
            <a:rect l="l" t="t" r="r" b="b"/>
            <a:pathLst>
              <a:path w="3763009" h="432435">
                <a:moveTo>
                  <a:pt x="3546970" y="0"/>
                </a:moveTo>
                <a:lnTo>
                  <a:pt x="0" y="0"/>
                </a:lnTo>
                <a:lnTo>
                  <a:pt x="0" y="431825"/>
                </a:lnTo>
                <a:lnTo>
                  <a:pt x="3546970" y="431825"/>
                </a:lnTo>
                <a:lnTo>
                  <a:pt x="3596475" y="426122"/>
                </a:lnTo>
                <a:lnTo>
                  <a:pt x="3641921" y="409878"/>
                </a:lnTo>
                <a:lnTo>
                  <a:pt x="3682010" y="384390"/>
                </a:lnTo>
                <a:lnTo>
                  <a:pt x="3715447" y="350952"/>
                </a:lnTo>
                <a:lnTo>
                  <a:pt x="3740936" y="310863"/>
                </a:lnTo>
                <a:lnTo>
                  <a:pt x="3757180" y="265417"/>
                </a:lnTo>
                <a:lnTo>
                  <a:pt x="3762883" y="215912"/>
                </a:lnTo>
                <a:lnTo>
                  <a:pt x="3757180" y="166407"/>
                </a:lnTo>
                <a:lnTo>
                  <a:pt x="3740936" y="120961"/>
                </a:lnTo>
                <a:lnTo>
                  <a:pt x="3715447" y="80872"/>
                </a:lnTo>
                <a:lnTo>
                  <a:pt x="3682010" y="47435"/>
                </a:lnTo>
                <a:lnTo>
                  <a:pt x="3641921" y="21946"/>
                </a:lnTo>
                <a:lnTo>
                  <a:pt x="3596475" y="5702"/>
                </a:lnTo>
                <a:lnTo>
                  <a:pt x="3546970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7679" y="2103158"/>
            <a:ext cx="3763010" cy="432434"/>
          </a:xfrm>
          <a:custGeom>
            <a:avLst/>
            <a:gdLst/>
            <a:ahLst/>
            <a:cxnLst/>
            <a:rect l="l" t="t" r="r" b="b"/>
            <a:pathLst>
              <a:path w="3763010" h="432435">
                <a:moveTo>
                  <a:pt x="3546970" y="0"/>
                </a:moveTo>
                <a:lnTo>
                  <a:pt x="0" y="0"/>
                </a:lnTo>
                <a:lnTo>
                  <a:pt x="0" y="431825"/>
                </a:lnTo>
                <a:lnTo>
                  <a:pt x="3546970" y="431825"/>
                </a:lnTo>
                <a:lnTo>
                  <a:pt x="3596475" y="426122"/>
                </a:lnTo>
                <a:lnTo>
                  <a:pt x="3641921" y="409878"/>
                </a:lnTo>
                <a:lnTo>
                  <a:pt x="3682010" y="384390"/>
                </a:lnTo>
                <a:lnTo>
                  <a:pt x="3715447" y="350952"/>
                </a:lnTo>
                <a:lnTo>
                  <a:pt x="3740936" y="310863"/>
                </a:lnTo>
                <a:lnTo>
                  <a:pt x="3757180" y="265417"/>
                </a:lnTo>
                <a:lnTo>
                  <a:pt x="3762883" y="215912"/>
                </a:lnTo>
                <a:lnTo>
                  <a:pt x="3757180" y="166407"/>
                </a:lnTo>
                <a:lnTo>
                  <a:pt x="3740936" y="120961"/>
                </a:lnTo>
                <a:lnTo>
                  <a:pt x="3715447" y="80872"/>
                </a:lnTo>
                <a:lnTo>
                  <a:pt x="3682010" y="47435"/>
                </a:lnTo>
                <a:lnTo>
                  <a:pt x="3641921" y="21946"/>
                </a:lnTo>
                <a:lnTo>
                  <a:pt x="3596475" y="5702"/>
                </a:lnTo>
                <a:lnTo>
                  <a:pt x="3546970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3430" y="1245908"/>
            <a:ext cx="3763010" cy="432434"/>
          </a:xfrm>
          <a:custGeom>
            <a:avLst/>
            <a:gdLst/>
            <a:ahLst/>
            <a:cxnLst/>
            <a:rect l="l" t="t" r="r" b="b"/>
            <a:pathLst>
              <a:path w="3763010" h="432435">
                <a:moveTo>
                  <a:pt x="3546970" y="0"/>
                </a:moveTo>
                <a:lnTo>
                  <a:pt x="0" y="0"/>
                </a:lnTo>
                <a:lnTo>
                  <a:pt x="0" y="431825"/>
                </a:lnTo>
                <a:lnTo>
                  <a:pt x="3546970" y="431825"/>
                </a:lnTo>
                <a:lnTo>
                  <a:pt x="3596475" y="426122"/>
                </a:lnTo>
                <a:lnTo>
                  <a:pt x="3641921" y="409878"/>
                </a:lnTo>
                <a:lnTo>
                  <a:pt x="3682010" y="384390"/>
                </a:lnTo>
                <a:lnTo>
                  <a:pt x="3715447" y="350952"/>
                </a:lnTo>
                <a:lnTo>
                  <a:pt x="3740936" y="310863"/>
                </a:lnTo>
                <a:lnTo>
                  <a:pt x="3757180" y="265417"/>
                </a:lnTo>
                <a:lnTo>
                  <a:pt x="3762883" y="215912"/>
                </a:lnTo>
                <a:lnTo>
                  <a:pt x="3757180" y="166407"/>
                </a:lnTo>
                <a:lnTo>
                  <a:pt x="3740936" y="120961"/>
                </a:lnTo>
                <a:lnTo>
                  <a:pt x="3715447" y="80872"/>
                </a:lnTo>
                <a:lnTo>
                  <a:pt x="3682010" y="47435"/>
                </a:lnTo>
                <a:lnTo>
                  <a:pt x="3641921" y="21946"/>
                </a:lnTo>
                <a:lnTo>
                  <a:pt x="3596475" y="5702"/>
                </a:lnTo>
                <a:lnTo>
                  <a:pt x="3546970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7158" y="1214424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7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7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5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7158" y="1214424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7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7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5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7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90475" y="1242872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3773E3"/>
                </a:solidFill>
                <a:latin typeface="Arial"/>
                <a:cs typeface="Arial"/>
              </a:rPr>
              <a:t>1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10574" y="1333271"/>
            <a:ext cx="18497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僅支援單一儲存位置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35949" y="1717205"/>
            <a:ext cx="3378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Noto Sans CJK JP Regular"/>
                <a:cs typeface="Noto Sans CJK JP Regular"/>
              </a:rPr>
              <a:t>只能選擇單一共享資料夾儲存所有攝影機的錄影檔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8597" y="2071687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8597" y="2071687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61914" y="2206396"/>
            <a:ext cx="3448050" cy="576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75"/>
              </a:lnSpc>
              <a:tabLst>
                <a:tab pos="386080" algn="l"/>
              </a:tabLst>
            </a:pPr>
            <a:r>
              <a:rPr sz="3600" b="1" spc="-7" baseline="1157" dirty="0">
                <a:solidFill>
                  <a:srgbClr val="3773E3"/>
                </a:solidFill>
                <a:latin typeface="Arial"/>
                <a:cs typeface="Arial"/>
              </a:rPr>
              <a:t>2	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僅能有一組錄影儲存天數設定</a:t>
            </a:r>
            <a:endParaRPr sz="1600">
              <a:latin typeface="Noto Sans CJK JP Regular"/>
              <a:cs typeface="Noto Sans CJK JP Regular"/>
            </a:endParaRPr>
          </a:p>
          <a:p>
            <a:pPr marL="386715">
              <a:lnSpc>
                <a:spcPct val="100000"/>
              </a:lnSpc>
              <a:spcBef>
                <a:spcPts val="819"/>
              </a:spcBef>
            </a:pPr>
            <a:r>
              <a:rPr sz="1200" dirty="0">
                <a:latin typeface="Noto Sans CJK JP Regular"/>
                <a:cs typeface="Noto Sans CJK JP Regular"/>
              </a:rPr>
              <a:t>所有攝影機只能使用同樣的錄影保留天數設定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37679" y="2960420"/>
            <a:ext cx="3763010" cy="432434"/>
          </a:xfrm>
          <a:custGeom>
            <a:avLst/>
            <a:gdLst/>
            <a:ahLst/>
            <a:cxnLst/>
            <a:rect l="l" t="t" r="r" b="b"/>
            <a:pathLst>
              <a:path w="3763010" h="432435">
                <a:moveTo>
                  <a:pt x="3546970" y="0"/>
                </a:moveTo>
                <a:lnTo>
                  <a:pt x="0" y="0"/>
                </a:lnTo>
                <a:lnTo>
                  <a:pt x="0" y="431825"/>
                </a:lnTo>
                <a:lnTo>
                  <a:pt x="3546970" y="431825"/>
                </a:lnTo>
                <a:lnTo>
                  <a:pt x="3596479" y="426122"/>
                </a:lnTo>
                <a:lnTo>
                  <a:pt x="3641926" y="409878"/>
                </a:lnTo>
                <a:lnTo>
                  <a:pt x="3682015" y="384390"/>
                </a:lnTo>
                <a:lnTo>
                  <a:pt x="3715451" y="350952"/>
                </a:lnTo>
                <a:lnTo>
                  <a:pt x="3740938" y="310863"/>
                </a:lnTo>
                <a:lnTo>
                  <a:pt x="3757180" y="265417"/>
                </a:lnTo>
                <a:lnTo>
                  <a:pt x="3762883" y="215912"/>
                </a:lnTo>
                <a:lnTo>
                  <a:pt x="3757180" y="166407"/>
                </a:lnTo>
                <a:lnTo>
                  <a:pt x="3740936" y="120961"/>
                </a:lnTo>
                <a:lnTo>
                  <a:pt x="3715447" y="80872"/>
                </a:lnTo>
                <a:lnTo>
                  <a:pt x="3682010" y="47435"/>
                </a:lnTo>
                <a:lnTo>
                  <a:pt x="3641921" y="21946"/>
                </a:lnTo>
                <a:lnTo>
                  <a:pt x="3596475" y="5702"/>
                </a:lnTo>
                <a:lnTo>
                  <a:pt x="3546970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8595" y="2928937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8595" y="2928937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61914" y="2957385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3773E3"/>
                </a:solidFill>
                <a:latin typeface="Arial"/>
                <a:cs typeface="Arial"/>
              </a:rPr>
              <a:t>3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35949" y="3063658"/>
            <a:ext cx="3273425" cy="759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空間無法保證</a:t>
            </a:r>
            <a:endParaRPr sz="1600">
              <a:latin typeface="Noto Sans CJK JP Regular"/>
              <a:cs typeface="Noto Sans CJK JP Regular"/>
            </a:endParaRPr>
          </a:p>
          <a:p>
            <a:pPr marL="12700" marR="5080">
              <a:lnSpc>
                <a:spcPct val="100000"/>
              </a:lnSpc>
              <a:spcBef>
                <a:spcPts val="980"/>
              </a:spcBef>
            </a:pPr>
            <a:r>
              <a:rPr sz="1200" spc="55" dirty="0">
                <a:latin typeface="Noto Sans CJK JP Regular"/>
                <a:cs typeface="Noto Sans CJK JP Regular"/>
              </a:rPr>
              <a:t>NAS</a:t>
            </a:r>
            <a:r>
              <a:rPr sz="1200" spc="-75" dirty="0">
                <a:latin typeface="Noto Sans CJK JP Regular"/>
                <a:cs typeface="Noto Sans CJK JP Regular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上的其他應用也可寫入資料至監控錄影檔資 料夾，導致無法達到原先希望儲存的錄影天數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095392" y="1745970"/>
            <a:ext cx="3763010" cy="432434"/>
          </a:xfrm>
          <a:custGeom>
            <a:avLst/>
            <a:gdLst/>
            <a:ahLst/>
            <a:cxnLst/>
            <a:rect l="l" t="t" r="r" b="b"/>
            <a:pathLst>
              <a:path w="3763009" h="432435">
                <a:moveTo>
                  <a:pt x="3546970" y="0"/>
                </a:moveTo>
                <a:lnTo>
                  <a:pt x="0" y="0"/>
                </a:lnTo>
                <a:lnTo>
                  <a:pt x="0" y="431825"/>
                </a:lnTo>
                <a:lnTo>
                  <a:pt x="3546970" y="431825"/>
                </a:lnTo>
                <a:lnTo>
                  <a:pt x="3596475" y="426122"/>
                </a:lnTo>
                <a:lnTo>
                  <a:pt x="3641921" y="409878"/>
                </a:lnTo>
                <a:lnTo>
                  <a:pt x="3682010" y="384390"/>
                </a:lnTo>
                <a:lnTo>
                  <a:pt x="3715447" y="350952"/>
                </a:lnTo>
                <a:lnTo>
                  <a:pt x="3740936" y="310863"/>
                </a:lnTo>
                <a:lnTo>
                  <a:pt x="3757180" y="265417"/>
                </a:lnTo>
                <a:lnTo>
                  <a:pt x="3762883" y="215912"/>
                </a:lnTo>
                <a:lnTo>
                  <a:pt x="3757180" y="166407"/>
                </a:lnTo>
                <a:lnTo>
                  <a:pt x="3740936" y="120961"/>
                </a:lnTo>
                <a:lnTo>
                  <a:pt x="3715447" y="80872"/>
                </a:lnTo>
                <a:lnTo>
                  <a:pt x="3682010" y="47435"/>
                </a:lnTo>
                <a:lnTo>
                  <a:pt x="3641921" y="21946"/>
                </a:lnTo>
                <a:lnTo>
                  <a:pt x="3596475" y="5702"/>
                </a:lnTo>
                <a:lnTo>
                  <a:pt x="3546970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786312" y="1714500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786312" y="1714500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919624" y="1849208"/>
            <a:ext cx="3600450" cy="759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75"/>
              </a:lnSpc>
              <a:tabLst>
                <a:tab pos="386080" algn="l"/>
              </a:tabLst>
            </a:pPr>
            <a:r>
              <a:rPr sz="3600" b="1" spc="-7" baseline="1157" dirty="0">
                <a:solidFill>
                  <a:srgbClr val="3773E3"/>
                </a:solidFill>
                <a:latin typeface="Arial"/>
                <a:cs typeface="Arial"/>
              </a:rPr>
              <a:t>4	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擴充不易</a:t>
            </a:r>
            <a:endParaRPr sz="1600">
              <a:latin typeface="Noto Sans CJK JP Regular"/>
              <a:cs typeface="Noto Sans CJK JP Regular"/>
            </a:endParaRPr>
          </a:p>
          <a:p>
            <a:pPr marL="386715" marR="5080">
              <a:lnSpc>
                <a:spcPct val="100000"/>
              </a:lnSpc>
              <a:spcBef>
                <a:spcPts val="819"/>
              </a:spcBef>
            </a:pPr>
            <a:r>
              <a:rPr sz="1200" dirty="0">
                <a:latin typeface="Noto Sans CJK JP Regular"/>
                <a:cs typeface="Noto Sans CJK JP Regular"/>
              </a:rPr>
              <a:t>若空間不足，只能擴充磁碟區或是切換至更大的 磁碟區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714875" y="2714625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714875" y="2714625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848187" y="2743073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3773E3"/>
                </a:solidFill>
                <a:latin typeface="Arial"/>
                <a:cs typeface="Arial"/>
              </a:rPr>
              <a:t>5</a:t>
            </a:r>
            <a:endParaRPr sz="2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22227" y="2849346"/>
            <a:ext cx="3297554" cy="759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效能不彰</a:t>
            </a:r>
            <a:endParaRPr sz="1600">
              <a:latin typeface="Noto Sans CJK JP Regular"/>
              <a:cs typeface="Noto Sans CJK JP Regular"/>
            </a:endParaRPr>
          </a:p>
          <a:p>
            <a:pPr marL="83820">
              <a:lnSpc>
                <a:spcPct val="100000"/>
              </a:lnSpc>
              <a:spcBef>
                <a:spcPts val="980"/>
              </a:spcBef>
            </a:pPr>
            <a:r>
              <a:rPr sz="1200" dirty="0">
                <a:latin typeface="Noto Sans CJK JP Regular"/>
                <a:cs typeface="Noto Sans CJK JP Regular"/>
              </a:rPr>
              <a:t>當新的錄影資料開始覆寫舊的錄影資料，硬碟的</a:t>
            </a:r>
            <a:endParaRPr sz="1200">
              <a:latin typeface="Noto Sans CJK JP Regular"/>
              <a:cs typeface="Noto Sans CJK JP Regular"/>
            </a:endParaRPr>
          </a:p>
          <a:p>
            <a:pPr marL="83820">
              <a:lnSpc>
                <a:spcPct val="100000"/>
              </a:lnSpc>
            </a:pPr>
            <a:r>
              <a:rPr sz="1200" spc="30" dirty="0">
                <a:latin typeface="Noto Sans CJK JP Regular"/>
                <a:cs typeface="Noto Sans CJK JP Regular"/>
              </a:rPr>
              <a:t>IO</a:t>
            </a:r>
            <a:r>
              <a:rPr sz="1200" spc="5" dirty="0">
                <a:latin typeface="Noto Sans CJK JP Regular"/>
                <a:cs typeface="Noto Sans CJK JP Regular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表現將比全新的時候明顯下降</a:t>
            </a:r>
            <a:endParaRPr sz="12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8479" y="1714500"/>
            <a:ext cx="3113401" cy="18119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0" y="1714487"/>
            <a:ext cx="3102432" cy="17859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57712" y="1700212"/>
            <a:ext cx="3131185" cy="1814830"/>
          </a:xfrm>
          <a:custGeom>
            <a:avLst/>
            <a:gdLst/>
            <a:ahLst/>
            <a:cxnLst/>
            <a:rect l="l" t="t" r="r" b="b"/>
            <a:pathLst>
              <a:path w="3131184" h="1814829">
                <a:moveTo>
                  <a:pt x="0" y="0"/>
                </a:moveTo>
                <a:lnTo>
                  <a:pt x="3131007" y="0"/>
                </a:lnTo>
                <a:lnTo>
                  <a:pt x="3131007" y="1814525"/>
                </a:lnTo>
                <a:lnTo>
                  <a:pt x="0" y="1814525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67967" y="360260"/>
            <a:ext cx="560832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空間總管與錄影儲存空間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67200" y="3521894"/>
            <a:ext cx="1619885" cy="10833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4300"/>
              </a:lnSpc>
              <a:spcBef>
                <a:spcPts val="95"/>
              </a:spcBef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管</a:t>
            </a:r>
            <a:r>
              <a:rPr sz="1400" spc="32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理</a:t>
            </a:r>
            <a:r>
              <a:rPr sz="1400" spc="8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RAID</a:t>
            </a:r>
            <a:r>
              <a:rPr sz="1400" spc="-4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硬碟陣列 管理儲存池</a:t>
            </a:r>
            <a:endParaRPr sz="1400">
              <a:latin typeface="Noto Sans CJK JP Regular"/>
              <a:cs typeface="Noto Sans CJK JP Regular"/>
            </a:endParaRPr>
          </a:p>
          <a:p>
            <a:pPr marL="12700" marR="528955">
              <a:lnSpc>
                <a:spcPct val="123600"/>
              </a:lnSpc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管理磁碟區 掌握硬碟狀態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52322" y="3617110"/>
            <a:ext cx="2621280" cy="108331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管理</a:t>
            </a:r>
            <a:r>
              <a:rPr sz="1400" spc="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9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z="1400" spc="4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Pro</a:t>
            </a:r>
            <a:r>
              <a:rPr sz="1400" spc="3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錄影空間</a:t>
            </a:r>
            <a:endParaRPr sz="1400">
              <a:latin typeface="Noto Sans CJK JP Regular"/>
              <a:cs typeface="Noto Sans CJK JP Regular"/>
            </a:endParaRPr>
          </a:p>
          <a:p>
            <a:pPr marL="12700" marR="5080">
              <a:lnSpc>
                <a:spcPct val="123600"/>
              </a:lnSpc>
              <a:spcBef>
                <a:spcPts val="10"/>
              </a:spcBef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掌握</a:t>
            </a:r>
            <a:r>
              <a:rPr sz="1400" spc="-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9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z="1400" spc="2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Pro 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錄影空間使用概況 設定頻道的錄影位置</a:t>
            </a:r>
            <a:endParaRPr sz="14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設定頻道的錄影天數上</a:t>
            </a:r>
            <a:r>
              <a:rPr sz="14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限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與下限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8479" y="1221562"/>
            <a:ext cx="2786380" cy="378460"/>
          </a:xfrm>
          <a:prstGeom prst="rect">
            <a:avLst/>
          </a:prstGeom>
          <a:solidFill>
            <a:srgbClr val="4A86E8"/>
          </a:solidFill>
        </p:spPr>
        <p:txBody>
          <a:bodyPr vert="horz" wrap="square" lIns="0" tIns="29209" rIns="0" bIns="0" rtlCol="0">
            <a:spAutoFit/>
          </a:bodyPr>
          <a:lstStyle/>
          <a:p>
            <a:pPr marL="259079">
              <a:lnSpc>
                <a:spcPct val="100000"/>
              </a:lnSpc>
              <a:spcBef>
                <a:spcPts val="229"/>
              </a:spcBef>
            </a:pPr>
            <a:r>
              <a:rPr sz="2000" spc="3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QTS </a:t>
            </a:r>
            <a:r>
              <a:rPr sz="2000" spc="175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-</a:t>
            </a:r>
            <a:r>
              <a:rPr sz="2000" spc="25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 </a:t>
            </a:r>
            <a:r>
              <a:rPr sz="200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儲存空間總管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74692" y="1193622"/>
            <a:ext cx="3072130" cy="378460"/>
          </a:xfrm>
          <a:prstGeom prst="rect">
            <a:avLst/>
          </a:prstGeom>
          <a:solidFill>
            <a:srgbClr val="4A86E8"/>
          </a:solidFill>
        </p:spPr>
        <p:txBody>
          <a:bodyPr vert="horz" wrap="square" lIns="0" tIns="29209" rIns="0" bIns="0" rtlCol="0">
            <a:spAutoFit/>
          </a:bodyPr>
          <a:lstStyle/>
          <a:p>
            <a:pPr marL="135890">
              <a:lnSpc>
                <a:spcPct val="100000"/>
              </a:lnSpc>
              <a:spcBef>
                <a:spcPts val="229"/>
              </a:spcBef>
            </a:pPr>
            <a:r>
              <a:rPr sz="2000" spc="145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QVR</a:t>
            </a:r>
            <a:r>
              <a:rPr sz="2000" spc="25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 </a:t>
            </a:r>
            <a:r>
              <a:rPr sz="2000" spc="2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Pro</a:t>
            </a:r>
            <a:r>
              <a:rPr sz="2000" spc="4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 </a:t>
            </a:r>
            <a:r>
              <a:rPr sz="2000" spc="175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-</a:t>
            </a:r>
            <a:r>
              <a:rPr sz="2000" spc="25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 </a:t>
            </a:r>
            <a:r>
              <a:rPr sz="200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錄影儲存空間</a:t>
            </a:r>
            <a:endParaRPr sz="20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466" y="1232522"/>
            <a:ext cx="4878204" cy="35072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35935" y="360260"/>
            <a:ext cx="30708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錄影儲存空間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536844" y="1215618"/>
            <a:ext cx="3070860" cy="18853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05740" indent="-193040">
              <a:lnSpc>
                <a:spcPct val="100000"/>
              </a:lnSpc>
              <a:spcBef>
                <a:spcPts val="105"/>
              </a:spcBef>
              <a:buAutoNum type="arabicPeriod"/>
              <a:tabLst>
                <a:tab pos="206375" algn="l"/>
              </a:tabLst>
            </a:pPr>
            <a:r>
              <a:rPr sz="1400" spc="9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z="1400" spc="2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Pro</a:t>
            </a:r>
            <a:r>
              <a:rPr sz="1400" spc="2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提出錄影空間的概念</a:t>
            </a:r>
            <a:endParaRPr sz="1400">
              <a:latin typeface="Noto Sans CJK JP Regular"/>
              <a:cs typeface="Noto Sans CJK JP Regular"/>
            </a:endParaRPr>
          </a:p>
          <a:p>
            <a:pPr marL="205740" indent="-193040">
              <a:lnSpc>
                <a:spcPct val="100000"/>
              </a:lnSpc>
              <a:spcBef>
                <a:spcPts val="1195"/>
              </a:spcBef>
              <a:buAutoNum type="arabicPeriod"/>
              <a:tabLst>
                <a:tab pos="206375" algn="l"/>
              </a:tabLst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三步驟建立錄影空間</a:t>
            </a:r>
            <a:endParaRPr sz="1400">
              <a:latin typeface="Noto Sans CJK JP Regular"/>
              <a:cs typeface="Noto Sans CJK JP Regular"/>
            </a:endParaRPr>
          </a:p>
          <a:p>
            <a:pPr marL="201295">
              <a:lnSpc>
                <a:spcPct val="100000"/>
              </a:lnSpc>
              <a:spcBef>
                <a:spcPts val="10"/>
              </a:spcBef>
            </a:pPr>
            <a:r>
              <a:rPr sz="1200" spc="9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-</a:t>
            </a:r>
            <a:r>
              <a:rPr sz="12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選定磁碟區並決定大小</a:t>
            </a:r>
            <a:endParaRPr sz="1200">
              <a:latin typeface="Noto Sans CJK JP Regular"/>
              <a:cs typeface="Noto Sans CJK JP Regular"/>
            </a:endParaRPr>
          </a:p>
          <a:p>
            <a:pPr marL="201295">
              <a:lnSpc>
                <a:spcPct val="100000"/>
              </a:lnSpc>
            </a:pPr>
            <a:r>
              <a:rPr sz="1200" spc="9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-</a:t>
            </a:r>
            <a:r>
              <a:rPr sz="12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可再選備援磁碟區</a:t>
            </a:r>
            <a:endParaRPr sz="1200">
              <a:latin typeface="Noto Sans CJK JP Regular"/>
              <a:cs typeface="Noto Sans CJK JP Regular"/>
            </a:endParaRPr>
          </a:p>
          <a:p>
            <a:pPr marL="201295">
              <a:lnSpc>
                <a:spcPct val="100000"/>
              </a:lnSpc>
            </a:pPr>
            <a:r>
              <a:rPr sz="1200" spc="9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-</a:t>
            </a:r>
            <a:r>
              <a:rPr sz="12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確認規劃開始配置</a:t>
            </a:r>
            <a:endParaRPr sz="1200">
              <a:latin typeface="Noto Sans CJK JP Regular"/>
              <a:cs typeface="Noto Sans CJK JP Regular"/>
            </a:endParaRPr>
          </a:p>
          <a:p>
            <a:pPr marL="205740" indent="-193040">
              <a:lnSpc>
                <a:spcPct val="100000"/>
              </a:lnSpc>
              <a:spcBef>
                <a:spcPts val="1195"/>
              </a:spcBef>
              <a:buAutoNum type="arabicPeriod" startAt="3"/>
              <a:tabLst>
                <a:tab pos="206375" algn="l"/>
              </a:tabLst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一個磁碟區僅可被一個錄影空</a:t>
            </a:r>
            <a:r>
              <a:rPr sz="14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間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使用</a:t>
            </a:r>
            <a:endParaRPr sz="1400">
              <a:latin typeface="Noto Sans CJK JP Regular"/>
              <a:cs typeface="Noto Sans CJK JP Regular"/>
            </a:endParaRPr>
          </a:p>
          <a:p>
            <a:pPr marL="205740" indent="-193040">
              <a:lnSpc>
                <a:spcPct val="100000"/>
              </a:lnSpc>
              <a:spcBef>
                <a:spcPts val="1195"/>
              </a:spcBef>
              <a:buAutoNum type="arabicPeriod" startAt="3"/>
              <a:tabLst>
                <a:tab pos="206375" algn="l"/>
              </a:tabLst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一個錄影空間可橫跨多個磁碟區</a:t>
            </a:r>
            <a:endParaRPr sz="14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錄影地點與天數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536487" y="1379855"/>
            <a:ext cx="3230880" cy="20681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以總表的形式一目了然</a:t>
            </a:r>
            <a:r>
              <a:rPr sz="14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地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管理</a:t>
            </a:r>
            <a:r>
              <a:rPr sz="14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以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下資</a:t>
            </a:r>
            <a:r>
              <a:rPr sz="14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訊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：</a:t>
            </a:r>
            <a:endParaRPr sz="1400">
              <a:latin typeface="Noto Sans CJK JP Regular"/>
              <a:cs typeface="Noto Sans CJK JP Regular"/>
            </a:endParaRPr>
          </a:p>
          <a:p>
            <a:pPr marL="206375" indent="-193675">
              <a:lnSpc>
                <a:spcPct val="100000"/>
              </a:lnSpc>
              <a:spcBef>
                <a:spcPts val="1195"/>
              </a:spcBef>
              <a:buAutoNum type="arabicPeriod"/>
              <a:tabLst>
                <a:tab pos="207010" algn="l"/>
              </a:tabLst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錄影位置</a:t>
            </a:r>
            <a:endParaRPr sz="1400">
              <a:latin typeface="Noto Sans CJK JP Regular"/>
              <a:cs typeface="Noto Sans CJK JP Regular"/>
            </a:endParaRPr>
          </a:p>
          <a:p>
            <a:pPr marL="206375" indent="-193675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207010" algn="l"/>
              </a:tabLst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至少錄影天數</a:t>
            </a:r>
            <a:r>
              <a:rPr sz="1400" spc="1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(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區分一般</a:t>
            </a:r>
            <a:r>
              <a:rPr sz="1400" spc="-3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,</a:t>
            </a:r>
            <a:r>
              <a:rPr sz="1400" spc="-5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事件</a:t>
            </a:r>
            <a:r>
              <a:rPr sz="1400" spc="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)</a:t>
            </a:r>
            <a:endParaRPr sz="1400">
              <a:latin typeface="Noto Sans CJK JP Regular"/>
              <a:cs typeface="Noto Sans CJK JP Regular"/>
            </a:endParaRPr>
          </a:p>
          <a:p>
            <a:pPr marL="205740" indent="-193040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206375" algn="l"/>
              </a:tabLst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至多錄影天數</a:t>
            </a:r>
            <a:r>
              <a:rPr sz="1400" spc="1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(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區分一般</a:t>
            </a:r>
            <a:r>
              <a:rPr sz="1400" spc="-3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,</a:t>
            </a:r>
            <a:r>
              <a:rPr sz="1400" spc="-5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事件</a:t>
            </a:r>
            <a:r>
              <a:rPr sz="1400" spc="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)</a:t>
            </a:r>
            <a:endParaRPr sz="1400">
              <a:latin typeface="Noto Sans CJK JP Regular"/>
              <a:cs typeface="Noto Sans CJK JP Regular"/>
            </a:endParaRPr>
          </a:p>
          <a:p>
            <a:pPr marL="205740" indent="-193040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206375" algn="l"/>
              </a:tabLst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至多使用空間大小</a:t>
            </a:r>
            <a:endParaRPr sz="1400">
              <a:latin typeface="Noto Sans CJK JP Regular"/>
              <a:cs typeface="Noto Sans CJK JP Regular"/>
            </a:endParaRPr>
          </a:p>
          <a:p>
            <a:pPr marL="205740" indent="-193040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206375" algn="l"/>
              </a:tabLst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是否啟用覆寫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4287" y="1357309"/>
            <a:ext cx="5092517" cy="30167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14512" y="2358231"/>
            <a:ext cx="371475" cy="0"/>
          </a:xfrm>
          <a:custGeom>
            <a:avLst/>
            <a:gdLst/>
            <a:ahLst/>
            <a:cxnLst/>
            <a:rect l="l" t="t" r="r" b="b"/>
            <a:pathLst>
              <a:path w="371475">
                <a:moveTo>
                  <a:pt x="0" y="0"/>
                </a:moveTo>
                <a:lnTo>
                  <a:pt x="371475" y="0"/>
                </a:lnTo>
              </a:path>
            </a:pathLst>
          </a:custGeom>
          <a:ln w="30162">
            <a:solidFill>
              <a:srgbClr val="3760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14512" y="3001168"/>
            <a:ext cx="371475" cy="0"/>
          </a:xfrm>
          <a:custGeom>
            <a:avLst/>
            <a:gdLst/>
            <a:ahLst/>
            <a:cxnLst/>
            <a:rect l="l" t="t" r="r" b="b"/>
            <a:pathLst>
              <a:path w="371475">
                <a:moveTo>
                  <a:pt x="0" y="0"/>
                </a:moveTo>
                <a:lnTo>
                  <a:pt x="371475" y="0"/>
                </a:lnTo>
              </a:path>
            </a:pathLst>
          </a:custGeom>
          <a:ln w="30162"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675" y="1257198"/>
            <a:ext cx="1921510" cy="1386205"/>
          </a:xfrm>
          <a:custGeom>
            <a:avLst/>
            <a:gdLst/>
            <a:ahLst/>
            <a:cxnLst/>
            <a:rect l="l" t="t" r="r" b="b"/>
            <a:pathLst>
              <a:path w="1921510" h="1386205">
                <a:moveTo>
                  <a:pt x="1689900" y="0"/>
                </a:moveTo>
                <a:lnTo>
                  <a:pt x="231000" y="0"/>
                </a:lnTo>
                <a:lnTo>
                  <a:pt x="184447" y="4692"/>
                </a:lnTo>
                <a:lnTo>
                  <a:pt x="141087" y="18152"/>
                </a:lnTo>
                <a:lnTo>
                  <a:pt x="101848" y="39449"/>
                </a:lnTo>
                <a:lnTo>
                  <a:pt x="67660" y="67656"/>
                </a:lnTo>
                <a:lnTo>
                  <a:pt x="39452" y="101843"/>
                </a:lnTo>
                <a:lnTo>
                  <a:pt x="18154" y="141081"/>
                </a:lnTo>
                <a:lnTo>
                  <a:pt x="4693" y="184443"/>
                </a:lnTo>
                <a:lnTo>
                  <a:pt x="0" y="231000"/>
                </a:lnTo>
                <a:lnTo>
                  <a:pt x="0" y="1154988"/>
                </a:lnTo>
                <a:lnTo>
                  <a:pt x="4693" y="1201545"/>
                </a:lnTo>
                <a:lnTo>
                  <a:pt x="18154" y="1244907"/>
                </a:lnTo>
                <a:lnTo>
                  <a:pt x="39452" y="1284146"/>
                </a:lnTo>
                <a:lnTo>
                  <a:pt x="67660" y="1318333"/>
                </a:lnTo>
                <a:lnTo>
                  <a:pt x="101848" y="1346539"/>
                </a:lnTo>
                <a:lnTo>
                  <a:pt x="141087" y="1367836"/>
                </a:lnTo>
                <a:lnTo>
                  <a:pt x="184447" y="1381296"/>
                </a:lnTo>
                <a:lnTo>
                  <a:pt x="231000" y="1385989"/>
                </a:lnTo>
                <a:lnTo>
                  <a:pt x="1689900" y="1385989"/>
                </a:lnTo>
                <a:lnTo>
                  <a:pt x="1736452" y="1381296"/>
                </a:lnTo>
                <a:lnTo>
                  <a:pt x="1779813" y="1367836"/>
                </a:lnTo>
                <a:lnTo>
                  <a:pt x="1819051" y="1346539"/>
                </a:lnTo>
                <a:lnTo>
                  <a:pt x="1853239" y="1318333"/>
                </a:lnTo>
                <a:lnTo>
                  <a:pt x="1881447" y="1284146"/>
                </a:lnTo>
                <a:lnTo>
                  <a:pt x="1902746" y="1244907"/>
                </a:lnTo>
                <a:lnTo>
                  <a:pt x="1916207" y="1201545"/>
                </a:lnTo>
                <a:lnTo>
                  <a:pt x="1920900" y="1154988"/>
                </a:lnTo>
                <a:lnTo>
                  <a:pt x="1920900" y="231000"/>
                </a:lnTo>
                <a:lnTo>
                  <a:pt x="1916207" y="184443"/>
                </a:lnTo>
                <a:lnTo>
                  <a:pt x="1902746" y="141081"/>
                </a:lnTo>
                <a:lnTo>
                  <a:pt x="1881447" y="101843"/>
                </a:lnTo>
                <a:lnTo>
                  <a:pt x="1853239" y="67656"/>
                </a:lnTo>
                <a:lnTo>
                  <a:pt x="1819051" y="39449"/>
                </a:lnTo>
                <a:lnTo>
                  <a:pt x="1779813" y="18152"/>
                </a:lnTo>
                <a:lnTo>
                  <a:pt x="1736452" y="4692"/>
                </a:lnTo>
                <a:lnTo>
                  <a:pt x="1689900" y="0"/>
                </a:lnTo>
                <a:close/>
              </a:path>
            </a:pathLst>
          </a:custGeom>
          <a:solidFill>
            <a:srgbClr val="C6D9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724" y="2714625"/>
            <a:ext cx="1881505" cy="1320800"/>
          </a:xfrm>
          <a:custGeom>
            <a:avLst/>
            <a:gdLst/>
            <a:ahLst/>
            <a:cxnLst/>
            <a:rect l="l" t="t" r="r" b="b"/>
            <a:pathLst>
              <a:path w="1881505" h="1320800">
                <a:moveTo>
                  <a:pt x="1660944" y="0"/>
                </a:moveTo>
                <a:lnTo>
                  <a:pt x="220052" y="0"/>
                </a:lnTo>
                <a:lnTo>
                  <a:pt x="175706" y="4470"/>
                </a:lnTo>
                <a:lnTo>
                  <a:pt x="134400" y="17293"/>
                </a:lnTo>
                <a:lnTo>
                  <a:pt x="97021" y="37583"/>
                </a:lnTo>
                <a:lnTo>
                  <a:pt x="64454" y="64454"/>
                </a:lnTo>
                <a:lnTo>
                  <a:pt x="37583" y="97021"/>
                </a:lnTo>
                <a:lnTo>
                  <a:pt x="17293" y="134400"/>
                </a:lnTo>
                <a:lnTo>
                  <a:pt x="4470" y="175706"/>
                </a:lnTo>
                <a:lnTo>
                  <a:pt x="0" y="220052"/>
                </a:lnTo>
                <a:lnTo>
                  <a:pt x="0" y="1100239"/>
                </a:lnTo>
                <a:lnTo>
                  <a:pt x="4470" y="1144590"/>
                </a:lnTo>
                <a:lnTo>
                  <a:pt x="17293" y="1185898"/>
                </a:lnTo>
                <a:lnTo>
                  <a:pt x="37583" y="1223279"/>
                </a:lnTo>
                <a:lnTo>
                  <a:pt x="64454" y="1255849"/>
                </a:lnTo>
                <a:lnTo>
                  <a:pt x="97021" y="1282720"/>
                </a:lnTo>
                <a:lnTo>
                  <a:pt x="134400" y="1303010"/>
                </a:lnTo>
                <a:lnTo>
                  <a:pt x="175706" y="1315833"/>
                </a:lnTo>
                <a:lnTo>
                  <a:pt x="220052" y="1320304"/>
                </a:lnTo>
                <a:lnTo>
                  <a:pt x="1660944" y="1320304"/>
                </a:lnTo>
                <a:lnTo>
                  <a:pt x="1705294" y="1315833"/>
                </a:lnTo>
                <a:lnTo>
                  <a:pt x="1746601" y="1303010"/>
                </a:lnTo>
                <a:lnTo>
                  <a:pt x="1783980" y="1282720"/>
                </a:lnTo>
                <a:lnTo>
                  <a:pt x="1816547" y="1255849"/>
                </a:lnTo>
                <a:lnTo>
                  <a:pt x="1843417" y="1223279"/>
                </a:lnTo>
                <a:lnTo>
                  <a:pt x="1863705" y="1185898"/>
                </a:lnTo>
                <a:lnTo>
                  <a:pt x="1876526" y="1144590"/>
                </a:lnTo>
                <a:lnTo>
                  <a:pt x="1880997" y="1100239"/>
                </a:lnTo>
                <a:lnTo>
                  <a:pt x="1880997" y="220052"/>
                </a:lnTo>
                <a:lnTo>
                  <a:pt x="1876526" y="175706"/>
                </a:lnTo>
                <a:lnTo>
                  <a:pt x="1863705" y="134400"/>
                </a:lnTo>
                <a:lnTo>
                  <a:pt x="1843417" y="97021"/>
                </a:lnTo>
                <a:lnTo>
                  <a:pt x="1816547" y="64454"/>
                </a:lnTo>
                <a:lnTo>
                  <a:pt x="1783980" y="37583"/>
                </a:lnTo>
                <a:lnTo>
                  <a:pt x="1746601" y="17293"/>
                </a:lnTo>
                <a:lnTo>
                  <a:pt x="1705294" y="4470"/>
                </a:lnTo>
                <a:lnTo>
                  <a:pt x="1660944" y="0"/>
                </a:lnTo>
                <a:close/>
              </a:path>
            </a:pathLst>
          </a:custGeom>
          <a:solidFill>
            <a:srgbClr val="C6D9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67784" y="2293620"/>
            <a:ext cx="2767584" cy="1240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29125" y="2335250"/>
            <a:ext cx="2644140" cy="1117600"/>
          </a:xfrm>
          <a:custGeom>
            <a:avLst/>
            <a:gdLst/>
            <a:ahLst/>
            <a:cxnLst/>
            <a:rect l="l" t="t" r="r" b="b"/>
            <a:pathLst>
              <a:path w="2644140" h="1117600">
                <a:moveTo>
                  <a:pt x="0" y="0"/>
                </a:moveTo>
                <a:lnTo>
                  <a:pt x="2644076" y="0"/>
                </a:lnTo>
                <a:lnTo>
                  <a:pt x="2644076" y="1117244"/>
                </a:lnTo>
                <a:lnTo>
                  <a:pt x="0" y="1117244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29125" y="2335250"/>
            <a:ext cx="2644140" cy="1117600"/>
          </a:xfrm>
          <a:custGeom>
            <a:avLst/>
            <a:gdLst/>
            <a:ahLst/>
            <a:cxnLst/>
            <a:rect l="l" t="t" r="r" b="b"/>
            <a:pathLst>
              <a:path w="2644140" h="1117600">
                <a:moveTo>
                  <a:pt x="0" y="0"/>
                </a:moveTo>
                <a:lnTo>
                  <a:pt x="2644076" y="0"/>
                </a:lnTo>
                <a:lnTo>
                  <a:pt x="2644076" y="1117244"/>
                </a:lnTo>
                <a:lnTo>
                  <a:pt x="0" y="1117244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67784" y="1101852"/>
            <a:ext cx="2767584" cy="11201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29125" y="1142987"/>
            <a:ext cx="2644140" cy="997585"/>
          </a:xfrm>
          <a:custGeom>
            <a:avLst/>
            <a:gdLst/>
            <a:ahLst/>
            <a:cxnLst/>
            <a:rect l="l" t="t" r="r" b="b"/>
            <a:pathLst>
              <a:path w="2644140" h="997585">
                <a:moveTo>
                  <a:pt x="0" y="0"/>
                </a:moveTo>
                <a:lnTo>
                  <a:pt x="2644076" y="0"/>
                </a:lnTo>
                <a:lnTo>
                  <a:pt x="2644076" y="997000"/>
                </a:lnTo>
                <a:lnTo>
                  <a:pt x="0" y="997000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29125" y="1142987"/>
            <a:ext cx="2644140" cy="997585"/>
          </a:xfrm>
          <a:custGeom>
            <a:avLst/>
            <a:gdLst/>
            <a:ahLst/>
            <a:cxnLst/>
            <a:rect l="l" t="t" r="r" b="b"/>
            <a:pathLst>
              <a:path w="2644140" h="997585">
                <a:moveTo>
                  <a:pt x="0" y="0"/>
                </a:moveTo>
                <a:lnTo>
                  <a:pt x="2644076" y="0"/>
                </a:lnTo>
                <a:lnTo>
                  <a:pt x="2644076" y="997000"/>
                </a:lnTo>
                <a:lnTo>
                  <a:pt x="0" y="9970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826673" y="1215618"/>
            <a:ext cx="18497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錄影索引共享資料夾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901304" y="347370"/>
            <a:ext cx="52698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285" dirty="0"/>
              <a:t>QVR</a:t>
            </a:r>
            <a:r>
              <a:rPr spc="45" dirty="0"/>
              <a:t> </a:t>
            </a:r>
            <a:r>
              <a:rPr spc="40" dirty="0"/>
              <a:t>Pro</a:t>
            </a:r>
            <a:r>
              <a:rPr spc="90" dirty="0"/>
              <a:t> </a:t>
            </a:r>
            <a:r>
              <a:rPr spc="-5" dirty="0"/>
              <a:t>錄影資料結構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907127" y="1571612"/>
            <a:ext cx="1631950" cy="410209"/>
          </a:xfrm>
          <a:prstGeom prst="rect">
            <a:avLst/>
          </a:prstGeom>
          <a:solidFill>
            <a:srgbClr val="8EB4E3"/>
          </a:solidFill>
          <a:ln w="12700">
            <a:solidFill>
              <a:srgbClr val="C6D9F1"/>
            </a:solidFill>
          </a:ln>
        </p:spPr>
        <p:txBody>
          <a:bodyPr vert="horz" wrap="square" lIns="0" tIns="92710" rIns="0" bIns="0" rtlCol="0">
            <a:spAutoFit/>
          </a:bodyPr>
          <a:lstStyle/>
          <a:p>
            <a:pPr marL="368935">
              <a:lnSpc>
                <a:spcPct val="100000"/>
              </a:lnSpc>
              <a:spcBef>
                <a:spcPts val="730"/>
              </a:spcBef>
            </a:pPr>
            <a:r>
              <a:rPr sz="140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索引資料庫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643312" y="1951850"/>
            <a:ext cx="770255" cy="834390"/>
          </a:xfrm>
          <a:custGeom>
            <a:avLst/>
            <a:gdLst/>
            <a:ahLst/>
            <a:cxnLst/>
            <a:rect l="l" t="t" r="r" b="b"/>
            <a:pathLst>
              <a:path w="770254" h="834389">
                <a:moveTo>
                  <a:pt x="0" y="834212"/>
                </a:moveTo>
                <a:lnTo>
                  <a:pt x="770039" y="0"/>
                </a:lnTo>
              </a:path>
            </a:pathLst>
          </a:custGeom>
          <a:ln w="28575">
            <a:solidFill>
              <a:srgbClr val="3760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51159" y="1857362"/>
            <a:ext cx="149860" cy="153670"/>
          </a:xfrm>
          <a:custGeom>
            <a:avLst/>
            <a:gdLst/>
            <a:ahLst/>
            <a:cxnLst/>
            <a:rect l="l" t="t" r="r" b="b"/>
            <a:pathLst>
              <a:path w="149860" h="153669">
                <a:moveTo>
                  <a:pt x="149402" y="0"/>
                </a:moveTo>
                <a:lnTo>
                  <a:pt x="0" y="56527"/>
                </a:lnTo>
                <a:lnTo>
                  <a:pt x="104978" y="153441"/>
                </a:lnTo>
                <a:lnTo>
                  <a:pt x="149402" y="0"/>
                </a:lnTo>
                <a:close/>
              </a:path>
            </a:pathLst>
          </a:custGeom>
          <a:solidFill>
            <a:srgbClr val="376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43312" y="2786062"/>
            <a:ext cx="667385" cy="177165"/>
          </a:xfrm>
          <a:custGeom>
            <a:avLst/>
            <a:gdLst/>
            <a:ahLst/>
            <a:cxnLst/>
            <a:rect l="l" t="t" r="r" b="b"/>
            <a:pathLst>
              <a:path w="667385" h="177164">
                <a:moveTo>
                  <a:pt x="0" y="0"/>
                </a:moveTo>
                <a:lnTo>
                  <a:pt x="667054" y="177152"/>
                </a:lnTo>
              </a:path>
            </a:pathLst>
          </a:custGeom>
          <a:ln w="28575">
            <a:solidFill>
              <a:srgbClr val="3760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78223" y="2890494"/>
            <a:ext cx="156845" cy="138430"/>
          </a:xfrm>
          <a:custGeom>
            <a:avLst/>
            <a:gdLst/>
            <a:ahLst/>
            <a:cxnLst/>
            <a:rect l="l" t="t" r="r" b="b"/>
            <a:pathLst>
              <a:path w="156845" h="138430">
                <a:moveTo>
                  <a:pt x="36677" y="0"/>
                </a:moveTo>
                <a:lnTo>
                  <a:pt x="0" y="138087"/>
                </a:lnTo>
                <a:lnTo>
                  <a:pt x="156425" y="105727"/>
                </a:lnTo>
                <a:lnTo>
                  <a:pt x="36677" y="0"/>
                </a:lnTo>
                <a:close/>
              </a:path>
            </a:pathLst>
          </a:custGeom>
          <a:solidFill>
            <a:srgbClr val="376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02682" y="2929001"/>
            <a:ext cx="1631950" cy="410209"/>
          </a:xfrm>
          <a:custGeom>
            <a:avLst/>
            <a:gdLst/>
            <a:ahLst/>
            <a:cxnLst/>
            <a:rect l="l" t="t" r="r" b="b"/>
            <a:pathLst>
              <a:path w="1631950" h="410210">
                <a:moveTo>
                  <a:pt x="0" y="0"/>
                </a:moveTo>
                <a:lnTo>
                  <a:pt x="1631416" y="0"/>
                </a:lnTo>
                <a:lnTo>
                  <a:pt x="1631416" y="409943"/>
                </a:lnTo>
                <a:lnTo>
                  <a:pt x="0" y="409943"/>
                </a:lnTo>
                <a:lnTo>
                  <a:pt x="0" y="0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02682" y="2929001"/>
            <a:ext cx="1631950" cy="410209"/>
          </a:xfrm>
          <a:custGeom>
            <a:avLst/>
            <a:gdLst/>
            <a:ahLst/>
            <a:cxnLst/>
            <a:rect l="l" t="t" r="r" b="b"/>
            <a:pathLst>
              <a:path w="1631950" h="410210">
                <a:moveTo>
                  <a:pt x="0" y="0"/>
                </a:moveTo>
                <a:lnTo>
                  <a:pt x="1631416" y="0"/>
                </a:lnTo>
                <a:lnTo>
                  <a:pt x="1631416" y="409943"/>
                </a:lnTo>
                <a:lnTo>
                  <a:pt x="0" y="40994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C6D9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643524" y="3079630"/>
            <a:ext cx="75057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800" dirty="0">
                <a:solidFill>
                  <a:srgbClr val="F3F3F3"/>
                </a:solidFill>
                <a:latin typeface="Arial"/>
                <a:cs typeface="Arial"/>
              </a:rPr>
              <a:t>RAW Frame</a:t>
            </a:r>
            <a:r>
              <a:rPr sz="800" spc="-125" dirty="0">
                <a:solidFill>
                  <a:srgbClr val="F3F3F3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3F3F3"/>
                </a:solidFill>
                <a:latin typeface="Arial"/>
                <a:cs typeface="Arial"/>
              </a:rPr>
              <a:t>File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146078" y="2878264"/>
            <a:ext cx="1631950" cy="410209"/>
          </a:xfrm>
          <a:custGeom>
            <a:avLst/>
            <a:gdLst/>
            <a:ahLst/>
            <a:cxnLst/>
            <a:rect l="l" t="t" r="r" b="b"/>
            <a:pathLst>
              <a:path w="1631950" h="410210">
                <a:moveTo>
                  <a:pt x="0" y="0"/>
                </a:moveTo>
                <a:lnTo>
                  <a:pt x="1631416" y="0"/>
                </a:lnTo>
                <a:lnTo>
                  <a:pt x="1631416" y="409943"/>
                </a:lnTo>
                <a:lnTo>
                  <a:pt x="0" y="409943"/>
                </a:lnTo>
                <a:lnTo>
                  <a:pt x="0" y="0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146078" y="2878264"/>
            <a:ext cx="1631950" cy="410209"/>
          </a:xfrm>
          <a:custGeom>
            <a:avLst/>
            <a:gdLst/>
            <a:ahLst/>
            <a:cxnLst/>
            <a:rect l="l" t="t" r="r" b="b"/>
            <a:pathLst>
              <a:path w="1631950" h="410210">
                <a:moveTo>
                  <a:pt x="0" y="0"/>
                </a:moveTo>
                <a:lnTo>
                  <a:pt x="1631416" y="0"/>
                </a:lnTo>
                <a:lnTo>
                  <a:pt x="1631416" y="409943"/>
                </a:lnTo>
                <a:lnTo>
                  <a:pt x="0" y="40994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C6D9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586920" y="3028894"/>
            <a:ext cx="75057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800" dirty="0">
                <a:solidFill>
                  <a:srgbClr val="F3F3F3"/>
                </a:solidFill>
                <a:latin typeface="Arial"/>
                <a:cs typeface="Arial"/>
              </a:rPr>
              <a:t>RAW Frame</a:t>
            </a:r>
            <a:r>
              <a:rPr sz="800" spc="-125" dirty="0">
                <a:solidFill>
                  <a:srgbClr val="F3F3F3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3F3F3"/>
                </a:solidFill>
                <a:latin typeface="Arial"/>
                <a:cs typeface="Arial"/>
              </a:rPr>
              <a:t>File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091544" y="2823717"/>
            <a:ext cx="1631950" cy="410209"/>
          </a:xfrm>
          <a:custGeom>
            <a:avLst/>
            <a:gdLst/>
            <a:ahLst/>
            <a:cxnLst/>
            <a:rect l="l" t="t" r="r" b="b"/>
            <a:pathLst>
              <a:path w="1631950" h="410210">
                <a:moveTo>
                  <a:pt x="0" y="0"/>
                </a:moveTo>
                <a:lnTo>
                  <a:pt x="1631416" y="0"/>
                </a:lnTo>
                <a:lnTo>
                  <a:pt x="1631416" y="409943"/>
                </a:lnTo>
                <a:lnTo>
                  <a:pt x="0" y="409943"/>
                </a:lnTo>
                <a:lnTo>
                  <a:pt x="0" y="0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91544" y="2823717"/>
            <a:ext cx="1631950" cy="410209"/>
          </a:xfrm>
          <a:custGeom>
            <a:avLst/>
            <a:gdLst/>
            <a:ahLst/>
            <a:cxnLst/>
            <a:rect l="l" t="t" r="r" b="b"/>
            <a:pathLst>
              <a:path w="1631950" h="410210">
                <a:moveTo>
                  <a:pt x="0" y="0"/>
                </a:moveTo>
                <a:lnTo>
                  <a:pt x="1631416" y="0"/>
                </a:lnTo>
                <a:lnTo>
                  <a:pt x="1631416" y="409943"/>
                </a:lnTo>
                <a:lnTo>
                  <a:pt x="0" y="40994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C6D9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532373" y="2974347"/>
            <a:ext cx="75057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800" dirty="0">
                <a:solidFill>
                  <a:srgbClr val="F3F3F3"/>
                </a:solidFill>
                <a:latin typeface="Arial"/>
                <a:cs typeface="Arial"/>
              </a:rPr>
              <a:t>RAW Frame</a:t>
            </a:r>
            <a:r>
              <a:rPr sz="800" spc="-125" dirty="0">
                <a:solidFill>
                  <a:srgbClr val="F3F3F3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3F3F3"/>
                </a:solidFill>
                <a:latin typeface="Arial"/>
                <a:cs typeface="Arial"/>
              </a:rPr>
              <a:t>File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036997" y="2769171"/>
            <a:ext cx="1631950" cy="410209"/>
          </a:xfrm>
          <a:custGeom>
            <a:avLst/>
            <a:gdLst/>
            <a:ahLst/>
            <a:cxnLst/>
            <a:rect l="l" t="t" r="r" b="b"/>
            <a:pathLst>
              <a:path w="1631950" h="410210">
                <a:moveTo>
                  <a:pt x="0" y="0"/>
                </a:moveTo>
                <a:lnTo>
                  <a:pt x="1631416" y="0"/>
                </a:lnTo>
                <a:lnTo>
                  <a:pt x="1631416" y="409943"/>
                </a:lnTo>
                <a:lnTo>
                  <a:pt x="0" y="409943"/>
                </a:lnTo>
                <a:lnTo>
                  <a:pt x="0" y="0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036997" y="2769171"/>
            <a:ext cx="1631950" cy="410209"/>
          </a:xfrm>
          <a:custGeom>
            <a:avLst/>
            <a:gdLst/>
            <a:ahLst/>
            <a:cxnLst/>
            <a:rect l="l" t="t" r="r" b="b"/>
            <a:pathLst>
              <a:path w="1631950" h="410210">
                <a:moveTo>
                  <a:pt x="0" y="0"/>
                </a:moveTo>
                <a:lnTo>
                  <a:pt x="1631416" y="0"/>
                </a:lnTo>
                <a:lnTo>
                  <a:pt x="1631416" y="409943"/>
                </a:lnTo>
                <a:lnTo>
                  <a:pt x="0" y="40994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C6D9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477827" y="2919813"/>
            <a:ext cx="75057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800" dirty="0">
                <a:solidFill>
                  <a:srgbClr val="F3F3F3"/>
                </a:solidFill>
                <a:latin typeface="Arial"/>
                <a:cs typeface="Arial"/>
              </a:rPr>
              <a:t>RAW Frame</a:t>
            </a:r>
            <a:r>
              <a:rPr sz="800" spc="-125" dirty="0">
                <a:solidFill>
                  <a:srgbClr val="F3F3F3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3F3F3"/>
                </a:solidFill>
                <a:latin typeface="Arial"/>
                <a:cs typeface="Arial"/>
              </a:rPr>
              <a:t>File</a:t>
            </a:r>
            <a:endParaRPr sz="8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982451" y="2714625"/>
            <a:ext cx="1631950" cy="410209"/>
          </a:xfrm>
          <a:custGeom>
            <a:avLst/>
            <a:gdLst/>
            <a:ahLst/>
            <a:cxnLst/>
            <a:rect l="l" t="t" r="r" b="b"/>
            <a:pathLst>
              <a:path w="1631950" h="410210">
                <a:moveTo>
                  <a:pt x="0" y="0"/>
                </a:moveTo>
                <a:lnTo>
                  <a:pt x="1631416" y="0"/>
                </a:lnTo>
                <a:lnTo>
                  <a:pt x="1631416" y="409943"/>
                </a:lnTo>
                <a:lnTo>
                  <a:pt x="0" y="409943"/>
                </a:lnTo>
                <a:lnTo>
                  <a:pt x="0" y="0"/>
                </a:lnTo>
                <a:close/>
              </a:path>
            </a:pathLst>
          </a:custGeom>
          <a:solidFill>
            <a:srgbClr val="8EB4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982451" y="2714625"/>
            <a:ext cx="1631950" cy="410209"/>
          </a:xfrm>
          <a:custGeom>
            <a:avLst/>
            <a:gdLst/>
            <a:ahLst/>
            <a:cxnLst/>
            <a:rect l="l" t="t" r="r" b="b"/>
            <a:pathLst>
              <a:path w="1631950" h="410210">
                <a:moveTo>
                  <a:pt x="0" y="0"/>
                </a:moveTo>
                <a:lnTo>
                  <a:pt x="1631416" y="0"/>
                </a:lnTo>
                <a:lnTo>
                  <a:pt x="1631416" y="409943"/>
                </a:lnTo>
                <a:lnTo>
                  <a:pt x="0" y="40994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C6D9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4429125" y="2407881"/>
            <a:ext cx="2644140" cy="626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錄影空間共享資料夾</a:t>
            </a:r>
            <a:r>
              <a:rPr sz="1600" spc="3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1</a:t>
            </a:r>
            <a:endParaRPr sz="1600">
              <a:latin typeface="Noto Sans CJK JP Regular"/>
              <a:cs typeface="Noto Sans CJK JP Regular"/>
            </a:endParaRPr>
          </a:p>
          <a:p>
            <a:pPr marL="92075" algn="ctr">
              <a:lnSpc>
                <a:spcPct val="100000"/>
              </a:lnSpc>
              <a:spcBef>
                <a:spcPts val="1130"/>
              </a:spcBef>
            </a:pPr>
            <a:r>
              <a:rPr sz="140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原始影像幀資料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444295" y="1318704"/>
            <a:ext cx="1397000" cy="1407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根據</a:t>
            </a:r>
            <a:r>
              <a:rPr sz="1200" spc="8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z="1200" spc="-1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200" spc="1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Pro</a:t>
            </a:r>
            <a:r>
              <a:rPr sz="12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安裝 時的位置決定索引資 料夾位於何處。</a:t>
            </a:r>
            <a:endParaRPr sz="12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2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記載的資料包括：</a:t>
            </a:r>
            <a:endParaRPr sz="1200">
              <a:latin typeface="Noto Sans CJK JP Regular"/>
              <a:cs typeface="Noto Sans CJK JP Regular"/>
            </a:endParaRPr>
          </a:p>
          <a:p>
            <a:pPr marL="172720" indent="-160020">
              <a:lnSpc>
                <a:spcPct val="100000"/>
              </a:lnSpc>
              <a:spcBef>
                <a:spcPts val="409"/>
              </a:spcBef>
              <a:buAutoNum type="arabicPeriod"/>
              <a:tabLst>
                <a:tab pos="172720" algn="l"/>
              </a:tabLst>
            </a:pPr>
            <a:r>
              <a:rPr sz="12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時間戳記</a:t>
            </a:r>
            <a:endParaRPr sz="1200">
              <a:latin typeface="Noto Sans CJK JP Regular"/>
              <a:cs typeface="Noto Sans CJK JP Regular"/>
            </a:endParaRPr>
          </a:p>
          <a:p>
            <a:pPr marL="172720" indent="-160020">
              <a:lnSpc>
                <a:spcPct val="100000"/>
              </a:lnSpc>
              <a:buAutoNum type="arabicPeriod"/>
              <a:tabLst>
                <a:tab pos="172720" algn="l"/>
              </a:tabLst>
            </a:pPr>
            <a:r>
              <a:rPr sz="12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頻道編號</a:t>
            </a:r>
            <a:endParaRPr sz="1200">
              <a:latin typeface="Noto Sans CJK JP Regular"/>
              <a:cs typeface="Noto Sans CJK JP Regular"/>
            </a:endParaRPr>
          </a:p>
          <a:p>
            <a:pPr marL="172720" indent="-160020">
              <a:lnSpc>
                <a:spcPct val="100000"/>
              </a:lnSpc>
              <a:buAutoNum type="arabicPeriod"/>
              <a:tabLst>
                <a:tab pos="172720" algn="l"/>
              </a:tabLst>
            </a:pPr>
            <a:r>
              <a:rPr sz="12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幀資料路徑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366259" y="3706367"/>
            <a:ext cx="2767584" cy="10850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428248" y="3747604"/>
            <a:ext cx="2644140" cy="962025"/>
          </a:xfrm>
          <a:custGeom>
            <a:avLst/>
            <a:gdLst/>
            <a:ahLst/>
            <a:cxnLst/>
            <a:rect l="l" t="t" r="r" b="b"/>
            <a:pathLst>
              <a:path w="2644140" h="962025">
                <a:moveTo>
                  <a:pt x="0" y="0"/>
                </a:moveTo>
                <a:lnTo>
                  <a:pt x="2644076" y="0"/>
                </a:lnTo>
                <a:lnTo>
                  <a:pt x="2644076" y="961898"/>
                </a:lnTo>
                <a:lnTo>
                  <a:pt x="0" y="961898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428248" y="3747604"/>
            <a:ext cx="2644140" cy="962025"/>
          </a:xfrm>
          <a:custGeom>
            <a:avLst/>
            <a:gdLst/>
            <a:ahLst/>
            <a:cxnLst/>
            <a:rect l="l" t="t" r="r" b="b"/>
            <a:pathLst>
              <a:path w="2644140" h="962025">
                <a:moveTo>
                  <a:pt x="0" y="0"/>
                </a:moveTo>
                <a:lnTo>
                  <a:pt x="2644076" y="0"/>
                </a:lnTo>
                <a:lnTo>
                  <a:pt x="2644076" y="961898"/>
                </a:lnTo>
                <a:lnTo>
                  <a:pt x="0" y="961898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052644" y="4214190"/>
            <a:ext cx="1631950" cy="410209"/>
          </a:xfrm>
          <a:custGeom>
            <a:avLst/>
            <a:gdLst/>
            <a:ahLst/>
            <a:cxnLst/>
            <a:rect l="l" t="t" r="r" b="b"/>
            <a:pathLst>
              <a:path w="1631950" h="410210">
                <a:moveTo>
                  <a:pt x="0" y="0"/>
                </a:moveTo>
                <a:lnTo>
                  <a:pt x="1631416" y="0"/>
                </a:lnTo>
                <a:lnTo>
                  <a:pt x="1631416" y="409943"/>
                </a:lnTo>
                <a:lnTo>
                  <a:pt x="0" y="409943"/>
                </a:lnTo>
                <a:lnTo>
                  <a:pt x="0" y="0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052644" y="4214190"/>
            <a:ext cx="1631950" cy="410209"/>
          </a:xfrm>
          <a:custGeom>
            <a:avLst/>
            <a:gdLst/>
            <a:ahLst/>
            <a:cxnLst/>
            <a:rect l="l" t="t" r="r" b="b"/>
            <a:pathLst>
              <a:path w="1631950" h="410210">
                <a:moveTo>
                  <a:pt x="0" y="0"/>
                </a:moveTo>
                <a:lnTo>
                  <a:pt x="1631416" y="0"/>
                </a:lnTo>
                <a:lnTo>
                  <a:pt x="1631416" y="409943"/>
                </a:lnTo>
                <a:lnTo>
                  <a:pt x="0" y="409943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C6D9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5493473" y="4364825"/>
            <a:ext cx="75057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800" dirty="0">
                <a:solidFill>
                  <a:srgbClr val="F3F3F3"/>
                </a:solidFill>
                <a:latin typeface="Arial"/>
                <a:cs typeface="Arial"/>
              </a:rPr>
              <a:t>RAW Frame</a:t>
            </a:r>
            <a:r>
              <a:rPr sz="800" spc="-125" dirty="0">
                <a:solidFill>
                  <a:srgbClr val="F3F3F3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3F3F3"/>
                </a:solidFill>
                <a:latin typeface="Arial"/>
                <a:cs typeface="Arial"/>
              </a:rPr>
              <a:t>File</a:t>
            </a:r>
            <a:endParaRPr sz="8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998097" y="4159643"/>
            <a:ext cx="1631950" cy="410209"/>
          </a:xfrm>
          <a:custGeom>
            <a:avLst/>
            <a:gdLst/>
            <a:ahLst/>
            <a:cxnLst/>
            <a:rect l="l" t="t" r="r" b="b"/>
            <a:pathLst>
              <a:path w="1631950" h="410210">
                <a:moveTo>
                  <a:pt x="0" y="0"/>
                </a:moveTo>
                <a:lnTo>
                  <a:pt x="1631416" y="0"/>
                </a:lnTo>
                <a:lnTo>
                  <a:pt x="1631416" y="409943"/>
                </a:lnTo>
                <a:lnTo>
                  <a:pt x="0" y="409943"/>
                </a:lnTo>
                <a:lnTo>
                  <a:pt x="0" y="0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998097" y="4159643"/>
            <a:ext cx="1631950" cy="410209"/>
          </a:xfrm>
          <a:custGeom>
            <a:avLst/>
            <a:gdLst/>
            <a:ahLst/>
            <a:cxnLst/>
            <a:rect l="l" t="t" r="r" b="b"/>
            <a:pathLst>
              <a:path w="1631950" h="410210">
                <a:moveTo>
                  <a:pt x="0" y="0"/>
                </a:moveTo>
                <a:lnTo>
                  <a:pt x="1631416" y="0"/>
                </a:lnTo>
                <a:lnTo>
                  <a:pt x="1631416" y="409943"/>
                </a:lnTo>
                <a:lnTo>
                  <a:pt x="0" y="40994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C6D9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5438940" y="4310279"/>
            <a:ext cx="75057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800" dirty="0">
                <a:solidFill>
                  <a:srgbClr val="F3F3F3"/>
                </a:solidFill>
                <a:latin typeface="Arial"/>
                <a:cs typeface="Arial"/>
              </a:rPr>
              <a:t>RAW Frame</a:t>
            </a:r>
            <a:r>
              <a:rPr sz="800" spc="-125" dirty="0">
                <a:solidFill>
                  <a:srgbClr val="F3F3F3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3F3F3"/>
                </a:solidFill>
                <a:latin typeface="Arial"/>
                <a:cs typeface="Arial"/>
              </a:rPr>
              <a:t>File</a:t>
            </a:r>
            <a:endParaRPr sz="8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943551" y="4105097"/>
            <a:ext cx="1631950" cy="410209"/>
          </a:xfrm>
          <a:custGeom>
            <a:avLst/>
            <a:gdLst/>
            <a:ahLst/>
            <a:cxnLst/>
            <a:rect l="l" t="t" r="r" b="b"/>
            <a:pathLst>
              <a:path w="1631950" h="410210">
                <a:moveTo>
                  <a:pt x="0" y="0"/>
                </a:moveTo>
                <a:lnTo>
                  <a:pt x="1631416" y="0"/>
                </a:lnTo>
                <a:lnTo>
                  <a:pt x="1631416" y="409943"/>
                </a:lnTo>
                <a:lnTo>
                  <a:pt x="0" y="409943"/>
                </a:lnTo>
                <a:lnTo>
                  <a:pt x="0" y="0"/>
                </a:lnTo>
                <a:close/>
              </a:path>
            </a:pathLst>
          </a:custGeom>
          <a:solidFill>
            <a:srgbClr val="8EB4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943551" y="4105097"/>
            <a:ext cx="1631950" cy="410209"/>
          </a:xfrm>
          <a:custGeom>
            <a:avLst/>
            <a:gdLst/>
            <a:ahLst/>
            <a:cxnLst/>
            <a:rect l="l" t="t" r="r" b="b"/>
            <a:pathLst>
              <a:path w="1631950" h="410210">
                <a:moveTo>
                  <a:pt x="0" y="0"/>
                </a:moveTo>
                <a:lnTo>
                  <a:pt x="1631416" y="0"/>
                </a:lnTo>
                <a:lnTo>
                  <a:pt x="1631416" y="409943"/>
                </a:lnTo>
                <a:lnTo>
                  <a:pt x="0" y="409943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F2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4428248" y="3011563"/>
            <a:ext cx="4405630" cy="1412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20695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一個磁碟區最多可被 一個錄影空間使用</a:t>
            </a:r>
            <a:endParaRPr sz="1200">
              <a:latin typeface="Noto Sans CJK JP Regular"/>
              <a:cs typeface="Noto Sans CJK JP Regular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00">
              <a:latin typeface="Times New Roman"/>
              <a:cs typeface="Times New Roman"/>
            </a:endParaRPr>
          </a:p>
          <a:p>
            <a:pPr marR="1754505" algn="ctr">
              <a:lnSpc>
                <a:spcPct val="100000"/>
              </a:lnSpc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錄影空間共享資料夾</a:t>
            </a:r>
            <a:r>
              <a:rPr sz="1600" spc="3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2</a:t>
            </a:r>
            <a:endParaRPr sz="1600">
              <a:latin typeface="Noto Sans CJK JP Regular"/>
              <a:cs typeface="Noto Sans CJK JP Regular"/>
            </a:endParaRPr>
          </a:p>
          <a:p>
            <a:pPr marR="1737360" algn="ctr">
              <a:lnSpc>
                <a:spcPct val="100000"/>
              </a:lnSpc>
              <a:spcBef>
                <a:spcPts val="960"/>
              </a:spcBef>
            </a:pPr>
            <a:r>
              <a:rPr sz="140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原始影像幀資料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300992" y="1475638"/>
            <a:ext cx="986021" cy="7958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98803" y="1475638"/>
            <a:ext cx="487118" cy="7958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74382" y="1591779"/>
            <a:ext cx="986021" cy="7958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85724" y="3028251"/>
            <a:ext cx="440207" cy="719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28220" y="3028251"/>
            <a:ext cx="440204" cy="719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370723" y="3028251"/>
            <a:ext cx="440207" cy="719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643312" y="2786062"/>
            <a:ext cx="732155" cy="1430655"/>
          </a:xfrm>
          <a:custGeom>
            <a:avLst/>
            <a:gdLst/>
            <a:ahLst/>
            <a:cxnLst/>
            <a:rect l="l" t="t" r="r" b="b"/>
            <a:pathLst>
              <a:path w="732154" h="1430654">
                <a:moveTo>
                  <a:pt x="0" y="0"/>
                </a:moveTo>
                <a:lnTo>
                  <a:pt x="731888" y="1430362"/>
                </a:lnTo>
              </a:path>
            </a:pathLst>
          </a:custGeom>
          <a:ln w="28575">
            <a:solidFill>
              <a:srgbClr val="99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305096" y="4171161"/>
            <a:ext cx="128905" cy="160020"/>
          </a:xfrm>
          <a:custGeom>
            <a:avLst/>
            <a:gdLst/>
            <a:ahLst/>
            <a:cxnLst/>
            <a:rect l="l" t="t" r="r" b="b"/>
            <a:pathLst>
              <a:path w="128904" h="160020">
                <a:moveTo>
                  <a:pt x="127190" y="0"/>
                </a:moveTo>
                <a:lnTo>
                  <a:pt x="0" y="65074"/>
                </a:lnTo>
                <a:lnTo>
                  <a:pt x="128663" y="159727"/>
                </a:lnTo>
                <a:lnTo>
                  <a:pt x="127190" y="0"/>
                </a:lnTo>
                <a:close/>
              </a:path>
            </a:pathLst>
          </a:custGeom>
          <a:solidFill>
            <a:srgbClr val="99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43312" y="1469974"/>
            <a:ext cx="723900" cy="1316355"/>
          </a:xfrm>
          <a:custGeom>
            <a:avLst/>
            <a:gdLst/>
            <a:ahLst/>
            <a:cxnLst/>
            <a:rect l="l" t="t" r="r" b="b"/>
            <a:pathLst>
              <a:path w="723900" h="1316355">
                <a:moveTo>
                  <a:pt x="0" y="1316088"/>
                </a:moveTo>
                <a:lnTo>
                  <a:pt x="723849" y="0"/>
                </a:lnTo>
              </a:path>
            </a:pathLst>
          </a:custGeom>
          <a:ln w="28575">
            <a:solidFill>
              <a:srgbClr val="99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297667" y="1357312"/>
            <a:ext cx="132080" cy="160020"/>
          </a:xfrm>
          <a:custGeom>
            <a:avLst/>
            <a:gdLst/>
            <a:ahLst/>
            <a:cxnLst/>
            <a:rect l="l" t="t" r="r" b="b"/>
            <a:pathLst>
              <a:path w="132079" h="160019">
                <a:moveTo>
                  <a:pt x="131457" y="0"/>
                </a:moveTo>
                <a:lnTo>
                  <a:pt x="0" y="90754"/>
                </a:lnTo>
                <a:lnTo>
                  <a:pt x="125183" y="159613"/>
                </a:lnTo>
                <a:lnTo>
                  <a:pt x="131457" y="0"/>
                </a:lnTo>
                <a:close/>
              </a:path>
            </a:pathLst>
          </a:custGeom>
          <a:solidFill>
            <a:srgbClr val="99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223516" y="2101595"/>
            <a:ext cx="1475232" cy="12039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285987" y="2143125"/>
            <a:ext cx="1351915" cy="1081405"/>
          </a:xfrm>
          <a:custGeom>
            <a:avLst/>
            <a:gdLst/>
            <a:ahLst/>
            <a:cxnLst/>
            <a:rect l="l" t="t" r="r" b="b"/>
            <a:pathLst>
              <a:path w="1351914" h="1081405">
                <a:moveTo>
                  <a:pt x="0" y="0"/>
                </a:moveTo>
                <a:lnTo>
                  <a:pt x="1351800" y="0"/>
                </a:lnTo>
                <a:lnTo>
                  <a:pt x="1351800" y="1081201"/>
                </a:lnTo>
                <a:lnTo>
                  <a:pt x="0" y="1081201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285987" y="2143125"/>
            <a:ext cx="1351915" cy="1081405"/>
          </a:xfrm>
          <a:custGeom>
            <a:avLst/>
            <a:gdLst/>
            <a:ahLst/>
            <a:cxnLst/>
            <a:rect l="l" t="t" r="r" b="b"/>
            <a:pathLst>
              <a:path w="1351914" h="1081405">
                <a:moveTo>
                  <a:pt x="0" y="0"/>
                </a:moveTo>
                <a:lnTo>
                  <a:pt x="1351800" y="0"/>
                </a:lnTo>
                <a:lnTo>
                  <a:pt x="1351800" y="1081201"/>
                </a:lnTo>
                <a:lnTo>
                  <a:pt x="0" y="1081201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2285987" y="2390609"/>
            <a:ext cx="13519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0">
              <a:lnSpc>
                <a:spcPct val="100000"/>
              </a:lnSpc>
              <a:spcBef>
                <a:spcPts val="100"/>
              </a:spcBef>
            </a:pPr>
            <a:r>
              <a:rPr sz="1800" spc="9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QVR</a:t>
            </a:r>
            <a:r>
              <a:rPr sz="1800" spc="-6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Pro</a:t>
            </a:r>
            <a:endParaRPr sz="1800">
              <a:latin typeface="Noto Sans CJK JP Regular"/>
              <a:cs typeface="Noto Sans CJK JP Regular"/>
            </a:endParaRPr>
          </a:p>
          <a:p>
            <a:pPr marL="217804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錄影引擎</a:t>
            </a:r>
            <a:endParaRPr sz="18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破除硬體的藩籬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36095" y="1108035"/>
            <a:ext cx="3421379" cy="1471930"/>
          </a:xfrm>
          <a:prstGeom prst="rect">
            <a:avLst/>
          </a:prstGeom>
        </p:spPr>
        <p:txBody>
          <a:bodyPr vert="horz" wrap="square" lIns="0" tIns="18923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上百種型號任君選擇</a:t>
            </a:r>
            <a:endParaRPr sz="2000">
              <a:latin typeface="Noto Sans CJK JP Regular"/>
              <a:cs typeface="Noto Sans CJK JP Regular"/>
            </a:endParaRPr>
          </a:p>
          <a:p>
            <a:pPr marL="355600" indent="-342900">
              <a:lnSpc>
                <a:spcPct val="100000"/>
              </a:lnSpc>
              <a:spcBef>
                <a:spcPts val="13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儲存與專業監控一機兼得</a:t>
            </a:r>
            <a:endParaRPr sz="2000">
              <a:latin typeface="Noto Sans CJK JP Regular"/>
              <a:cs typeface="Noto Sans CJK JP Regular"/>
            </a:endParaRPr>
          </a:p>
          <a:p>
            <a:pPr marL="355600" indent="-342900">
              <a:lnSpc>
                <a:spcPct val="100000"/>
              </a:lnSpc>
              <a:spcBef>
                <a:spcPts val="14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就地享用企業級的儲存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環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境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23737" y="2858199"/>
            <a:ext cx="2356332" cy="1473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00162" y="2428877"/>
            <a:ext cx="2917202" cy="18832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55873" y="3148462"/>
            <a:ext cx="2667863" cy="1667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1778" y="2858198"/>
            <a:ext cx="1600835" cy="11483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70551" y="3234791"/>
            <a:ext cx="1937207" cy="12111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13458" y="383082"/>
            <a:ext cx="61156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錄影空間不受其他服務影響</a:t>
            </a:r>
          </a:p>
        </p:txBody>
      </p:sp>
      <p:sp>
        <p:nvSpPr>
          <p:cNvPr id="3" name="object 3"/>
          <p:cNvSpPr/>
          <p:nvPr/>
        </p:nvSpPr>
        <p:spPr>
          <a:xfrm>
            <a:off x="1991677" y="1275600"/>
            <a:ext cx="5160632" cy="2473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21569" y="1572806"/>
            <a:ext cx="162877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傳統儲存監控影</a:t>
            </a:r>
            <a:r>
              <a:rPr sz="14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像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無 法確保空間不受</a:t>
            </a:r>
            <a:r>
              <a:rPr sz="14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其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他 應用影響只要有</a:t>
            </a:r>
            <a:r>
              <a:rPr sz="14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共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享 資料夾權限即可</a:t>
            </a:r>
            <a:r>
              <a:rPr sz="14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查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看 錄影檔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93978" y="1644485"/>
            <a:ext cx="162877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9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z="1400" spc="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Pro 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錄影空間 確保配置的容量</a:t>
            </a:r>
            <a:r>
              <a:rPr sz="14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完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全 供監控應用使用</a:t>
            </a:r>
            <a:r>
              <a:rPr sz="14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無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需 擔心其他使用者</a:t>
            </a:r>
            <a:r>
              <a:rPr sz="14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窺</a:t>
            </a:r>
            <a:r>
              <a:rPr sz="1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探 錄影資料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42962" y="3103223"/>
            <a:ext cx="125222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7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QVR</a:t>
            </a:r>
            <a:r>
              <a:rPr sz="14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Pro</a:t>
            </a:r>
            <a:endParaRPr sz="14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錄影空</a:t>
            </a:r>
            <a:r>
              <a:rPr sz="1400" spc="3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間</a:t>
            </a:r>
            <a:r>
              <a:rPr sz="14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(3</a:t>
            </a:r>
            <a:r>
              <a:rPr sz="1400" spc="-3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-4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TB)</a:t>
            </a:r>
            <a:endParaRPr sz="14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0311" y="1101852"/>
            <a:ext cx="8612124" cy="10515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2148" y="1142987"/>
            <a:ext cx="8489315" cy="883919"/>
          </a:xfrm>
          <a:custGeom>
            <a:avLst/>
            <a:gdLst/>
            <a:ahLst/>
            <a:cxnLst/>
            <a:rect l="l" t="t" r="r" b="b"/>
            <a:pathLst>
              <a:path w="8489315" h="883919">
                <a:moveTo>
                  <a:pt x="0" y="883462"/>
                </a:moveTo>
                <a:lnTo>
                  <a:pt x="8488794" y="883462"/>
                </a:lnTo>
                <a:lnTo>
                  <a:pt x="8488794" y="0"/>
                </a:lnTo>
                <a:lnTo>
                  <a:pt x="0" y="0"/>
                </a:lnTo>
                <a:lnTo>
                  <a:pt x="0" y="883462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2148" y="1142987"/>
            <a:ext cx="8489315" cy="929005"/>
          </a:xfrm>
          <a:custGeom>
            <a:avLst/>
            <a:gdLst/>
            <a:ahLst/>
            <a:cxnLst/>
            <a:rect l="l" t="t" r="r" b="b"/>
            <a:pathLst>
              <a:path w="8489315" h="929005">
                <a:moveTo>
                  <a:pt x="0" y="0"/>
                </a:moveTo>
                <a:lnTo>
                  <a:pt x="8488794" y="0"/>
                </a:lnTo>
                <a:lnTo>
                  <a:pt x="8488794" y="928700"/>
                </a:lnTo>
                <a:lnTo>
                  <a:pt x="0" y="9287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89559" y="1214094"/>
            <a:ext cx="214566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145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QVR</a:t>
            </a:r>
            <a:r>
              <a:rPr sz="2000" spc="15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 </a:t>
            </a:r>
            <a:r>
              <a:rPr sz="2000" spc="20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Pro </a:t>
            </a:r>
            <a:r>
              <a:rPr sz="2000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管理範疇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0311" y="1984248"/>
            <a:ext cx="8612124" cy="24551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2148" y="2026450"/>
            <a:ext cx="8489315" cy="2331720"/>
          </a:xfrm>
          <a:custGeom>
            <a:avLst/>
            <a:gdLst/>
            <a:ahLst/>
            <a:cxnLst/>
            <a:rect l="l" t="t" r="r" b="b"/>
            <a:pathLst>
              <a:path w="8489315" h="2331720">
                <a:moveTo>
                  <a:pt x="0" y="0"/>
                </a:moveTo>
                <a:lnTo>
                  <a:pt x="8488794" y="0"/>
                </a:lnTo>
                <a:lnTo>
                  <a:pt x="8488794" y="2331250"/>
                </a:lnTo>
                <a:lnTo>
                  <a:pt x="0" y="2331250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2148" y="2026450"/>
            <a:ext cx="8489315" cy="2331720"/>
          </a:xfrm>
          <a:custGeom>
            <a:avLst/>
            <a:gdLst/>
            <a:ahLst/>
            <a:cxnLst/>
            <a:rect l="l" t="t" r="r" b="b"/>
            <a:pathLst>
              <a:path w="8489315" h="2331720">
                <a:moveTo>
                  <a:pt x="0" y="0"/>
                </a:moveTo>
                <a:lnTo>
                  <a:pt x="8488794" y="0"/>
                </a:lnTo>
                <a:lnTo>
                  <a:pt x="8488794" y="2331250"/>
                </a:lnTo>
                <a:lnTo>
                  <a:pt x="0" y="233125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39851" y="2097557"/>
            <a:ext cx="16135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30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QTS</a:t>
            </a:r>
            <a:r>
              <a:rPr sz="2000" spc="-5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 </a:t>
            </a:r>
            <a:r>
              <a:rPr sz="2000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管理範疇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錄影空間的結構</a:t>
            </a:r>
          </a:p>
        </p:txBody>
      </p:sp>
      <p:sp>
        <p:nvSpPr>
          <p:cNvPr id="11" name="object 11"/>
          <p:cNvSpPr/>
          <p:nvPr/>
        </p:nvSpPr>
        <p:spPr>
          <a:xfrm>
            <a:off x="2523744" y="3281171"/>
            <a:ext cx="2714244" cy="4023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76601" y="3313823"/>
            <a:ext cx="2609850" cy="297815"/>
          </a:xfrm>
          <a:custGeom>
            <a:avLst/>
            <a:gdLst/>
            <a:ahLst/>
            <a:cxnLst/>
            <a:rect l="l" t="t" r="r" b="b"/>
            <a:pathLst>
              <a:path w="2609850" h="297814">
                <a:moveTo>
                  <a:pt x="0" y="0"/>
                </a:moveTo>
                <a:lnTo>
                  <a:pt x="2609697" y="0"/>
                </a:lnTo>
                <a:lnTo>
                  <a:pt x="2609697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76601" y="3313823"/>
            <a:ext cx="2609850" cy="297815"/>
          </a:xfrm>
          <a:custGeom>
            <a:avLst/>
            <a:gdLst/>
            <a:ahLst/>
            <a:cxnLst/>
            <a:rect l="l" t="t" r="r" b="b"/>
            <a:pathLst>
              <a:path w="2609850" h="297814">
                <a:moveTo>
                  <a:pt x="0" y="0"/>
                </a:moveTo>
                <a:lnTo>
                  <a:pt x="2609697" y="0"/>
                </a:lnTo>
                <a:lnTo>
                  <a:pt x="2609697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586126" y="3353752"/>
            <a:ext cx="26136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3970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磁碟陣列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23744" y="2953511"/>
            <a:ext cx="4447032" cy="4008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76601" y="2985198"/>
            <a:ext cx="4341495" cy="297815"/>
          </a:xfrm>
          <a:custGeom>
            <a:avLst/>
            <a:gdLst/>
            <a:ahLst/>
            <a:cxnLst/>
            <a:rect l="l" t="t" r="r" b="b"/>
            <a:pathLst>
              <a:path w="4341495" h="297814">
                <a:moveTo>
                  <a:pt x="0" y="0"/>
                </a:moveTo>
                <a:lnTo>
                  <a:pt x="4341304" y="0"/>
                </a:lnTo>
                <a:lnTo>
                  <a:pt x="4341304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76601" y="2985198"/>
            <a:ext cx="4341495" cy="297815"/>
          </a:xfrm>
          <a:custGeom>
            <a:avLst/>
            <a:gdLst/>
            <a:ahLst/>
            <a:cxnLst/>
            <a:rect l="l" t="t" r="r" b="b"/>
            <a:pathLst>
              <a:path w="4341495" h="297814">
                <a:moveTo>
                  <a:pt x="0" y="0"/>
                </a:moveTo>
                <a:lnTo>
                  <a:pt x="4341304" y="0"/>
                </a:lnTo>
                <a:lnTo>
                  <a:pt x="4341304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586126" y="3025127"/>
            <a:ext cx="43224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儲存池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178552" y="3281171"/>
            <a:ext cx="1792224" cy="4023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31422" y="3313823"/>
            <a:ext cx="1687195" cy="297815"/>
          </a:xfrm>
          <a:custGeom>
            <a:avLst/>
            <a:gdLst/>
            <a:ahLst/>
            <a:cxnLst/>
            <a:rect l="l" t="t" r="r" b="b"/>
            <a:pathLst>
              <a:path w="1687195" h="297814">
                <a:moveTo>
                  <a:pt x="0" y="0"/>
                </a:moveTo>
                <a:lnTo>
                  <a:pt x="1686598" y="0"/>
                </a:lnTo>
                <a:lnTo>
                  <a:pt x="16865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231422" y="3313823"/>
            <a:ext cx="1687195" cy="297815"/>
          </a:xfrm>
          <a:custGeom>
            <a:avLst/>
            <a:gdLst/>
            <a:ahLst/>
            <a:cxnLst/>
            <a:rect l="l" t="t" r="r" b="b"/>
            <a:pathLst>
              <a:path w="1687195" h="297814">
                <a:moveTo>
                  <a:pt x="0" y="0"/>
                </a:moveTo>
                <a:lnTo>
                  <a:pt x="1686598" y="0"/>
                </a:lnTo>
                <a:lnTo>
                  <a:pt x="16865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218385" y="3353752"/>
            <a:ext cx="1690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054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磁碟陣列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523744" y="2624327"/>
            <a:ext cx="4447032" cy="4023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576601" y="2656573"/>
            <a:ext cx="4341495" cy="297815"/>
          </a:xfrm>
          <a:custGeom>
            <a:avLst/>
            <a:gdLst/>
            <a:ahLst/>
            <a:cxnLst/>
            <a:rect l="l" t="t" r="r" b="b"/>
            <a:pathLst>
              <a:path w="4341495" h="297814">
                <a:moveTo>
                  <a:pt x="0" y="0"/>
                </a:moveTo>
                <a:lnTo>
                  <a:pt x="4341304" y="0"/>
                </a:lnTo>
                <a:lnTo>
                  <a:pt x="4341304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76601" y="2656573"/>
            <a:ext cx="4341495" cy="297815"/>
          </a:xfrm>
          <a:custGeom>
            <a:avLst/>
            <a:gdLst/>
            <a:ahLst/>
            <a:cxnLst/>
            <a:rect l="l" t="t" r="r" b="b"/>
            <a:pathLst>
              <a:path w="4341495" h="297814">
                <a:moveTo>
                  <a:pt x="0" y="0"/>
                </a:moveTo>
                <a:lnTo>
                  <a:pt x="4341304" y="0"/>
                </a:lnTo>
                <a:lnTo>
                  <a:pt x="4341304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586126" y="2696514"/>
            <a:ext cx="43224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磁碟區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923531" y="3281171"/>
            <a:ext cx="1790700" cy="4023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976033" y="3313823"/>
            <a:ext cx="1687195" cy="297815"/>
          </a:xfrm>
          <a:custGeom>
            <a:avLst/>
            <a:gdLst/>
            <a:ahLst/>
            <a:cxnLst/>
            <a:rect l="l" t="t" r="r" b="b"/>
            <a:pathLst>
              <a:path w="1687195" h="297814">
                <a:moveTo>
                  <a:pt x="0" y="0"/>
                </a:moveTo>
                <a:lnTo>
                  <a:pt x="1686598" y="0"/>
                </a:lnTo>
                <a:lnTo>
                  <a:pt x="16865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976033" y="3313823"/>
            <a:ext cx="1687195" cy="297815"/>
          </a:xfrm>
          <a:custGeom>
            <a:avLst/>
            <a:gdLst/>
            <a:ahLst/>
            <a:cxnLst/>
            <a:rect l="l" t="t" r="r" b="b"/>
            <a:pathLst>
              <a:path w="1687195" h="297814">
                <a:moveTo>
                  <a:pt x="0" y="0"/>
                </a:moveTo>
                <a:lnTo>
                  <a:pt x="1686598" y="0"/>
                </a:lnTo>
                <a:lnTo>
                  <a:pt x="16865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992429" y="3353752"/>
            <a:ext cx="165671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1334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磁碟陣列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931152" y="2624327"/>
            <a:ext cx="1790700" cy="7299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982904" y="2656497"/>
            <a:ext cx="1687195" cy="626110"/>
          </a:xfrm>
          <a:custGeom>
            <a:avLst/>
            <a:gdLst/>
            <a:ahLst/>
            <a:cxnLst/>
            <a:rect l="l" t="t" r="r" b="b"/>
            <a:pathLst>
              <a:path w="1687195" h="626110">
                <a:moveTo>
                  <a:pt x="0" y="0"/>
                </a:moveTo>
                <a:lnTo>
                  <a:pt x="1686598" y="0"/>
                </a:lnTo>
                <a:lnTo>
                  <a:pt x="1686598" y="626097"/>
                </a:lnTo>
                <a:lnTo>
                  <a:pt x="0" y="626097"/>
                </a:lnTo>
                <a:lnTo>
                  <a:pt x="0" y="0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982904" y="2656497"/>
            <a:ext cx="1687195" cy="626110"/>
          </a:xfrm>
          <a:custGeom>
            <a:avLst/>
            <a:gdLst/>
            <a:ahLst/>
            <a:cxnLst/>
            <a:rect l="l" t="t" r="r" b="b"/>
            <a:pathLst>
              <a:path w="1687195" h="626110">
                <a:moveTo>
                  <a:pt x="0" y="0"/>
                </a:moveTo>
                <a:lnTo>
                  <a:pt x="1686598" y="0"/>
                </a:lnTo>
                <a:lnTo>
                  <a:pt x="1686598" y="626097"/>
                </a:lnTo>
                <a:lnTo>
                  <a:pt x="0" y="626097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6992429" y="2860840"/>
            <a:ext cx="165671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25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磁碟區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000237" y="428612"/>
            <a:ext cx="572693" cy="5726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006851" y="1813560"/>
            <a:ext cx="975360" cy="8839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059302" y="1846376"/>
            <a:ext cx="871219" cy="779145"/>
          </a:xfrm>
          <a:custGeom>
            <a:avLst/>
            <a:gdLst/>
            <a:ahLst/>
            <a:cxnLst/>
            <a:rect l="l" t="t" r="r" b="b"/>
            <a:pathLst>
              <a:path w="871220" h="779144">
                <a:moveTo>
                  <a:pt x="0" y="0"/>
                </a:moveTo>
                <a:lnTo>
                  <a:pt x="871194" y="0"/>
                </a:lnTo>
                <a:lnTo>
                  <a:pt x="871194" y="778802"/>
                </a:lnTo>
                <a:lnTo>
                  <a:pt x="0" y="778802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059302" y="1846376"/>
            <a:ext cx="871219" cy="779145"/>
          </a:xfrm>
          <a:custGeom>
            <a:avLst/>
            <a:gdLst/>
            <a:ahLst/>
            <a:cxnLst/>
            <a:rect l="l" t="t" r="r" b="b"/>
            <a:pathLst>
              <a:path w="871220" h="779144">
                <a:moveTo>
                  <a:pt x="0" y="0"/>
                </a:moveTo>
                <a:lnTo>
                  <a:pt x="871194" y="0"/>
                </a:lnTo>
                <a:lnTo>
                  <a:pt x="871194" y="778802"/>
                </a:lnTo>
                <a:lnTo>
                  <a:pt x="0" y="77880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3138030" y="1976183"/>
            <a:ext cx="67056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QVRProIndex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226455" y="2098100"/>
            <a:ext cx="53594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共享資料夾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523744" y="2295144"/>
            <a:ext cx="542544" cy="4023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576601" y="2327795"/>
            <a:ext cx="438150" cy="297815"/>
          </a:xfrm>
          <a:custGeom>
            <a:avLst/>
            <a:gdLst/>
            <a:ahLst/>
            <a:cxnLst/>
            <a:rect l="l" t="t" r="r" b="b"/>
            <a:pathLst>
              <a:path w="438150" h="297814">
                <a:moveTo>
                  <a:pt x="0" y="0"/>
                </a:moveTo>
                <a:lnTo>
                  <a:pt x="437997" y="0"/>
                </a:lnTo>
                <a:lnTo>
                  <a:pt x="437997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576601" y="2327795"/>
            <a:ext cx="438150" cy="297815"/>
          </a:xfrm>
          <a:custGeom>
            <a:avLst/>
            <a:gdLst/>
            <a:ahLst/>
            <a:cxnLst/>
            <a:rect l="l" t="t" r="r" b="b"/>
            <a:pathLst>
              <a:path w="438150" h="297814">
                <a:moveTo>
                  <a:pt x="0" y="0"/>
                </a:moveTo>
                <a:lnTo>
                  <a:pt x="437997" y="0"/>
                </a:lnTo>
                <a:lnTo>
                  <a:pt x="437997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2680284" y="2338781"/>
            <a:ext cx="22987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系統 資料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919728" y="2295144"/>
            <a:ext cx="803148" cy="402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962400" y="2301239"/>
            <a:ext cx="717803" cy="35966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972229" y="2327795"/>
            <a:ext cx="698500" cy="297815"/>
          </a:xfrm>
          <a:custGeom>
            <a:avLst/>
            <a:gdLst/>
            <a:ahLst/>
            <a:cxnLst/>
            <a:rect l="l" t="t" r="r" b="b"/>
            <a:pathLst>
              <a:path w="698500" h="297814">
                <a:moveTo>
                  <a:pt x="0" y="0"/>
                </a:moveTo>
                <a:lnTo>
                  <a:pt x="698398" y="0"/>
                </a:lnTo>
                <a:lnTo>
                  <a:pt x="6983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972229" y="2327795"/>
            <a:ext cx="698500" cy="297815"/>
          </a:xfrm>
          <a:custGeom>
            <a:avLst/>
            <a:gdLst/>
            <a:ahLst/>
            <a:cxnLst/>
            <a:rect l="l" t="t" r="r" b="b"/>
            <a:pathLst>
              <a:path w="698500" h="297814">
                <a:moveTo>
                  <a:pt x="0" y="0"/>
                </a:moveTo>
                <a:lnTo>
                  <a:pt x="698398" y="0"/>
                </a:lnTo>
                <a:lnTo>
                  <a:pt x="6983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4053032" y="2338781"/>
            <a:ext cx="53594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800" spc="-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Public</a:t>
            </a:r>
            <a:endParaRPr sz="8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共享資料夾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791200" y="2281427"/>
            <a:ext cx="801624" cy="4023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832347" y="2287523"/>
            <a:ext cx="717803" cy="35966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842825" y="2313673"/>
            <a:ext cx="698500" cy="297815"/>
          </a:xfrm>
          <a:custGeom>
            <a:avLst/>
            <a:gdLst/>
            <a:ahLst/>
            <a:cxnLst/>
            <a:rect l="l" t="t" r="r" b="b"/>
            <a:pathLst>
              <a:path w="698500" h="297814">
                <a:moveTo>
                  <a:pt x="0" y="0"/>
                </a:moveTo>
                <a:lnTo>
                  <a:pt x="698398" y="0"/>
                </a:lnTo>
                <a:lnTo>
                  <a:pt x="6983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842825" y="2313673"/>
            <a:ext cx="698500" cy="297815"/>
          </a:xfrm>
          <a:custGeom>
            <a:avLst/>
            <a:gdLst/>
            <a:ahLst/>
            <a:cxnLst/>
            <a:rect l="l" t="t" r="r" b="b"/>
            <a:pathLst>
              <a:path w="698500" h="297814">
                <a:moveTo>
                  <a:pt x="0" y="0"/>
                </a:moveTo>
                <a:lnTo>
                  <a:pt x="698398" y="0"/>
                </a:lnTo>
                <a:lnTo>
                  <a:pt x="6983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5923643" y="2324658"/>
            <a:ext cx="53594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Home</a:t>
            </a:r>
            <a:endParaRPr sz="8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共享資料夾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094735" y="2294191"/>
            <a:ext cx="791845" cy="297815"/>
          </a:xfrm>
          <a:prstGeom prst="rect">
            <a:avLst/>
          </a:prstGeom>
          <a:solidFill>
            <a:srgbClr val="8EB4E3"/>
          </a:solidFill>
          <a:ln w="12700">
            <a:solidFill>
              <a:srgbClr val="C6D9F1"/>
            </a:solidFill>
          </a:ln>
        </p:spPr>
        <p:txBody>
          <a:bodyPr vert="horz" wrap="square" lIns="0" tIns="68580" rIns="0" bIns="0" rtlCol="0">
            <a:spAutoFit/>
          </a:bodyPr>
          <a:lstStyle/>
          <a:p>
            <a:pPr marL="141605">
              <a:lnSpc>
                <a:spcPct val="100000"/>
              </a:lnSpc>
              <a:spcBef>
                <a:spcPts val="540"/>
              </a:spcBef>
            </a:pPr>
            <a:r>
              <a:rPr sz="1000" spc="-5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索引資料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639055" y="1813560"/>
            <a:ext cx="1200899" cy="88391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691494" y="1857362"/>
            <a:ext cx="1097280" cy="768350"/>
          </a:xfrm>
          <a:custGeom>
            <a:avLst/>
            <a:gdLst/>
            <a:ahLst/>
            <a:cxnLst/>
            <a:rect l="l" t="t" r="r" b="b"/>
            <a:pathLst>
              <a:path w="1097279" h="768350">
                <a:moveTo>
                  <a:pt x="0" y="767880"/>
                </a:moveTo>
                <a:lnTo>
                  <a:pt x="1096797" y="767880"/>
                </a:lnTo>
                <a:lnTo>
                  <a:pt x="1096797" y="0"/>
                </a:lnTo>
                <a:lnTo>
                  <a:pt x="0" y="0"/>
                </a:lnTo>
                <a:lnTo>
                  <a:pt x="0" y="76788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691494" y="1846440"/>
            <a:ext cx="1097280" cy="779145"/>
          </a:xfrm>
          <a:custGeom>
            <a:avLst/>
            <a:gdLst/>
            <a:ahLst/>
            <a:cxnLst/>
            <a:rect l="l" t="t" r="r" b="b"/>
            <a:pathLst>
              <a:path w="1097279" h="779144">
                <a:moveTo>
                  <a:pt x="0" y="0"/>
                </a:moveTo>
                <a:lnTo>
                  <a:pt x="1096797" y="0"/>
                </a:lnTo>
                <a:lnTo>
                  <a:pt x="1096797" y="778802"/>
                </a:lnTo>
                <a:lnTo>
                  <a:pt x="0" y="77880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4863630" y="1976259"/>
            <a:ext cx="75247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QVRProSpace1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971864" y="2098176"/>
            <a:ext cx="53594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共享資料夾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733581" y="2294267"/>
            <a:ext cx="1015365" cy="297815"/>
          </a:xfrm>
          <a:prstGeom prst="rect">
            <a:avLst/>
          </a:prstGeom>
          <a:solidFill>
            <a:srgbClr val="8EB4E3"/>
          </a:solidFill>
          <a:ln w="12700">
            <a:solidFill>
              <a:srgbClr val="C6D9F1"/>
            </a:solidFill>
          </a:ln>
        </p:spPr>
        <p:txBody>
          <a:bodyPr vert="horz" wrap="square" lIns="0" tIns="68580" rIns="0" bIns="0" rtlCol="0">
            <a:spAutoFit/>
          </a:bodyPr>
          <a:lstStyle/>
          <a:p>
            <a:pPr marL="316865">
              <a:lnSpc>
                <a:spcPct val="100000"/>
              </a:lnSpc>
              <a:spcBef>
                <a:spcPts val="540"/>
              </a:spcBef>
            </a:pPr>
            <a:r>
              <a:rPr sz="1000" spc="-5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錄影幀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6906768" y="1813560"/>
            <a:ext cx="1200899" cy="88391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958672" y="1857362"/>
            <a:ext cx="1097280" cy="768350"/>
          </a:xfrm>
          <a:custGeom>
            <a:avLst/>
            <a:gdLst/>
            <a:ahLst/>
            <a:cxnLst/>
            <a:rect l="l" t="t" r="r" b="b"/>
            <a:pathLst>
              <a:path w="1097279" h="768350">
                <a:moveTo>
                  <a:pt x="0" y="767905"/>
                </a:moveTo>
                <a:lnTo>
                  <a:pt x="1096797" y="767905"/>
                </a:lnTo>
                <a:lnTo>
                  <a:pt x="1096797" y="0"/>
                </a:lnTo>
                <a:lnTo>
                  <a:pt x="0" y="0"/>
                </a:lnTo>
                <a:lnTo>
                  <a:pt x="0" y="767905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958672" y="1846465"/>
            <a:ext cx="1097280" cy="779145"/>
          </a:xfrm>
          <a:custGeom>
            <a:avLst/>
            <a:gdLst/>
            <a:ahLst/>
            <a:cxnLst/>
            <a:rect l="l" t="t" r="r" b="b"/>
            <a:pathLst>
              <a:path w="1097279" h="779144">
                <a:moveTo>
                  <a:pt x="0" y="0"/>
                </a:moveTo>
                <a:lnTo>
                  <a:pt x="1096797" y="0"/>
                </a:lnTo>
                <a:lnTo>
                  <a:pt x="1096797" y="778802"/>
                </a:lnTo>
                <a:lnTo>
                  <a:pt x="0" y="77880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7130795" y="1976285"/>
            <a:ext cx="75247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QVRProSpace2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239030" y="2098202"/>
            <a:ext cx="53594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共享資料夾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018629" y="2294293"/>
            <a:ext cx="996950" cy="297815"/>
          </a:xfrm>
          <a:prstGeom prst="rect">
            <a:avLst/>
          </a:prstGeom>
          <a:solidFill>
            <a:srgbClr val="8EB4E3"/>
          </a:solidFill>
          <a:ln w="12700">
            <a:solidFill>
              <a:srgbClr val="C6D9F1"/>
            </a:solidFill>
          </a:ln>
        </p:spPr>
        <p:txBody>
          <a:bodyPr vert="horz" wrap="square" lIns="0" tIns="68580" rIns="0" bIns="0" rtlCol="0">
            <a:spAutoFit/>
          </a:bodyPr>
          <a:lstStyle/>
          <a:p>
            <a:pPr marL="307975">
              <a:lnSpc>
                <a:spcPct val="100000"/>
              </a:lnSpc>
              <a:spcBef>
                <a:spcPts val="540"/>
              </a:spcBef>
            </a:pPr>
            <a:r>
              <a:rPr sz="1000" spc="-5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錄影幀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4639055" y="1199388"/>
            <a:ext cx="1200899" cy="7299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691494" y="1231264"/>
            <a:ext cx="1097280" cy="626110"/>
          </a:xfrm>
          <a:custGeom>
            <a:avLst/>
            <a:gdLst/>
            <a:ahLst/>
            <a:cxnLst/>
            <a:rect l="l" t="t" r="r" b="b"/>
            <a:pathLst>
              <a:path w="1097279" h="626110">
                <a:moveTo>
                  <a:pt x="0" y="0"/>
                </a:moveTo>
                <a:lnTo>
                  <a:pt x="1096797" y="0"/>
                </a:lnTo>
                <a:lnTo>
                  <a:pt x="1096797" y="626097"/>
                </a:lnTo>
                <a:lnTo>
                  <a:pt x="0" y="626097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691494" y="1231264"/>
            <a:ext cx="1097280" cy="626110"/>
          </a:xfrm>
          <a:custGeom>
            <a:avLst/>
            <a:gdLst/>
            <a:ahLst/>
            <a:cxnLst/>
            <a:rect l="l" t="t" r="r" b="b"/>
            <a:pathLst>
              <a:path w="1097279" h="626110">
                <a:moveTo>
                  <a:pt x="0" y="0"/>
                </a:moveTo>
                <a:lnTo>
                  <a:pt x="1096797" y="0"/>
                </a:lnTo>
                <a:lnTo>
                  <a:pt x="1096797" y="626097"/>
                </a:lnTo>
                <a:lnTo>
                  <a:pt x="0" y="626097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4877320" y="1435608"/>
            <a:ext cx="723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錄影空間</a:t>
            </a:r>
            <a:r>
              <a:rPr sz="12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1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6905243" y="1199388"/>
            <a:ext cx="1200911" cy="7299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956894" y="1231264"/>
            <a:ext cx="1097280" cy="626110"/>
          </a:xfrm>
          <a:custGeom>
            <a:avLst/>
            <a:gdLst/>
            <a:ahLst/>
            <a:cxnLst/>
            <a:rect l="l" t="t" r="r" b="b"/>
            <a:pathLst>
              <a:path w="1097279" h="626110">
                <a:moveTo>
                  <a:pt x="0" y="0"/>
                </a:moveTo>
                <a:lnTo>
                  <a:pt x="1096797" y="0"/>
                </a:lnTo>
                <a:lnTo>
                  <a:pt x="1096797" y="626097"/>
                </a:lnTo>
                <a:lnTo>
                  <a:pt x="0" y="626097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956894" y="1231264"/>
            <a:ext cx="1097280" cy="626110"/>
          </a:xfrm>
          <a:custGeom>
            <a:avLst/>
            <a:gdLst/>
            <a:ahLst/>
            <a:cxnLst/>
            <a:rect l="l" t="t" r="r" b="b"/>
            <a:pathLst>
              <a:path w="1097279" h="626110">
                <a:moveTo>
                  <a:pt x="0" y="0"/>
                </a:moveTo>
                <a:lnTo>
                  <a:pt x="1096797" y="0"/>
                </a:lnTo>
                <a:lnTo>
                  <a:pt x="1096797" y="626097"/>
                </a:lnTo>
                <a:lnTo>
                  <a:pt x="0" y="626097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7142708" y="1435608"/>
            <a:ext cx="723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錄影空間</a:t>
            </a:r>
            <a:r>
              <a:rPr sz="12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2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2522220" y="3614928"/>
            <a:ext cx="6170663" cy="66903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571737" y="3643325"/>
            <a:ext cx="6072505" cy="571500"/>
          </a:xfrm>
          <a:custGeom>
            <a:avLst/>
            <a:gdLst/>
            <a:ahLst/>
            <a:cxnLst/>
            <a:rect l="l" t="t" r="r" b="b"/>
            <a:pathLst>
              <a:path w="6072505" h="571500">
                <a:moveTo>
                  <a:pt x="0" y="0"/>
                </a:moveTo>
                <a:lnTo>
                  <a:pt x="6072225" y="0"/>
                </a:lnTo>
                <a:lnTo>
                  <a:pt x="6072225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571737" y="3643325"/>
            <a:ext cx="6072505" cy="571500"/>
          </a:xfrm>
          <a:custGeom>
            <a:avLst/>
            <a:gdLst/>
            <a:ahLst/>
            <a:cxnLst/>
            <a:rect l="l" t="t" r="r" b="b"/>
            <a:pathLst>
              <a:path w="6072505" h="571500">
                <a:moveTo>
                  <a:pt x="0" y="0"/>
                </a:moveTo>
                <a:lnTo>
                  <a:pt x="6072225" y="0"/>
                </a:lnTo>
                <a:lnTo>
                  <a:pt x="6072225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714612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214674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714750" y="3662641"/>
            <a:ext cx="352310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214812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714875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214937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715012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215075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715137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215213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715275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215338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0311" y="1101852"/>
            <a:ext cx="8612124" cy="10515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2148" y="1142987"/>
            <a:ext cx="8489315" cy="883919"/>
          </a:xfrm>
          <a:custGeom>
            <a:avLst/>
            <a:gdLst/>
            <a:ahLst/>
            <a:cxnLst/>
            <a:rect l="l" t="t" r="r" b="b"/>
            <a:pathLst>
              <a:path w="8489315" h="883919">
                <a:moveTo>
                  <a:pt x="0" y="883462"/>
                </a:moveTo>
                <a:lnTo>
                  <a:pt x="8488794" y="883462"/>
                </a:lnTo>
                <a:lnTo>
                  <a:pt x="8488794" y="0"/>
                </a:lnTo>
                <a:lnTo>
                  <a:pt x="0" y="0"/>
                </a:lnTo>
                <a:lnTo>
                  <a:pt x="0" y="883462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2148" y="1142987"/>
            <a:ext cx="8489315" cy="929005"/>
          </a:xfrm>
          <a:custGeom>
            <a:avLst/>
            <a:gdLst/>
            <a:ahLst/>
            <a:cxnLst/>
            <a:rect l="l" t="t" r="r" b="b"/>
            <a:pathLst>
              <a:path w="8489315" h="929005">
                <a:moveTo>
                  <a:pt x="0" y="0"/>
                </a:moveTo>
                <a:lnTo>
                  <a:pt x="8488794" y="0"/>
                </a:lnTo>
                <a:lnTo>
                  <a:pt x="8488794" y="928700"/>
                </a:lnTo>
                <a:lnTo>
                  <a:pt x="0" y="9287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89559" y="1214094"/>
            <a:ext cx="214566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145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QVR</a:t>
            </a:r>
            <a:r>
              <a:rPr sz="2000" spc="15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 </a:t>
            </a:r>
            <a:r>
              <a:rPr sz="2000" spc="20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Pro </a:t>
            </a:r>
            <a:r>
              <a:rPr sz="2000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管理範疇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0311" y="1984248"/>
            <a:ext cx="8612124" cy="24551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2148" y="2026450"/>
            <a:ext cx="8489315" cy="2331720"/>
          </a:xfrm>
          <a:custGeom>
            <a:avLst/>
            <a:gdLst/>
            <a:ahLst/>
            <a:cxnLst/>
            <a:rect l="l" t="t" r="r" b="b"/>
            <a:pathLst>
              <a:path w="8489315" h="2331720">
                <a:moveTo>
                  <a:pt x="0" y="0"/>
                </a:moveTo>
                <a:lnTo>
                  <a:pt x="8488794" y="0"/>
                </a:lnTo>
                <a:lnTo>
                  <a:pt x="8488794" y="2331250"/>
                </a:lnTo>
                <a:lnTo>
                  <a:pt x="0" y="2331250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2148" y="2026450"/>
            <a:ext cx="8489315" cy="2331720"/>
          </a:xfrm>
          <a:custGeom>
            <a:avLst/>
            <a:gdLst/>
            <a:ahLst/>
            <a:cxnLst/>
            <a:rect l="l" t="t" r="r" b="b"/>
            <a:pathLst>
              <a:path w="8489315" h="2331720">
                <a:moveTo>
                  <a:pt x="0" y="0"/>
                </a:moveTo>
                <a:lnTo>
                  <a:pt x="8488794" y="0"/>
                </a:lnTo>
                <a:lnTo>
                  <a:pt x="8488794" y="2331250"/>
                </a:lnTo>
                <a:lnTo>
                  <a:pt x="0" y="233125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39851" y="2097557"/>
            <a:ext cx="16135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30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QTS</a:t>
            </a:r>
            <a:r>
              <a:rPr sz="2000" spc="-5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 </a:t>
            </a:r>
            <a:r>
              <a:rPr sz="2000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管理範疇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13458" y="360260"/>
            <a:ext cx="61156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錄影空間可橫跨多個磁碟區</a:t>
            </a:r>
          </a:p>
        </p:txBody>
      </p:sp>
      <p:sp>
        <p:nvSpPr>
          <p:cNvPr id="11" name="object 11"/>
          <p:cNvSpPr/>
          <p:nvPr/>
        </p:nvSpPr>
        <p:spPr>
          <a:xfrm>
            <a:off x="2523744" y="3281171"/>
            <a:ext cx="2714244" cy="4023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76601" y="3313823"/>
            <a:ext cx="2609850" cy="297815"/>
          </a:xfrm>
          <a:custGeom>
            <a:avLst/>
            <a:gdLst/>
            <a:ahLst/>
            <a:cxnLst/>
            <a:rect l="l" t="t" r="r" b="b"/>
            <a:pathLst>
              <a:path w="2609850" h="297814">
                <a:moveTo>
                  <a:pt x="0" y="0"/>
                </a:moveTo>
                <a:lnTo>
                  <a:pt x="2609697" y="0"/>
                </a:lnTo>
                <a:lnTo>
                  <a:pt x="2609697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76601" y="3313823"/>
            <a:ext cx="2609850" cy="297815"/>
          </a:xfrm>
          <a:custGeom>
            <a:avLst/>
            <a:gdLst/>
            <a:ahLst/>
            <a:cxnLst/>
            <a:rect l="l" t="t" r="r" b="b"/>
            <a:pathLst>
              <a:path w="2609850" h="297814">
                <a:moveTo>
                  <a:pt x="0" y="0"/>
                </a:moveTo>
                <a:lnTo>
                  <a:pt x="2609697" y="0"/>
                </a:lnTo>
                <a:lnTo>
                  <a:pt x="2609697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586126" y="3353752"/>
            <a:ext cx="26136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3970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磁碟陣列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23744" y="2953511"/>
            <a:ext cx="4447032" cy="4008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76601" y="2985198"/>
            <a:ext cx="4341495" cy="297815"/>
          </a:xfrm>
          <a:custGeom>
            <a:avLst/>
            <a:gdLst/>
            <a:ahLst/>
            <a:cxnLst/>
            <a:rect l="l" t="t" r="r" b="b"/>
            <a:pathLst>
              <a:path w="4341495" h="297814">
                <a:moveTo>
                  <a:pt x="0" y="0"/>
                </a:moveTo>
                <a:lnTo>
                  <a:pt x="4341304" y="0"/>
                </a:lnTo>
                <a:lnTo>
                  <a:pt x="4341304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76601" y="2985198"/>
            <a:ext cx="4341495" cy="297815"/>
          </a:xfrm>
          <a:custGeom>
            <a:avLst/>
            <a:gdLst/>
            <a:ahLst/>
            <a:cxnLst/>
            <a:rect l="l" t="t" r="r" b="b"/>
            <a:pathLst>
              <a:path w="4341495" h="297814">
                <a:moveTo>
                  <a:pt x="0" y="0"/>
                </a:moveTo>
                <a:lnTo>
                  <a:pt x="4341304" y="0"/>
                </a:lnTo>
                <a:lnTo>
                  <a:pt x="4341304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586126" y="3025127"/>
            <a:ext cx="43224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儲存池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178552" y="3281171"/>
            <a:ext cx="1792224" cy="4023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31422" y="3313823"/>
            <a:ext cx="1687195" cy="297815"/>
          </a:xfrm>
          <a:custGeom>
            <a:avLst/>
            <a:gdLst/>
            <a:ahLst/>
            <a:cxnLst/>
            <a:rect l="l" t="t" r="r" b="b"/>
            <a:pathLst>
              <a:path w="1687195" h="297814">
                <a:moveTo>
                  <a:pt x="0" y="0"/>
                </a:moveTo>
                <a:lnTo>
                  <a:pt x="1686598" y="0"/>
                </a:lnTo>
                <a:lnTo>
                  <a:pt x="16865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231422" y="3313823"/>
            <a:ext cx="1687195" cy="297815"/>
          </a:xfrm>
          <a:custGeom>
            <a:avLst/>
            <a:gdLst/>
            <a:ahLst/>
            <a:cxnLst/>
            <a:rect l="l" t="t" r="r" b="b"/>
            <a:pathLst>
              <a:path w="1687195" h="297814">
                <a:moveTo>
                  <a:pt x="0" y="0"/>
                </a:moveTo>
                <a:lnTo>
                  <a:pt x="1686598" y="0"/>
                </a:lnTo>
                <a:lnTo>
                  <a:pt x="16865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218385" y="3353752"/>
            <a:ext cx="1690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054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磁碟陣列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523744" y="2624327"/>
            <a:ext cx="4447032" cy="4023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576601" y="2656573"/>
            <a:ext cx="4341495" cy="297815"/>
          </a:xfrm>
          <a:custGeom>
            <a:avLst/>
            <a:gdLst/>
            <a:ahLst/>
            <a:cxnLst/>
            <a:rect l="l" t="t" r="r" b="b"/>
            <a:pathLst>
              <a:path w="4341495" h="297814">
                <a:moveTo>
                  <a:pt x="0" y="0"/>
                </a:moveTo>
                <a:lnTo>
                  <a:pt x="4341304" y="0"/>
                </a:lnTo>
                <a:lnTo>
                  <a:pt x="4341304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76601" y="2656573"/>
            <a:ext cx="4341495" cy="297815"/>
          </a:xfrm>
          <a:custGeom>
            <a:avLst/>
            <a:gdLst/>
            <a:ahLst/>
            <a:cxnLst/>
            <a:rect l="l" t="t" r="r" b="b"/>
            <a:pathLst>
              <a:path w="4341495" h="297814">
                <a:moveTo>
                  <a:pt x="0" y="0"/>
                </a:moveTo>
                <a:lnTo>
                  <a:pt x="4341304" y="0"/>
                </a:lnTo>
                <a:lnTo>
                  <a:pt x="4341304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586126" y="2696514"/>
            <a:ext cx="43224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磁碟區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923531" y="3281171"/>
            <a:ext cx="1790700" cy="4023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976033" y="3313823"/>
            <a:ext cx="1687195" cy="297815"/>
          </a:xfrm>
          <a:custGeom>
            <a:avLst/>
            <a:gdLst/>
            <a:ahLst/>
            <a:cxnLst/>
            <a:rect l="l" t="t" r="r" b="b"/>
            <a:pathLst>
              <a:path w="1687195" h="297814">
                <a:moveTo>
                  <a:pt x="0" y="0"/>
                </a:moveTo>
                <a:lnTo>
                  <a:pt x="1686598" y="0"/>
                </a:lnTo>
                <a:lnTo>
                  <a:pt x="16865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976033" y="3313823"/>
            <a:ext cx="1687195" cy="297815"/>
          </a:xfrm>
          <a:custGeom>
            <a:avLst/>
            <a:gdLst/>
            <a:ahLst/>
            <a:cxnLst/>
            <a:rect l="l" t="t" r="r" b="b"/>
            <a:pathLst>
              <a:path w="1687195" h="297814">
                <a:moveTo>
                  <a:pt x="0" y="0"/>
                </a:moveTo>
                <a:lnTo>
                  <a:pt x="1686598" y="0"/>
                </a:lnTo>
                <a:lnTo>
                  <a:pt x="16865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992429" y="3353752"/>
            <a:ext cx="165671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1334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磁碟陣列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931152" y="2624327"/>
            <a:ext cx="1790700" cy="7299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982904" y="2656497"/>
            <a:ext cx="1687195" cy="626110"/>
          </a:xfrm>
          <a:custGeom>
            <a:avLst/>
            <a:gdLst/>
            <a:ahLst/>
            <a:cxnLst/>
            <a:rect l="l" t="t" r="r" b="b"/>
            <a:pathLst>
              <a:path w="1687195" h="626110">
                <a:moveTo>
                  <a:pt x="0" y="0"/>
                </a:moveTo>
                <a:lnTo>
                  <a:pt x="1686598" y="0"/>
                </a:lnTo>
                <a:lnTo>
                  <a:pt x="1686598" y="626097"/>
                </a:lnTo>
                <a:lnTo>
                  <a:pt x="0" y="626097"/>
                </a:lnTo>
                <a:lnTo>
                  <a:pt x="0" y="0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982904" y="2656497"/>
            <a:ext cx="1687195" cy="626110"/>
          </a:xfrm>
          <a:custGeom>
            <a:avLst/>
            <a:gdLst/>
            <a:ahLst/>
            <a:cxnLst/>
            <a:rect l="l" t="t" r="r" b="b"/>
            <a:pathLst>
              <a:path w="1687195" h="626110">
                <a:moveTo>
                  <a:pt x="0" y="0"/>
                </a:moveTo>
                <a:lnTo>
                  <a:pt x="1686598" y="0"/>
                </a:lnTo>
                <a:lnTo>
                  <a:pt x="1686598" y="626097"/>
                </a:lnTo>
                <a:lnTo>
                  <a:pt x="0" y="626097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6992429" y="2860840"/>
            <a:ext cx="165671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25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磁碟區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85787" y="428612"/>
            <a:ext cx="572693" cy="5726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006851" y="1813560"/>
            <a:ext cx="975360" cy="8839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059302" y="1846376"/>
            <a:ext cx="871219" cy="779145"/>
          </a:xfrm>
          <a:custGeom>
            <a:avLst/>
            <a:gdLst/>
            <a:ahLst/>
            <a:cxnLst/>
            <a:rect l="l" t="t" r="r" b="b"/>
            <a:pathLst>
              <a:path w="871220" h="779144">
                <a:moveTo>
                  <a:pt x="0" y="0"/>
                </a:moveTo>
                <a:lnTo>
                  <a:pt x="871194" y="0"/>
                </a:lnTo>
                <a:lnTo>
                  <a:pt x="871194" y="778802"/>
                </a:lnTo>
                <a:lnTo>
                  <a:pt x="0" y="778802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059302" y="1846376"/>
            <a:ext cx="871219" cy="779145"/>
          </a:xfrm>
          <a:custGeom>
            <a:avLst/>
            <a:gdLst/>
            <a:ahLst/>
            <a:cxnLst/>
            <a:rect l="l" t="t" r="r" b="b"/>
            <a:pathLst>
              <a:path w="871220" h="779144">
                <a:moveTo>
                  <a:pt x="0" y="0"/>
                </a:moveTo>
                <a:lnTo>
                  <a:pt x="871194" y="0"/>
                </a:lnTo>
                <a:lnTo>
                  <a:pt x="871194" y="778802"/>
                </a:lnTo>
                <a:lnTo>
                  <a:pt x="0" y="77880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3138030" y="1976183"/>
            <a:ext cx="67056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QVRProIndex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226455" y="2098100"/>
            <a:ext cx="53594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共享資料夾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523744" y="2295144"/>
            <a:ext cx="542544" cy="4023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576601" y="2327795"/>
            <a:ext cx="438150" cy="297815"/>
          </a:xfrm>
          <a:custGeom>
            <a:avLst/>
            <a:gdLst/>
            <a:ahLst/>
            <a:cxnLst/>
            <a:rect l="l" t="t" r="r" b="b"/>
            <a:pathLst>
              <a:path w="438150" h="297814">
                <a:moveTo>
                  <a:pt x="0" y="0"/>
                </a:moveTo>
                <a:lnTo>
                  <a:pt x="437997" y="0"/>
                </a:lnTo>
                <a:lnTo>
                  <a:pt x="437997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576601" y="2327795"/>
            <a:ext cx="438150" cy="297815"/>
          </a:xfrm>
          <a:custGeom>
            <a:avLst/>
            <a:gdLst/>
            <a:ahLst/>
            <a:cxnLst/>
            <a:rect l="l" t="t" r="r" b="b"/>
            <a:pathLst>
              <a:path w="438150" h="297814">
                <a:moveTo>
                  <a:pt x="0" y="0"/>
                </a:moveTo>
                <a:lnTo>
                  <a:pt x="437997" y="0"/>
                </a:lnTo>
                <a:lnTo>
                  <a:pt x="437997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2680284" y="2338781"/>
            <a:ext cx="22987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系統 資料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919728" y="2295144"/>
            <a:ext cx="803148" cy="402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962400" y="2301239"/>
            <a:ext cx="717803" cy="35966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972229" y="2327795"/>
            <a:ext cx="698500" cy="297815"/>
          </a:xfrm>
          <a:custGeom>
            <a:avLst/>
            <a:gdLst/>
            <a:ahLst/>
            <a:cxnLst/>
            <a:rect l="l" t="t" r="r" b="b"/>
            <a:pathLst>
              <a:path w="698500" h="297814">
                <a:moveTo>
                  <a:pt x="0" y="0"/>
                </a:moveTo>
                <a:lnTo>
                  <a:pt x="698398" y="0"/>
                </a:lnTo>
                <a:lnTo>
                  <a:pt x="6983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972229" y="2327795"/>
            <a:ext cx="698500" cy="297815"/>
          </a:xfrm>
          <a:custGeom>
            <a:avLst/>
            <a:gdLst/>
            <a:ahLst/>
            <a:cxnLst/>
            <a:rect l="l" t="t" r="r" b="b"/>
            <a:pathLst>
              <a:path w="698500" h="297814">
                <a:moveTo>
                  <a:pt x="0" y="0"/>
                </a:moveTo>
                <a:lnTo>
                  <a:pt x="698398" y="0"/>
                </a:lnTo>
                <a:lnTo>
                  <a:pt x="6983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4053032" y="2338781"/>
            <a:ext cx="53594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800" spc="-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Public</a:t>
            </a:r>
            <a:endParaRPr sz="8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共享資料夾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791200" y="2281427"/>
            <a:ext cx="801624" cy="4023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832347" y="2287523"/>
            <a:ext cx="717803" cy="35966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842825" y="2313673"/>
            <a:ext cx="698500" cy="297815"/>
          </a:xfrm>
          <a:custGeom>
            <a:avLst/>
            <a:gdLst/>
            <a:ahLst/>
            <a:cxnLst/>
            <a:rect l="l" t="t" r="r" b="b"/>
            <a:pathLst>
              <a:path w="698500" h="297814">
                <a:moveTo>
                  <a:pt x="0" y="0"/>
                </a:moveTo>
                <a:lnTo>
                  <a:pt x="698398" y="0"/>
                </a:lnTo>
                <a:lnTo>
                  <a:pt x="6983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842825" y="2313673"/>
            <a:ext cx="698500" cy="297815"/>
          </a:xfrm>
          <a:custGeom>
            <a:avLst/>
            <a:gdLst/>
            <a:ahLst/>
            <a:cxnLst/>
            <a:rect l="l" t="t" r="r" b="b"/>
            <a:pathLst>
              <a:path w="698500" h="297814">
                <a:moveTo>
                  <a:pt x="0" y="0"/>
                </a:moveTo>
                <a:lnTo>
                  <a:pt x="698398" y="0"/>
                </a:lnTo>
                <a:lnTo>
                  <a:pt x="6983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5923643" y="2324658"/>
            <a:ext cx="53594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Home</a:t>
            </a:r>
            <a:endParaRPr sz="8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共享資料夾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094735" y="2294191"/>
            <a:ext cx="791845" cy="297815"/>
          </a:xfrm>
          <a:prstGeom prst="rect">
            <a:avLst/>
          </a:prstGeom>
          <a:solidFill>
            <a:srgbClr val="8EB4E3"/>
          </a:solidFill>
          <a:ln w="12700">
            <a:solidFill>
              <a:srgbClr val="C6D9F1"/>
            </a:solidFill>
          </a:ln>
        </p:spPr>
        <p:txBody>
          <a:bodyPr vert="horz" wrap="square" lIns="0" tIns="68580" rIns="0" bIns="0" rtlCol="0">
            <a:spAutoFit/>
          </a:bodyPr>
          <a:lstStyle/>
          <a:p>
            <a:pPr marL="141605">
              <a:lnSpc>
                <a:spcPct val="100000"/>
              </a:lnSpc>
              <a:spcBef>
                <a:spcPts val="540"/>
              </a:spcBef>
            </a:pPr>
            <a:r>
              <a:rPr sz="1000" spc="-5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索引資料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639055" y="1813560"/>
            <a:ext cx="1200899" cy="88391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691494" y="1857362"/>
            <a:ext cx="1097280" cy="768350"/>
          </a:xfrm>
          <a:custGeom>
            <a:avLst/>
            <a:gdLst/>
            <a:ahLst/>
            <a:cxnLst/>
            <a:rect l="l" t="t" r="r" b="b"/>
            <a:pathLst>
              <a:path w="1097279" h="768350">
                <a:moveTo>
                  <a:pt x="0" y="767880"/>
                </a:moveTo>
                <a:lnTo>
                  <a:pt x="1096797" y="767880"/>
                </a:lnTo>
                <a:lnTo>
                  <a:pt x="1096797" y="0"/>
                </a:lnTo>
                <a:lnTo>
                  <a:pt x="0" y="0"/>
                </a:lnTo>
                <a:lnTo>
                  <a:pt x="0" y="76788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691494" y="1846440"/>
            <a:ext cx="1097280" cy="779145"/>
          </a:xfrm>
          <a:custGeom>
            <a:avLst/>
            <a:gdLst/>
            <a:ahLst/>
            <a:cxnLst/>
            <a:rect l="l" t="t" r="r" b="b"/>
            <a:pathLst>
              <a:path w="1097279" h="779144">
                <a:moveTo>
                  <a:pt x="0" y="0"/>
                </a:moveTo>
                <a:lnTo>
                  <a:pt x="1096797" y="0"/>
                </a:lnTo>
                <a:lnTo>
                  <a:pt x="1096797" y="778802"/>
                </a:lnTo>
                <a:lnTo>
                  <a:pt x="0" y="77880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4863630" y="1976259"/>
            <a:ext cx="75247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QVRProSpace1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971864" y="2098176"/>
            <a:ext cx="53594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共享資料夾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733581" y="2294267"/>
            <a:ext cx="1015365" cy="297815"/>
          </a:xfrm>
          <a:prstGeom prst="rect">
            <a:avLst/>
          </a:prstGeom>
          <a:solidFill>
            <a:srgbClr val="8EB4E3"/>
          </a:solidFill>
          <a:ln w="12700">
            <a:solidFill>
              <a:srgbClr val="C6D9F1"/>
            </a:solidFill>
          </a:ln>
        </p:spPr>
        <p:txBody>
          <a:bodyPr vert="horz" wrap="square" lIns="0" tIns="68580" rIns="0" bIns="0" rtlCol="0">
            <a:spAutoFit/>
          </a:bodyPr>
          <a:lstStyle/>
          <a:p>
            <a:pPr marL="316865">
              <a:lnSpc>
                <a:spcPct val="100000"/>
              </a:lnSpc>
              <a:spcBef>
                <a:spcPts val="540"/>
              </a:spcBef>
            </a:pPr>
            <a:r>
              <a:rPr sz="1000" spc="-5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錄影幀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6906768" y="1813560"/>
            <a:ext cx="1200899" cy="88391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958672" y="1857362"/>
            <a:ext cx="1097280" cy="768350"/>
          </a:xfrm>
          <a:custGeom>
            <a:avLst/>
            <a:gdLst/>
            <a:ahLst/>
            <a:cxnLst/>
            <a:rect l="l" t="t" r="r" b="b"/>
            <a:pathLst>
              <a:path w="1097279" h="768350">
                <a:moveTo>
                  <a:pt x="0" y="767905"/>
                </a:moveTo>
                <a:lnTo>
                  <a:pt x="1096797" y="767905"/>
                </a:lnTo>
                <a:lnTo>
                  <a:pt x="1096797" y="0"/>
                </a:lnTo>
                <a:lnTo>
                  <a:pt x="0" y="0"/>
                </a:lnTo>
                <a:lnTo>
                  <a:pt x="0" y="767905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958672" y="1846465"/>
            <a:ext cx="1097280" cy="779145"/>
          </a:xfrm>
          <a:custGeom>
            <a:avLst/>
            <a:gdLst/>
            <a:ahLst/>
            <a:cxnLst/>
            <a:rect l="l" t="t" r="r" b="b"/>
            <a:pathLst>
              <a:path w="1097279" h="779144">
                <a:moveTo>
                  <a:pt x="0" y="0"/>
                </a:moveTo>
                <a:lnTo>
                  <a:pt x="1096797" y="0"/>
                </a:lnTo>
                <a:lnTo>
                  <a:pt x="1096797" y="778802"/>
                </a:lnTo>
                <a:lnTo>
                  <a:pt x="0" y="77880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7130795" y="1976285"/>
            <a:ext cx="75247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QVRProSpace2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239030" y="2098202"/>
            <a:ext cx="53594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共享資料夾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006983" y="2294293"/>
            <a:ext cx="996950" cy="297815"/>
          </a:xfrm>
          <a:prstGeom prst="rect">
            <a:avLst/>
          </a:prstGeom>
          <a:solidFill>
            <a:srgbClr val="8EB4E3"/>
          </a:solidFill>
          <a:ln w="12700">
            <a:solidFill>
              <a:srgbClr val="C6D9F1"/>
            </a:solidFill>
          </a:ln>
        </p:spPr>
        <p:txBody>
          <a:bodyPr vert="horz" wrap="square" lIns="0" tIns="68580" rIns="0" bIns="0" rtlCol="0">
            <a:spAutoFit/>
          </a:bodyPr>
          <a:lstStyle/>
          <a:p>
            <a:pPr marL="307975">
              <a:lnSpc>
                <a:spcPct val="100000"/>
              </a:lnSpc>
              <a:spcBef>
                <a:spcPts val="540"/>
              </a:spcBef>
            </a:pPr>
            <a:r>
              <a:rPr sz="1000" spc="-5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錄影幀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4639055" y="1199388"/>
            <a:ext cx="3485388" cy="7299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691494" y="1231264"/>
            <a:ext cx="3381375" cy="626110"/>
          </a:xfrm>
          <a:custGeom>
            <a:avLst/>
            <a:gdLst/>
            <a:ahLst/>
            <a:cxnLst/>
            <a:rect l="l" t="t" r="r" b="b"/>
            <a:pathLst>
              <a:path w="3381375" h="626110">
                <a:moveTo>
                  <a:pt x="0" y="0"/>
                </a:moveTo>
                <a:lnTo>
                  <a:pt x="3380955" y="0"/>
                </a:lnTo>
                <a:lnTo>
                  <a:pt x="3380955" y="626097"/>
                </a:lnTo>
                <a:lnTo>
                  <a:pt x="0" y="626097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691494" y="1231264"/>
            <a:ext cx="3381375" cy="626110"/>
          </a:xfrm>
          <a:custGeom>
            <a:avLst/>
            <a:gdLst/>
            <a:ahLst/>
            <a:cxnLst/>
            <a:rect l="l" t="t" r="r" b="b"/>
            <a:pathLst>
              <a:path w="3381375" h="626110">
                <a:moveTo>
                  <a:pt x="0" y="0"/>
                </a:moveTo>
                <a:lnTo>
                  <a:pt x="3380955" y="0"/>
                </a:lnTo>
                <a:lnTo>
                  <a:pt x="3380955" y="626097"/>
                </a:lnTo>
                <a:lnTo>
                  <a:pt x="0" y="626097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6020346" y="1435608"/>
            <a:ext cx="723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錄影空間</a:t>
            </a:r>
            <a:r>
              <a:rPr sz="12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1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2522220" y="3614928"/>
            <a:ext cx="6170663" cy="6690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571737" y="3643325"/>
            <a:ext cx="6072505" cy="571500"/>
          </a:xfrm>
          <a:custGeom>
            <a:avLst/>
            <a:gdLst/>
            <a:ahLst/>
            <a:cxnLst/>
            <a:rect l="l" t="t" r="r" b="b"/>
            <a:pathLst>
              <a:path w="6072505" h="571500">
                <a:moveTo>
                  <a:pt x="0" y="0"/>
                </a:moveTo>
                <a:lnTo>
                  <a:pt x="6072225" y="0"/>
                </a:lnTo>
                <a:lnTo>
                  <a:pt x="6072225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571737" y="3643325"/>
            <a:ext cx="6072505" cy="571500"/>
          </a:xfrm>
          <a:custGeom>
            <a:avLst/>
            <a:gdLst/>
            <a:ahLst/>
            <a:cxnLst/>
            <a:rect l="l" t="t" r="r" b="b"/>
            <a:pathLst>
              <a:path w="6072505" h="571500">
                <a:moveTo>
                  <a:pt x="0" y="0"/>
                </a:moveTo>
                <a:lnTo>
                  <a:pt x="6072225" y="0"/>
                </a:lnTo>
                <a:lnTo>
                  <a:pt x="6072225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714612" y="3662641"/>
            <a:ext cx="352323" cy="51087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214674" y="3662641"/>
            <a:ext cx="352323" cy="51087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714750" y="3662641"/>
            <a:ext cx="352310" cy="51087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214812" y="3662641"/>
            <a:ext cx="352323" cy="51087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714875" y="3662641"/>
            <a:ext cx="352323" cy="51087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214937" y="3662641"/>
            <a:ext cx="352323" cy="51087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715012" y="3662641"/>
            <a:ext cx="352323" cy="51087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215075" y="3662641"/>
            <a:ext cx="352323" cy="51087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715137" y="3662641"/>
            <a:ext cx="352323" cy="51087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215213" y="3662641"/>
            <a:ext cx="352323" cy="51087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715275" y="3662641"/>
            <a:ext cx="352323" cy="51087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215338" y="3662641"/>
            <a:ext cx="352323" cy="51087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0311" y="1101852"/>
            <a:ext cx="8612124" cy="10515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2148" y="1142987"/>
            <a:ext cx="8489315" cy="883919"/>
          </a:xfrm>
          <a:custGeom>
            <a:avLst/>
            <a:gdLst/>
            <a:ahLst/>
            <a:cxnLst/>
            <a:rect l="l" t="t" r="r" b="b"/>
            <a:pathLst>
              <a:path w="8489315" h="883919">
                <a:moveTo>
                  <a:pt x="0" y="883462"/>
                </a:moveTo>
                <a:lnTo>
                  <a:pt x="8488794" y="883462"/>
                </a:lnTo>
                <a:lnTo>
                  <a:pt x="8488794" y="0"/>
                </a:lnTo>
                <a:lnTo>
                  <a:pt x="0" y="0"/>
                </a:lnTo>
                <a:lnTo>
                  <a:pt x="0" y="883462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2148" y="1142987"/>
            <a:ext cx="8489315" cy="929005"/>
          </a:xfrm>
          <a:custGeom>
            <a:avLst/>
            <a:gdLst/>
            <a:ahLst/>
            <a:cxnLst/>
            <a:rect l="l" t="t" r="r" b="b"/>
            <a:pathLst>
              <a:path w="8489315" h="929005">
                <a:moveTo>
                  <a:pt x="0" y="0"/>
                </a:moveTo>
                <a:lnTo>
                  <a:pt x="8488794" y="0"/>
                </a:lnTo>
                <a:lnTo>
                  <a:pt x="8488794" y="928700"/>
                </a:lnTo>
                <a:lnTo>
                  <a:pt x="0" y="9287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89559" y="1214094"/>
            <a:ext cx="214566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145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QVR</a:t>
            </a:r>
            <a:r>
              <a:rPr sz="2000" spc="15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 </a:t>
            </a:r>
            <a:r>
              <a:rPr sz="2000" spc="20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Pro </a:t>
            </a:r>
            <a:r>
              <a:rPr sz="2000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管理範疇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0311" y="1984248"/>
            <a:ext cx="8612124" cy="24551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2148" y="2026450"/>
            <a:ext cx="8489315" cy="2331720"/>
          </a:xfrm>
          <a:custGeom>
            <a:avLst/>
            <a:gdLst/>
            <a:ahLst/>
            <a:cxnLst/>
            <a:rect l="l" t="t" r="r" b="b"/>
            <a:pathLst>
              <a:path w="8489315" h="2331720">
                <a:moveTo>
                  <a:pt x="0" y="0"/>
                </a:moveTo>
                <a:lnTo>
                  <a:pt x="8488794" y="0"/>
                </a:lnTo>
                <a:lnTo>
                  <a:pt x="8488794" y="2331250"/>
                </a:lnTo>
                <a:lnTo>
                  <a:pt x="0" y="2331250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2148" y="2026450"/>
            <a:ext cx="8489315" cy="2331720"/>
          </a:xfrm>
          <a:custGeom>
            <a:avLst/>
            <a:gdLst/>
            <a:ahLst/>
            <a:cxnLst/>
            <a:rect l="l" t="t" r="r" b="b"/>
            <a:pathLst>
              <a:path w="8489315" h="2331720">
                <a:moveTo>
                  <a:pt x="0" y="0"/>
                </a:moveTo>
                <a:lnTo>
                  <a:pt x="8488794" y="0"/>
                </a:lnTo>
                <a:lnTo>
                  <a:pt x="8488794" y="2331250"/>
                </a:lnTo>
                <a:lnTo>
                  <a:pt x="0" y="233125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39851" y="2097557"/>
            <a:ext cx="16135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30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QTS</a:t>
            </a:r>
            <a:r>
              <a:rPr sz="2000" spc="-5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 </a:t>
            </a:r>
            <a:r>
              <a:rPr sz="2000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管理範疇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275458" y="360260"/>
            <a:ext cx="45929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可輕易擴充錄影空間</a:t>
            </a:r>
          </a:p>
        </p:txBody>
      </p:sp>
      <p:sp>
        <p:nvSpPr>
          <p:cNvPr id="11" name="object 11"/>
          <p:cNvSpPr/>
          <p:nvPr/>
        </p:nvSpPr>
        <p:spPr>
          <a:xfrm>
            <a:off x="2523744" y="3281171"/>
            <a:ext cx="2714244" cy="4023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76601" y="3313823"/>
            <a:ext cx="2609850" cy="297815"/>
          </a:xfrm>
          <a:custGeom>
            <a:avLst/>
            <a:gdLst/>
            <a:ahLst/>
            <a:cxnLst/>
            <a:rect l="l" t="t" r="r" b="b"/>
            <a:pathLst>
              <a:path w="2609850" h="297814">
                <a:moveTo>
                  <a:pt x="0" y="0"/>
                </a:moveTo>
                <a:lnTo>
                  <a:pt x="2609697" y="0"/>
                </a:lnTo>
                <a:lnTo>
                  <a:pt x="2609697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76601" y="3313823"/>
            <a:ext cx="2609850" cy="297815"/>
          </a:xfrm>
          <a:custGeom>
            <a:avLst/>
            <a:gdLst/>
            <a:ahLst/>
            <a:cxnLst/>
            <a:rect l="l" t="t" r="r" b="b"/>
            <a:pathLst>
              <a:path w="2609850" h="297814">
                <a:moveTo>
                  <a:pt x="0" y="0"/>
                </a:moveTo>
                <a:lnTo>
                  <a:pt x="2609697" y="0"/>
                </a:lnTo>
                <a:lnTo>
                  <a:pt x="2609697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586126" y="3353752"/>
            <a:ext cx="26136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3970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磁碟陣列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23744" y="2953511"/>
            <a:ext cx="4447032" cy="4008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76601" y="2985198"/>
            <a:ext cx="4341495" cy="297815"/>
          </a:xfrm>
          <a:custGeom>
            <a:avLst/>
            <a:gdLst/>
            <a:ahLst/>
            <a:cxnLst/>
            <a:rect l="l" t="t" r="r" b="b"/>
            <a:pathLst>
              <a:path w="4341495" h="297814">
                <a:moveTo>
                  <a:pt x="0" y="0"/>
                </a:moveTo>
                <a:lnTo>
                  <a:pt x="4341304" y="0"/>
                </a:lnTo>
                <a:lnTo>
                  <a:pt x="4341304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76601" y="2985198"/>
            <a:ext cx="4341495" cy="297815"/>
          </a:xfrm>
          <a:custGeom>
            <a:avLst/>
            <a:gdLst/>
            <a:ahLst/>
            <a:cxnLst/>
            <a:rect l="l" t="t" r="r" b="b"/>
            <a:pathLst>
              <a:path w="4341495" h="297814">
                <a:moveTo>
                  <a:pt x="0" y="0"/>
                </a:moveTo>
                <a:lnTo>
                  <a:pt x="4341304" y="0"/>
                </a:lnTo>
                <a:lnTo>
                  <a:pt x="4341304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586126" y="3025127"/>
            <a:ext cx="43224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儲存池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178552" y="3281171"/>
            <a:ext cx="1792224" cy="4023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31422" y="3313823"/>
            <a:ext cx="1687195" cy="297815"/>
          </a:xfrm>
          <a:custGeom>
            <a:avLst/>
            <a:gdLst/>
            <a:ahLst/>
            <a:cxnLst/>
            <a:rect l="l" t="t" r="r" b="b"/>
            <a:pathLst>
              <a:path w="1687195" h="297814">
                <a:moveTo>
                  <a:pt x="0" y="0"/>
                </a:moveTo>
                <a:lnTo>
                  <a:pt x="1686598" y="0"/>
                </a:lnTo>
                <a:lnTo>
                  <a:pt x="16865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231422" y="3313823"/>
            <a:ext cx="1687195" cy="297815"/>
          </a:xfrm>
          <a:custGeom>
            <a:avLst/>
            <a:gdLst/>
            <a:ahLst/>
            <a:cxnLst/>
            <a:rect l="l" t="t" r="r" b="b"/>
            <a:pathLst>
              <a:path w="1687195" h="297814">
                <a:moveTo>
                  <a:pt x="0" y="0"/>
                </a:moveTo>
                <a:lnTo>
                  <a:pt x="1686598" y="0"/>
                </a:lnTo>
                <a:lnTo>
                  <a:pt x="16865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218385" y="3353752"/>
            <a:ext cx="1690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054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磁碟陣列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523744" y="2624327"/>
            <a:ext cx="4447032" cy="4023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576601" y="2656573"/>
            <a:ext cx="4341495" cy="297815"/>
          </a:xfrm>
          <a:custGeom>
            <a:avLst/>
            <a:gdLst/>
            <a:ahLst/>
            <a:cxnLst/>
            <a:rect l="l" t="t" r="r" b="b"/>
            <a:pathLst>
              <a:path w="4341495" h="297814">
                <a:moveTo>
                  <a:pt x="0" y="0"/>
                </a:moveTo>
                <a:lnTo>
                  <a:pt x="4341304" y="0"/>
                </a:lnTo>
                <a:lnTo>
                  <a:pt x="4341304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76601" y="2656573"/>
            <a:ext cx="4341495" cy="297815"/>
          </a:xfrm>
          <a:custGeom>
            <a:avLst/>
            <a:gdLst/>
            <a:ahLst/>
            <a:cxnLst/>
            <a:rect l="l" t="t" r="r" b="b"/>
            <a:pathLst>
              <a:path w="4341495" h="297814">
                <a:moveTo>
                  <a:pt x="0" y="0"/>
                </a:moveTo>
                <a:lnTo>
                  <a:pt x="4341304" y="0"/>
                </a:lnTo>
                <a:lnTo>
                  <a:pt x="4341304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586126" y="2696514"/>
            <a:ext cx="43224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磁碟區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923531" y="3281171"/>
            <a:ext cx="1790700" cy="4023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976033" y="3313823"/>
            <a:ext cx="1687195" cy="297815"/>
          </a:xfrm>
          <a:custGeom>
            <a:avLst/>
            <a:gdLst/>
            <a:ahLst/>
            <a:cxnLst/>
            <a:rect l="l" t="t" r="r" b="b"/>
            <a:pathLst>
              <a:path w="1687195" h="297814">
                <a:moveTo>
                  <a:pt x="0" y="0"/>
                </a:moveTo>
                <a:lnTo>
                  <a:pt x="1686598" y="0"/>
                </a:lnTo>
                <a:lnTo>
                  <a:pt x="16865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976033" y="3313823"/>
            <a:ext cx="1687195" cy="297815"/>
          </a:xfrm>
          <a:custGeom>
            <a:avLst/>
            <a:gdLst/>
            <a:ahLst/>
            <a:cxnLst/>
            <a:rect l="l" t="t" r="r" b="b"/>
            <a:pathLst>
              <a:path w="1687195" h="297814">
                <a:moveTo>
                  <a:pt x="0" y="0"/>
                </a:moveTo>
                <a:lnTo>
                  <a:pt x="1686598" y="0"/>
                </a:lnTo>
                <a:lnTo>
                  <a:pt x="16865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992429" y="3353752"/>
            <a:ext cx="165671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1334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磁碟陣列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931152" y="2624327"/>
            <a:ext cx="1790700" cy="7299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982904" y="2656497"/>
            <a:ext cx="1687195" cy="626110"/>
          </a:xfrm>
          <a:custGeom>
            <a:avLst/>
            <a:gdLst/>
            <a:ahLst/>
            <a:cxnLst/>
            <a:rect l="l" t="t" r="r" b="b"/>
            <a:pathLst>
              <a:path w="1687195" h="626110">
                <a:moveTo>
                  <a:pt x="0" y="0"/>
                </a:moveTo>
                <a:lnTo>
                  <a:pt x="1686598" y="0"/>
                </a:lnTo>
                <a:lnTo>
                  <a:pt x="1686598" y="626097"/>
                </a:lnTo>
                <a:lnTo>
                  <a:pt x="0" y="626097"/>
                </a:lnTo>
                <a:lnTo>
                  <a:pt x="0" y="0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982904" y="2656497"/>
            <a:ext cx="1687195" cy="626110"/>
          </a:xfrm>
          <a:custGeom>
            <a:avLst/>
            <a:gdLst/>
            <a:ahLst/>
            <a:cxnLst/>
            <a:rect l="l" t="t" r="r" b="b"/>
            <a:pathLst>
              <a:path w="1687195" h="626110">
                <a:moveTo>
                  <a:pt x="0" y="0"/>
                </a:moveTo>
                <a:lnTo>
                  <a:pt x="1686598" y="0"/>
                </a:lnTo>
                <a:lnTo>
                  <a:pt x="1686598" y="626097"/>
                </a:lnTo>
                <a:lnTo>
                  <a:pt x="0" y="626097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6992429" y="2860840"/>
            <a:ext cx="165671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25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磁碟區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641843" y="427412"/>
            <a:ext cx="572700" cy="5727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006851" y="1813560"/>
            <a:ext cx="975360" cy="8839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059302" y="1846376"/>
            <a:ext cx="871219" cy="779145"/>
          </a:xfrm>
          <a:custGeom>
            <a:avLst/>
            <a:gdLst/>
            <a:ahLst/>
            <a:cxnLst/>
            <a:rect l="l" t="t" r="r" b="b"/>
            <a:pathLst>
              <a:path w="871220" h="779144">
                <a:moveTo>
                  <a:pt x="0" y="0"/>
                </a:moveTo>
                <a:lnTo>
                  <a:pt x="871194" y="0"/>
                </a:lnTo>
                <a:lnTo>
                  <a:pt x="871194" y="778802"/>
                </a:lnTo>
                <a:lnTo>
                  <a:pt x="0" y="778802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059302" y="1846376"/>
            <a:ext cx="871219" cy="779145"/>
          </a:xfrm>
          <a:custGeom>
            <a:avLst/>
            <a:gdLst/>
            <a:ahLst/>
            <a:cxnLst/>
            <a:rect l="l" t="t" r="r" b="b"/>
            <a:pathLst>
              <a:path w="871220" h="779144">
                <a:moveTo>
                  <a:pt x="0" y="0"/>
                </a:moveTo>
                <a:lnTo>
                  <a:pt x="871194" y="0"/>
                </a:lnTo>
                <a:lnTo>
                  <a:pt x="871194" y="778802"/>
                </a:lnTo>
                <a:lnTo>
                  <a:pt x="0" y="77880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3138030" y="1976183"/>
            <a:ext cx="67056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QVRProIndex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226455" y="2098100"/>
            <a:ext cx="53594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共享資料夾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523744" y="2295144"/>
            <a:ext cx="542544" cy="4023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576601" y="2327795"/>
            <a:ext cx="438150" cy="297815"/>
          </a:xfrm>
          <a:custGeom>
            <a:avLst/>
            <a:gdLst/>
            <a:ahLst/>
            <a:cxnLst/>
            <a:rect l="l" t="t" r="r" b="b"/>
            <a:pathLst>
              <a:path w="438150" h="297814">
                <a:moveTo>
                  <a:pt x="0" y="0"/>
                </a:moveTo>
                <a:lnTo>
                  <a:pt x="437997" y="0"/>
                </a:lnTo>
                <a:lnTo>
                  <a:pt x="437997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576601" y="2327795"/>
            <a:ext cx="438150" cy="297815"/>
          </a:xfrm>
          <a:custGeom>
            <a:avLst/>
            <a:gdLst/>
            <a:ahLst/>
            <a:cxnLst/>
            <a:rect l="l" t="t" r="r" b="b"/>
            <a:pathLst>
              <a:path w="438150" h="297814">
                <a:moveTo>
                  <a:pt x="0" y="0"/>
                </a:moveTo>
                <a:lnTo>
                  <a:pt x="437997" y="0"/>
                </a:lnTo>
                <a:lnTo>
                  <a:pt x="437997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2680284" y="2338781"/>
            <a:ext cx="22987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系統 資料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919728" y="2295144"/>
            <a:ext cx="803148" cy="402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962400" y="2301239"/>
            <a:ext cx="717803" cy="35966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972229" y="2327795"/>
            <a:ext cx="698500" cy="297815"/>
          </a:xfrm>
          <a:custGeom>
            <a:avLst/>
            <a:gdLst/>
            <a:ahLst/>
            <a:cxnLst/>
            <a:rect l="l" t="t" r="r" b="b"/>
            <a:pathLst>
              <a:path w="698500" h="297814">
                <a:moveTo>
                  <a:pt x="0" y="0"/>
                </a:moveTo>
                <a:lnTo>
                  <a:pt x="698398" y="0"/>
                </a:lnTo>
                <a:lnTo>
                  <a:pt x="6983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972229" y="2327795"/>
            <a:ext cx="698500" cy="297815"/>
          </a:xfrm>
          <a:custGeom>
            <a:avLst/>
            <a:gdLst/>
            <a:ahLst/>
            <a:cxnLst/>
            <a:rect l="l" t="t" r="r" b="b"/>
            <a:pathLst>
              <a:path w="698500" h="297814">
                <a:moveTo>
                  <a:pt x="0" y="0"/>
                </a:moveTo>
                <a:lnTo>
                  <a:pt x="698398" y="0"/>
                </a:lnTo>
                <a:lnTo>
                  <a:pt x="6983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4053032" y="2338781"/>
            <a:ext cx="53594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800" spc="-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Public</a:t>
            </a:r>
            <a:endParaRPr sz="8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共享資料夾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791200" y="2281427"/>
            <a:ext cx="801624" cy="4023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832347" y="2287523"/>
            <a:ext cx="717803" cy="35966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842825" y="2313673"/>
            <a:ext cx="698500" cy="297815"/>
          </a:xfrm>
          <a:custGeom>
            <a:avLst/>
            <a:gdLst/>
            <a:ahLst/>
            <a:cxnLst/>
            <a:rect l="l" t="t" r="r" b="b"/>
            <a:pathLst>
              <a:path w="698500" h="297814">
                <a:moveTo>
                  <a:pt x="0" y="0"/>
                </a:moveTo>
                <a:lnTo>
                  <a:pt x="698398" y="0"/>
                </a:lnTo>
                <a:lnTo>
                  <a:pt x="6983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842825" y="2313673"/>
            <a:ext cx="698500" cy="297815"/>
          </a:xfrm>
          <a:custGeom>
            <a:avLst/>
            <a:gdLst/>
            <a:ahLst/>
            <a:cxnLst/>
            <a:rect l="l" t="t" r="r" b="b"/>
            <a:pathLst>
              <a:path w="698500" h="297814">
                <a:moveTo>
                  <a:pt x="0" y="0"/>
                </a:moveTo>
                <a:lnTo>
                  <a:pt x="698398" y="0"/>
                </a:lnTo>
                <a:lnTo>
                  <a:pt x="6983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5923643" y="2324658"/>
            <a:ext cx="53594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Home</a:t>
            </a:r>
            <a:endParaRPr sz="8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共享資料夾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094735" y="2294191"/>
            <a:ext cx="791845" cy="297815"/>
          </a:xfrm>
          <a:prstGeom prst="rect">
            <a:avLst/>
          </a:prstGeom>
          <a:solidFill>
            <a:srgbClr val="8EB4E3"/>
          </a:solidFill>
          <a:ln w="12700">
            <a:solidFill>
              <a:srgbClr val="C6D9F1"/>
            </a:solidFill>
          </a:ln>
        </p:spPr>
        <p:txBody>
          <a:bodyPr vert="horz" wrap="square" lIns="0" tIns="68580" rIns="0" bIns="0" rtlCol="0">
            <a:spAutoFit/>
          </a:bodyPr>
          <a:lstStyle/>
          <a:p>
            <a:pPr marL="141605">
              <a:lnSpc>
                <a:spcPct val="100000"/>
              </a:lnSpc>
              <a:spcBef>
                <a:spcPts val="540"/>
              </a:spcBef>
            </a:pPr>
            <a:r>
              <a:rPr sz="1000" spc="-5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索引資料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639055" y="1813560"/>
            <a:ext cx="1200899" cy="88391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691494" y="1857362"/>
            <a:ext cx="1097280" cy="768350"/>
          </a:xfrm>
          <a:custGeom>
            <a:avLst/>
            <a:gdLst/>
            <a:ahLst/>
            <a:cxnLst/>
            <a:rect l="l" t="t" r="r" b="b"/>
            <a:pathLst>
              <a:path w="1097279" h="768350">
                <a:moveTo>
                  <a:pt x="0" y="767880"/>
                </a:moveTo>
                <a:lnTo>
                  <a:pt x="1096797" y="767880"/>
                </a:lnTo>
                <a:lnTo>
                  <a:pt x="1096797" y="0"/>
                </a:lnTo>
                <a:lnTo>
                  <a:pt x="0" y="0"/>
                </a:lnTo>
                <a:lnTo>
                  <a:pt x="0" y="76788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691494" y="1846440"/>
            <a:ext cx="1097280" cy="779145"/>
          </a:xfrm>
          <a:custGeom>
            <a:avLst/>
            <a:gdLst/>
            <a:ahLst/>
            <a:cxnLst/>
            <a:rect l="l" t="t" r="r" b="b"/>
            <a:pathLst>
              <a:path w="1097279" h="779144">
                <a:moveTo>
                  <a:pt x="0" y="0"/>
                </a:moveTo>
                <a:lnTo>
                  <a:pt x="1096797" y="0"/>
                </a:lnTo>
                <a:lnTo>
                  <a:pt x="1096797" y="778802"/>
                </a:lnTo>
                <a:lnTo>
                  <a:pt x="0" y="77880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4863630" y="1976259"/>
            <a:ext cx="75247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QVRProSpace1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971864" y="2098176"/>
            <a:ext cx="53594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共享資料夾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733581" y="2294267"/>
            <a:ext cx="1015365" cy="297815"/>
          </a:xfrm>
          <a:prstGeom prst="rect">
            <a:avLst/>
          </a:prstGeom>
          <a:solidFill>
            <a:srgbClr val="8EB4E3"/>
          </a:solidFill>
          <a:ln w="12700">
            <a:solidFill>
              <a:srgbClr val="C6D9F1"/>
            </a:solidFill>
          </a:ln>
        </p:spPr>
        <p:txBody>
          <a:bodyPr vert="horz" wrap="square" lIns="0" tIns="68580" rIns="0" bIns="0" rtlCol="0">
            <a:spAutoFit/>
          </a:bodyPr>
          <a:lstStyle/>
          <a:p>
            <a:pPr marL="316865">
              <a:lnSpc>
                <a:spcPct val="100000"/>
              </a:lnSpc>
              <a:spcBef>
                <a:spcPts val="540"/>
              </a:spcBef>
            </a:pPr>
            <a:r>
              <a:rPr sz="1000" spc="-5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錄影幀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6906768" y="1813560"/>
            <a:ext cx="1200899" cy="88391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958672" y="1857362"/>
            <a:ext cx="1097280" cy="768350"/>
          </a:xfrm>
          <a:custGeom>
            <a:avLst/>
            <a:gdLst/>
            <a:ahLst/>
            <a:cxnLst/>
            <a:rect l="l" t="t" r="r" b="b"/>
            <a:pathLst>
              <a:path w="1097279" h="768350">
                <a:moveTo>
                  <a:pt x="0" y="767905"/>
                </a:moveTo>
                <a:lnTo>
                  <a:pt x="1096797" y="767905"/>
                </a:lnTo>
                <a:lnTo>
                  <a:pt x="1096797" y="0"/>
                </a:lnTo>
                <a:lnTo>
                  <a:pt x="0" y="0"/>
                </a:lnTo>
                <a:lnTo>
                  <a:pt x="0" y="767905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958672" y="1846465"/>
            <a:ext cx="1097280" cy="779145"/>
          </a:xfrm>
          <a:custGeom>
            <a:avLst/>
            <a:gdLst/>
            <a:ahLst/>
            <a:cxnLst/>
            <a:rect l="l" t="t" r="r" b="b"/>
            <a:pathLst>
              <a:path w="1097279" h="779144">
                <a:moveTo>
                  <a:pt x="0" y="0"/>
                </a:moveTo>
                <a:lnTo>
                  <a:pt x="1096797" y="0"/>
                </a:lnTo>
                <a:lnTo>
                  <a:pt x="1096797" y="778802"/>
                </a:lnTo>
                <a:lnTo>
                  <a:pt x="0" y="77880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7130795" y="1976285"/>
            <a:ext cx="75247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QVRProSpace2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239030" y="2098202"/>
            <a:ext cx="53594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共享資料夾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012813" y="2294293"/>
            <a:ext cx="996950" cy="297815"/>
          </a:xfrm>
          <a:prstGeom prst="rect">
            <a:avLst/>
          </a:prstGeom>
          <a:solidFill>
            <a:srgbClr val="8EB4E3"/>
          </a:solidFill>
          <a:ln w="12700">
            <a:solidFill>
              <a:srgbClr val="C6D9F1"/>
            </a:solidFill>
          </a:ln>
        </p:spPr>
        <p:txBody>
          <a:bodyPr vert="horz" wrap="square" lIns="0" tIns="68580" rIns="0" bIns="0" rtlCol="0">
            <a:spAutoFit/>
          </a:bodyPr>
          <a:lstStyle/>
          <a:p>
            <a:pPr marL="307975">
              <a:lnSpc>
                <a:spcPct val="100000"/>
              </a:lnSpc>
              <a:spcBef>
                <a:spcPts val="540"/>
              </a:spcBef>
            </a:pPr>
            <a:r>
              <a:rPr sz="1000" spc="-5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錄影幀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4639055" y="1199388"/>
            <a:ext cx="1200899" cy="7299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691494" y="1231264"/>
            <a:ext cx="1097280" cy="626110"/>
          </a:xfrm>
          <a:custGeom>
            <a:avLst/>
            <a:gdLst/>
            <a:ahLst/>
            <a:cxnLst/>
            <a:rect l="l" t="t" r="r" b="b"/>
            <a:pathLst>
              <a:path w="1097279" h="626110">
                <a:moveTo>
                  <a:pt x="0" y="0"/>
                </a:moveTo>
                <a:lnTo>
                  <a:pt x="1096797" y="0"/>
                </a:lnTo>
                <a:lnTo>
                  <a:pt x="1096797" y="626097"/>
                </a:lnTo>
                <a:lnTo>
                  <a:pt x="0" y="626097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691494" y="1231264"/>
            <a:ext cx="1097280" cy="626110"/>
          </a:xfrm>
          <a:custGeom>
            <a:avLst/>
            <a:gdLst/>
            <a:ahLst/>
            <a:cxnLst/>
            <a:rect l="l" t="t" r="r" b="b"/>
            <a:pathLst>
              <a:path w="1097279" h="626110">
                <a:moveTo>
                  <a:pt x="0" y="0"/>
                </a:moveTo>
                <a:lnTo>
                  <a:pt x="1096797" y="0"/>
                </a:lnTo>
                <a:lnTo>
                  <a:pt x="1096797" y="626097"/>
                </a:lnTo>
                <a:lnTo>
                  <a:pt x="0" y="626097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4877320" y="1435608"/>
            <a:ext cx="723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錄影空間</a:t>
            </a:r>
            <a:r>
              <a:rPr sz="12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1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6905243" y="1199388"/>
            <a:ext cx="1200911" cy="7299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956894" y="1231264"/>
            <a:ext cx="1097280" cy="626110"/>
          </a:xfrm>
          <a:custGeom>
            <a:avLst/>
            <a:gdLst/>
            <a:ahLst/>
            <a:cxnLst/>
            <a:rect l="l" t="t" r="r" b="b"/>
            <a:pathLst>
              <a:path w="1097279" h="626110">
                <a:moveTo>
                  <a:pt x="0" y="0"/>
                </a:moveTo>
                <a:lnTo>
                  <a:pt x="1096797" y="0"/>
                </a:lnTo>
                <a:lnTo>
                  <a:pt x="1096797" y="626097"/>
                </a:lnTo>
                <a:lnTo>
                  <a:pt x="0" y="626097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956894" y="1231264"/>
            <a:ext cx="1097280" cy="626110"/>
          </a:xfrm>
          <a:custGeom>
            <a:avLst/>
            <a:gdLst/>
            <a:ahLst/>
            <a:cxnLst/>
            <a:rect l="l" t="t" r="r" b="b"/>
            <a:pathLst>
              <a:path w="1097279" h="626110">
                <a:moveTo>
                  <a:pt x="0" y="0"/>
                </a:moveTo>
                <a:lnTo>
                  <a:pt x="1096797" y="0"/>
                </a:lnTo>
                <a:lnTo>
                  <a:pt x="1096797" y="626097"/>
                </a:lnTo>
                <a:lnTo>
                  <a:pt x="0" y="626097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7142708" y="1435608"/>
            <a:ext cx="723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錄影空間</a:t>
            </a:r>
            <a:r>
              <a:rPr sz="12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2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2522220" y="3614928"/>
            <a:ext cx="6170663" cy="66903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571737" y="3643325"/>
            <a:ext cx="6072505" cy="571500"/>
          </a:xfrm>
          <a:custGeom>
            <a:avLst/>
            <a:gdLst/>
            <a:ahLst/>
            <a:cxnLst/>
            <a:rect l="l" t="t" r="r" b="b"/>
            <a:pathLst>
              <a:path w="6072505" h="571500">
                <a:moveTo>
                  <a:pt x="0" y="0"/>
                </a:moveTo>
                <a:lnTo>
                  <a:pt x="6072225" y="0"/>
                </a:lnTo>
                <a:lnTo>
                  <a:pt x="6072225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571737" y="3643325"/>
            <a:ext cx="6072505" cy="571500"/>
          </a:xfrm>
          <a:custGeom>
            <a:avLst/>
            <a:gdLst/>
            <a:ahLst/>
            <a:cxnLst/>
            <a:rect l="l" t="t" r="r" b="b"/>
            <a:pathLst>
              <a:path w="6072505" h="571500">
                <a:moveTo>
                  <a:pt x="0" y="0"/>
                </a:moveTo>
                <a:lnTo>
                  <a:pt x="6072225" y="0"/>
                </a:lnTo>
                <a:lnTo>
                  <a:pt x="6072225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714612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214674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714750" y="3662641"/>
            <a:ext cx="352310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214812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714875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214937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715012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215075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715137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215213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715275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215338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010143" y="1117091"/>
            <a:ext cx="912876" cy="166268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072463" y="1214437"/>
            <a:ext cx="786130" cy="1429385"/>
          </a:xfrm>
          <a:custGeom>
            <a:avLst/>
            <a:gdLst/>
            <a:ahLst/>
            <a:cxnLst/>
            <a:rect l="l" t="t" r="r" b="b"/>
            <a:pathLst>
              <a:path w="786129" h="1429385">
                <a:moveTo>
                  <a:pt x="392912" y="0"/>
                </a:moveTo>
                <a:lnTo>
                  <a:pt x="392912" y="357187"/>
                </a:lnTo>
                <a:lnTo>
                  <a:pt x="0" y="357187"/>
                </a:lnTo>
                <a:lnTo>
                  <a:pt x="0" y="1071562"/>
                </a:lnTo>
                <a:lnTo>
                  <a:pt x="392912" y="1071562"/>
                </a:lnTo>
                <a:lnTo>
                  <a:pt x="392912" y="1428762"/>
                </a:lnTo>
                <a:lnTo>
                  <a:pt x="785812" y="714375"/>
                </a:lnTo>
                <a:lnTo>
                  <a:pt x="392912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072463" y="1214437"/>
            <a:ext cx="786130" cy="1429385"/>
          </a:xfrm>
          <a:custGeom>
            <a:avLst/>
            <a:gdLst/>
            <a:ahLst/>
            <a:cxnLst/>
            <a:rect l="l" t="t" r="r" b="b"/>
            <a:pathLst>
              <a:path w="786129" h="1429385">
                <a:moveTo>
                  <a:pt x="0" y="357187"/>
                </a:moveTo>
                <a:lnTo>
                  <a:pt x="392912" y="357187"/>
                </a:lnTo>
                <a:lnTo>
                  <a:pt x="392912" y="0"/>
                </a:lnTo>
                <a:lnTo>
                  <a:pt x="785812" y="714375"/>
                </a:lnTo>
                <a:lnTo>
                  <a:pt x="392912" y="1428762"/>
                </a:lnTo>
                <a:lnTo>
                  <a:pt x="392912" y="1071562"/>
                </a:lnTo>
                <a:lnTo>
                  <a:pt x="0" y="1071562"/>
                </a:lnTo>
                <a:lnTo>
                  <a:pt x="0" y="357187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 txBox="1"/>
          <p:nvPr/>
        </p:nvSpPr>
        <p:spPr>
          <a:xfrm>
            <a:off x="8151203" y="1820100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3F3F3"/>
                </a:solidFill>
                <a:latin typeface="Noto Sans CJK JP Regular"/>
                <a:cs typeface="Noto Sans CJK JP Regular"/>
              </a:rPr>
              <a:t>擴充</a:t>
            </a:r>
            <a:endParaRPr sz="12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8573" y="347370"/>
            <a:ext cx="51739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全面支援</a:t>
            </a:r>
            <a:r>
              <a:rPr spc="65" dirty="0"/>
              <a:t> </a:t>
            </a:r>
            <a:r>
              <a:rPr spc="275" dirty="0"/>
              <a:t>QNAP</a:t>
            </a:r>
            <a:r>
              <a:rPr spc="80" dirty="0"/>
              <a:t> </a:t>
            </a:r>
            <a:r>
              <a:rPr spc="25" dirty="0"/>
              <a:t>JBOD</a:t>
            </a:r>
          </a:p>
        </p:txBody>
      </p:sp>
      <p:sp>
        <p:nvSpPr>
          <p:cNvPr id="3" name="object 3"/>
          <p:cNvSpPr/>
          <p:nvPr/>
        </p:nvSpPr>
        <p:spPr>
          <a:xfrm>
            <a:off x="214282" y="928674"/>
            <a:ext cx="8572555" cy="3286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0311" y="1101852"/>
            <a:ext cx="8612124" cy="10515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2148" y="1142987"/>
            <a:ext cx="8489315" cy="883919"/>
          </a:xfrm>
          <a:custGeom>
            <a:avLst/>
            <a:gdLst/>
            <a:ahLst/>
            <a:cxnLst/>
            <a:rect l="l" t="t" r="r" b="b"/>
            <a:pathLst>
              <a:path w="8489315" h="883919">
                <a:moveTo>
                  <a:pt x="0" y="883462"/>
                </a:moveTo>
                <a:lnTo>
                  <a:pt x="8488794" y="883462"/>
                </a:lnTo>
                <a:lnTo>
                  <a:pt x="8488794" y="0"/>
                </a:lnTo>
                <a:lnTo>
                  <a:pt x="0" y="0"/>
                </a:lnTo>
                <a:lnTo>
                  <a:pt x="0" y="883462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2148" y="1142987"/>
            <a:ext cx="8489315" cy="929005"/>
          </a:xfrm>
          <a:custGeom>
            <a:avLst/>
            <a:gdLst/>
            <a:ahLst/>
            <a:cxnLst/>
            <a:rect l="l" t="t" r="r" b="b"/>
            <a:pathLst>
              <a:path w="8489315" h="929005">
                <a:moveTo>
                  <a:pt x="0" y="0"/>
                </a:moveTo>
                <a:lnTo>
                  <a:pt x="8488794" y="0"/>
                </a:lnTo>
                <a:lnTo>
                  <a:pt x="8488794" y="928700"/>
                </a:lnTo>
                <a:lnTo>
                  <a:pt x="0" y="9287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89559" y="1214094"/>
            <a:ext cx="21183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114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QVR</a:t>
            </a:r>
            <a:r>
              <a:rPr sz="2000" spc="5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 </a:t>
            </a:r>
            <a:r>
              <a:rPr sz="2000" spc="-20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Pro</a:t>
            </a:r>
            <a:r>
              <a:rPr sz="2000" spc="30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 </a:t>
            </a:r>
            <a:r>
              <a:rPr sz="2000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管理範疇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0311" y="1984248"/>
            <a:ext cx="8612124" cy="24551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2148" y="2026450"/>
            <a:ext cx="8489315" cy="2331720"/>
          </a:xfrm>
          <a:custGeom>
            <a:avLst/>
            <a:gdLst/>
            <a:ahLst/>
            <a:cxnLst/>
            <a:rect l="l" t="t" r="r" b="b"/>
            <a:pathLst>
              <a:path w="8489315" h="2331720">
                <a:moveTo>
                  <a:pt x="0" y="0"/>
                </a:moveTo>
                <a:lnTo>
                  <a:pt x="8488794" y="0"/>
                </a:lnTo>
                <a:lnTo>
                  <a:pt x="8488794" y="2331250"/>
                </a:lnTo>
                <a:lnTo>
                  <a:pt x="0" y="2331250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2148" y="2026450"/>
            <a:ext cx="8489315" cy="2331720"/>
          </a:xfrm>
          <a:custGeom>
            <a:avLst/>
            <a:gdLst/>
            <a:ahLst/>
            <a:cxnLst/>
            <a:rect l="l" t="t" r="r" b="b"/>
            <a:pathLst>
              <a:path w="8489315" h="2331720">
                <a:moveTo>
                  <a:pt x="0" y="0"/>
                </a:moveTo>
                <a:lnTo>
                  <a:pt x="8488794" y="0"/>
                </a:lnTo>
                <a:lnTo>
                  <a:pt x="8488794" y="2331250"/>
                </a:lnTo>
                <a:lnTo>
                  <a:pt x="0" y="233125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39851" y="2097557"/>
            <a:ext cx="160147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5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QTS</a:t>
            </a:r>
            <a:r>
              <a:rPr sz="2000" spc="-25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 </a:t>
            </a:r>
            <a:r>
              <a:rPr sz="2000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管理範疇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13016" y="423710"/>
            <a:ext cx="754634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分開存放一般錄影與事</a:t>
            </a:r>
            <a:r>
              <a:rPr sz="3200" spc="-15" dirty="0"/>
              <a:t>件</a:t>
            </a:r>
            <a:r>
              <a:rPr sz="3200" dirty="0"/>
              <a:t>錄影</a:t>
            </a:r>
            <a:r>
              <a:rPr sz="3200" spc="-75" dirty="0"/>
              <a:t>,</a:t>
            </a:r>
            <a:r>
              <a:rPr sz="3200" dirty="0"/>
              <a:t> 效能不衝突</a:t>
            </a:r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523744" y="3281171"/>
            <a:ext cx="2714244" cy="4023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76601" y="3313823"/>
            <a:ext cx="2609850" cy="297815"/>
          </a:xfrm>
          <a:custGeom>
            <a:avLst/>
            <a:gdLst/>
            <a:ahLst/>
            <a:cxnLst/>
            <a:rect l="l" t="t" r="r" b="b"/>
            <a:pathLst>
              <a:path w="2609850" h="297814">
                <a:moveTo>
                  <a:pt x="0" y="0"/>
                </a:moveTo>
                <a:lnTo>
                  <a:pt x="2609697" y="0"/>
                </a:lnTo>
                <a:lnTo>
                  <a:pt x="2609697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76601" y="3313823"/>
            <a:ext cx="2609850" cy="297815"/>
          </a:xfrm>
          <a:custGeom>
            <a:avLst/>
            <a:gdLst/>
            <a:ahLst/>
            <a:cxnLst/>
            <a:rect l="l" t="t" r="r" b="b"/>
            <a:pathLst>
              <a:path w="2609850" h="297814">
                <a:moveTo>
                  <a:pt x="0" y="0"/>
                </a:moveTo>
                <a:lnTo>
                  <a:pt x="2609697" y="0"/>
                </a:lnTo>
                <a:lnTo>
                  <a:pt x="2609697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586126" y="3353752"/>
            <a:ext cx="26136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3970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磁碟陣列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23744" y="2953511"/>
            <a:ext cx="4447032" cy="4008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76601" y="2985198"/>
            <a:ext cx="4341495" cy="297815"/>
          </a:xfrm>
          <a:custGeom>
            <a:avLst/>
            <a:gdLst/>
            <a:ahLst/>
            <a:cxnLst/>
            <a:rect l="l" t="t" r="r" b="b"/>
            <a:pathLst>
              <a:path w="4341495" h="297814">
                <a:moveTo>
                  <a:pt x="0" y="0"/>
                </a:moveTo>
                <a:lnTo>
                  <a:pt x="4341304" y="0"/>
                </a:lnTo>
                <a:lnTo>
                  <a:pt x="4341304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76601" y="2985198"/>
            <a:ext cx="4341495" cy="297815"/>
          </a:xfrm>
          <a:custGeom>
            <a:avLst/>
            <a:gdLst/>
            <a:ahLst/>
            <a:cxnLst/>
            <a:rect l="l" t="t" r="r" b="b"/>
            <a:pathLst>
              <a:path w="4341495" h="297814">
                <a:moveTo>
                  <a:pt x="0" y="0"/>
                </a:moveTo>
                <a:lnTo>
                  <a:pt x="4341304" y="0"/>
                </a:lnTo>
                <a:lnTo>
                  <a:pt x="4341304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586126" y="3025127"/>
            <a:ext cx="43224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儲存池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178552" y="3281171"/>
            <a:ext cx="1792224" cy="4023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31422" y="3313823"/>
            <a:ext cx="1687195" cy="297815"/>
          </a:xfrm>
          <a:custGeom>
            <a:avLst/>
            <a:gdLst/>
            <a:ahLst/>
            <a:cxnLst/>
            <a:rect l="l" t="t" r="r" b="b"/>
            <a:pathLst>
              <a:path w="1687195" h="297814">
                <a:moveTo>
                  <a:pt x="0" y="0"/>
                </a:moveTo>
                <a:lnTo>
                  <a:pt x="1686598" y="0"/>
                </a:lnTo>
                <a:lnTo>
                  <a:pt x="16865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231422" y="3313823"/>
            <a:ext cx="1687195" cy="297815"/>
          </a:xfrm>
          <a:custGeom>
            <a:avLst/>
            <a:gdLst/>
            <a:ahLst/>
            <a:cxnLst/>
            <a:rect l="l" t="t" r="r" b="b"/>
            <a:pathLst>
              <a:path w="1687195" h="297814">
                <a:moveTo>
                  <a:pt x="0" y="0"/>
                </a:moveTo>
                <a:lnTo>
                  <a:pt x="1686598" y="0"/>
                </a:lnTo>
                <a:lnTo>
                  <a:pt x="16865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218385" y="3353752"/>
            <a:ext cx="1690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054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磁碟陣列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523744" y="2624327"/>
            <a:ext cx="4447032" cy="4023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576601" y="2656573"/>
            <a:ext cx="4341495" cy="297815"/>
          </a:xfrm>
          <a:custGeom>
            <a:avLst/>
            <a:gdLst/>
            <a:ahLst/>
            <a:cxnLst/>
            <a:rect l="l" t="t" r="r" b="b"/>
            <a:pathLst>
              <a:path w="4341495" h="297814">
                <a:moveTo>
                  <a:pt x="0" y="0"/>
                </a:moveTo>
                <a:lnTo>
                  <a:pt x="4341304" y="0"/>
                </a:lnTo>
                <a:lnTo>
                  <a:pt x="4341304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76601" y="2656573"/>
            <a:ext cx="4341495" cy="297815"/>
          </a:xfrm>
          <a:custGeom>
            <a:avLst/>
            <a:gdLst/>
            <a:ahLst/>
            <a:cxnLst/>
            <a:rect l="l" t="t" r="r" b="b"/>
            <a:pathLst>
              <a:path w="4341495" h="297814">
                <a:moveTo>
                  <a:pt x="0" y="0"/>
                </a:moveTo>
                <a:lnTo>
                  <a:pt x="4341304" y="0"/>
                </a:lnTo>
                <a:lnTo>
                  <a:pt x="4341304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586126" y="2696514"/>
            <a:ext cx="43224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磁碟區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923531" y="3281171"/>
            <a:ext cx="1790700" cy="4023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976033" y="3313823"/>
            <a:ext cx="1687195" cy="297815"/>
          </a:xfrm>
          <a:custGeom>
            <a:avLst/>
            <a:gdLst/>
            <a:ahLst/>
            <a:cxnLst/>
            <a:rect l="l" t="t" r="r" b="b"/>
            <a:pathLst>
              <a:path w="1687195" h="297814">
                <a:moveTo>
                  <a:pt x="0" y="0"/>
                </a:moveTo>
                <a:lnTo>
                  <a:pt x="1686598" y="0"/>
                </a:lnTo>
                <a:lnTo>
                  <a:pt x="16865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976033" y="3313823"/>
            <a:ext cx="1687195" cy="297815"/>
          </a:xfrm>
          <a:custGeom>
            <a:avLst/>
            <a:gdLst/>
            <a:ahLst/>
            <a:cxnLst/>
            <a:rect l="l" t="t" r="r" b="b"/>
            <a:pathLst>
              <a:path w="1687195" h="297814">
                <a:moveTo>
                  <a:pt x="0" y="0"/>
                </a:moveTo>
                <a:lnTo>
                  <a:pt x="1686598" y="0"/>
                </a:lnTo>
                <a:lnTo>
                  <a:pt x="16865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992429" y="3353752"/>
            <a:ext cx="165671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1334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磁碟陣列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931152" y="2624327"/>
            <a:ext cx="1790700" cy="7299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982904" y="2656497"/>
            <a:ext cx="1687195" cy="626110"/>
          </a:xfrm>
          <a:custGeom>
            <a:avLst/>
            <a:gdLst/>
            <a:ahLst/>
            <a:cxnLst/>
            <a:rect l="l" t="t" r="r" b="b"/>
            <a:pathLst>
              <a:path w="1687195" h="626110">
                <a:moveTo>
                  <a:pt x="0" y="0"/>
                </a:moveTo>
                <a:lnTo>
                  <a:pt x="1686598" y="0"/>
                </a:lnTo>
                <a:lnTo>
                  <a:pt x="1686598" y="626097"/>
                </a:lnTo>
                <a:lnTo>
                  <a:pt x="0" y="626097"/>
                </a:lnTo>
                <a:lnTo>
                  <a:pt x="0" y="0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982904" y="2656497"/>
            <a:ext cx="1687195" cy="626110"/>
          </a:xfrm>
          <a:custGeom>
            <a:avLst/>
            <a:gdLst/>
            <a:ahLst/>
            <a:cxnLst/>
            <a:rect l="l" t="t" r="r" b="b"/>
            <a:pathLst>
              <a:path w="1687195" h="626110">
                <a:moveTo>
                  <a:pt x="0" y="0"/>
                </a:moveTo>
                <a:lnTo>
                  <a:pt x="1686598" y="0"/>
                </a:lnTo>
                <a:lnTo>
                  <a:pt x="1686598" y="626097"/>
                </a:lnTo>
                <a:lnTo>
                  <a:pt x="0" y="626097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6992429" y="2844076"/>
            <a:ext cx="165671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"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磁碟區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57158" y="357174"/>
            <a:ext cx="572697" cy="5726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006851" y="1813560"/>
            <a:ext cx="975360" cy="8839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059302" y="1846376"/>
            <a:ext cx="871219" cy="779145"/>
          </a:xfrm>
          <a:custGeom>
            <a:avLst/>
            <a:gdLst/>
            <a:ahLst/>
            <a:cxnLst/>
            <a:rect l="l" t="t" r="r" b="b"/>
            <a:pathLst>
              <a:path w="871220" h="779144">
                <a:moveTo>
                  <a:pt x="0" y="0"/>
                </a:moveTo>
                <a:lnTo>
                  <a:pt x="871194" y="0"/>
                </a:lnTo>
                <a:lnTo>
                  <a:pt x="871194" y="778802"/>
                </a:lnTo>
                <a:lnTo>
                  <a:pt x="0" y="778802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059302" y="1846376"/>
            <a:ext cx="871219" cy="779145"/>
          </a:xfrm>
          <a:custGeom>
            <a:avLst/>
            <a:gdLst/>
            <a:ahLst/>
            <a:cxnLst/>
            <a:rect l="l" t="t" r="r" b="b"/>
            <a:pathLst>
              <a:path w="871220" h="779144">
                <a:moveTo>
                  <a:pt x="0" y="0"/>
                </a:moveTo>
                <a:lnTo>
                  <a:pt x="871194" y="0"/>
                </a:lnTo>
                <a:lnTo>
                  <a:pt x="871194" y="778802"/>
                </a:lnTo>
                <a:lnTo>
                  <a:pt x="0" y="77880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3138030" y="1976183"/>
            <a:ext cx="67056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QVRProIndex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226455" y="2098100"/>
            <a:ext cx="53594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共享資料夾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523744" y="2295144"/>
            <a:ext cx="542544" cy="4023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576601" y="2327795"/>
            <a:ext cx="438150" cy="297815"/>
          </a:xfrm>
          <a:custGeom>
            <a:avLst/>
            <a:gdLst/>
            <a:ahLst/>
            <a:cxnLst/>
            <a:rect l="l" t="t" r="r" b="b"/>
            <a:pathLst>
              <a:path w="438150" h="297814">
                <a:moveTo>
                  <a:pt x="0" y="0"/>
                </a:moveTo>
                <a:lnTo>
                  <a:pt x="437997" y="0"/>
                </a:lnTo>
                <a:lnTo>
                  <a:pt x="437997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576601" y="2327795"/>
            <a:ext cx="438150" cy="297815"/>
          </a:xfrm>
          <a:custGeom>
            <a:avLst/>
            <a:gdLst/>
            <a:ahLst/>
            <a:cxnLst/>
            <a:rect l="l" t="t" r="r" b="b"/>
            <a:pathLst>
              <a:path w="438150" h="297814">
                <a:moveTo>
                  <a:pt x="0" y="0"/>
                </a:moveTo>
                <a:lnTo>
                  <a:pt x="437997" y="0"/>
                </a:lnTo>
                <a:lnTo>
                  <a:pt x="437997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2680284" y="2338781"/>
            <a:ext cx="22987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系統 資料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919728" y="2295144"/>
            <a:ext cx="803148" cy="402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962400" y="2301239"/>
            <a:ext cx="717803" cy="35966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972229" y="2327795"/>
            <a:ext cx="698500" cy="297815"/>
          </a:xfrm>
          <a:custGeom>
            <a:avLst/>
            <a:gdLst/>
            <a:ahLst/>
            <a:cxnLst/>
            <a:rect l="l" t="t" r="r" b="b"/>
            <a:pathLst>
              <a:path w="698500" h="297814">
                <a:moveTo>
                  <a:pt x="0" y="0"/>
                </a:moveTo>
                <a:lnTo>
                  <a:pt x="698398" y="0"/>
                </a:lnTo>
                <a:lnTo>
                  <a:pt x="6983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972229" y="2327795"/>
            <a:ext cx="698500" cy="297815"/>
          </a:xfrm>
          <a:custGeom>
            <a:avLst/>
            <a:gdLst/>
            <a:ahLst/>
            <a:cxnLst/>
            <a:rect l="l" t="t" r="r" b="b"/>
            <a:pathLst>
              <a:path w="698500" h="297814">
                <a:moveTo>
                  <a:pt x="0" y="0"/>
                </a:moveTo>
                <a:lnTo>
                  <a:pt x="698398" y="0"/>
                </a:lnTo>
                <a:lnTo>
                  <a:pt x="6983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4053032" y="2338781"/>
            <a:ext cx="53594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800" spc="-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Public</a:t>
            </a:r>
            <a:endParaRPr sz="8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共享資料夾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791200" y="2281427"/>
            <a:ext cx="801624" cy="4023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832347" y="2287523"/>
            <a:ext cx="717803" cy="35966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842825" y="2313673"/>
            <a:ext cx="698500" cy="297815"/>
          </a:xfrm>
          <a:custGeom>
            <a:avLst/>
            <a:gdLst/>
            <a:ahLst/>
            <a:cxnLst/>
            <a:rect l="l" t="t" r="r" b="b"/>
            <a:pathLst>
              <a:path w="698500" h="297814">
                <a:moveTo>
                  <a:pt x="0" y="0"/>
                </a:moveTo>
                <a:lnTo>
                  <a:pt x="698398" y="0"/>
                </a:lnTo>
                <a:lnTo>
                  <a:pt x="6983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842825" y="2313673"/>
            <a:ext cx="698500" cy="297815"/>
          </a:xfrm>
          <a:custGeom>
            <a:avLst/>
            <a:gdLst/>
            <a:ahLst/>
            <a:cxnLst/>
            <a:rect l="l" t="t" r="r" b="b"/>
            <a:pathLst>
              <a:path w="698500" h="297814">
                <a:moveTo>
                  <a:pt x="0" y="0"/>
                </a:moveTo>
                <a:lnTo>
                  <a:pt x="698398" y="0"/>
                </a:lnTo>
                <a:lnTo>
                  <a:pt x="6983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5923643" y="2324658"/>
            <a:ext cx="53594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Home</a:t>
            </a:r>
            <a:endParaRPr sz="8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共享資料夾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3094735" y="2294191"/>
            <a:ext cx="791845" cy="297815"/>
          </a:xfrm>
          <a:custGeom>
            <a:avLst/>
            <a:gdLst/>
            <a:ahLst/>
            <a:cxnLst/>
            <a:rect l="l" t="t" r="r" b="b"/>
            <a:pathLst>
              <a:path w="791845" h="297814">
                <a:moveTo>
                  <a:pt x="0" y="0"/>
                </a:moveTo>
                <a:lnTo>
                  <a:pt x="791705" y="0"/>
                </a:lnTo>
                <a:lnTo>
                  <a:pt x="791705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8EB4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3224009" y="2350897"/>
            <a:ext cx="53149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索引資料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639055" y="1813560"/>
            <a:ext cx="1200899" cy="88391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691494" y="1857362"/>
            <a:ext cx="1097280" cy="768350"/>
          </a:xfrm>
          <a:custGeom>
            <a:avLst/>
            <a:gdLst/>
            <a:ahLst/>
            <a:cxnLst/>
            <a:rect l="l" t="t" r="r" b="b"/>
            <a:pathLst>
              <a:path w="1097279" h="768350">
                <a:moveTo>
                  <a:pt x="0" y="767880"/>
                </a:moveTo>
                <a:lnTo>
                  <a:pt x="1096797" y="767880"/>
                </a:lnTo>
                <a:lnTo>
                  <a:pt x="1096797" y="0"/>
                </a:lnTo>
                <a:lnTo>
                  <a:pt x="0" y="0"/>
                </a:lnTo>
                <a:lnTo>
                  <a:pt x="0" y="76788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691494" y="1846440"/>
            <a:ext cx="1097280" cy="779145"/>
          </a:xfrm>
          <a:custGeom>
            <a:avLst/>
            <a:gdLst/>
            <a:ahLst/>
            <a:cxnLst/>
            <a:rect l="l" t="t" r="r" b="b"/>
            <a:pathLst>
              <a:path w="1097279" h="779144">
                <a:moveTo>
                  <a:pt x="0" y="0"/>
                </a:moveTo>
                <a:lnTo>
                  <a:pt x="1096797" y="0"/>
                </a:lnTo>
                <a:lnTo>
                  <a:pt x="1096797" y="778802"/>
                </a:lnTo>
                <a:lnTo>
                  <a:pt x="0" y="77880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4863630" y="1976259"/>
            <a:ext cx="75247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QVRProSpace1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971864" y="2098176"/>
            <a:ext cx="53594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共享資料夾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4727752" y="2294267"/>
            <a:ext cx="1015365" cy="297815"/>
          </a:xfrm>
          <a:custGeom>
            <a:avLst/>
            <a:gdLst/>
            <a:ahLst/>
            <a:cxnLst/>
            <a:rect l="l" t="t" r="r" b="b"/>
            <a:pathLst>
              <a:path w="1015364" h="297814">
                <a:moveTo>
                  <a:pt x="0" y="0"/>
                </a:moveTo>
                <a:lnTo>
                  <a:pt x="1015098" y="0"/>
                </a:lnTo>
                <a:lnTo>
                  <a:pt x="1015098" y="297294"/>
                </a:lnTo>
                <a:lnTo>
                  <a:pt x="0" y="297294"/>
                </a:lnTo>
                <a:lnTo>
                  <a:pt x="0" y="0"/>
                </a:lnTo>
                <a:close/>
              </a:path>
            </a:pathLst>
          </a:custGeom>
          <a:solidFill>
            <a:srgbClr val="8EB4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4727752" y="2350973"/>
            <a:ext cx="101536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6865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錄影幀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6906768" y="1813560"/>
            <a:ext cx="1200899" cy="88391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958672" y="1857362"/>
            <a:ext cx="1097280" cy="768350"/>
          </a:xfrm>
          <a:custGeom>
            <a:avLst/>
            <a:gdLst/>
            <a:ahLst/>
            <a:cxnLst/>
            <a:rect l="l" t="t" r="r" b="b"/>
            <a:pathLst>
              <a:path w="1097279" h="768350">
                <a:moveTo>
                  <a:pt x="0" y="767905"/>
                </a:moveTo>
                <a:lnTo>
                  <a:pt x="1096797" y="767905"/>
                </a:lnTo>
                <a:lnTo>
                  <a:pt x="1096797" y="0"/>
                </a:lnTo>
                <a:lnTo>
                  <a:pt x="0" y="0"/>
                </a:lnTo>
                <a:lnTo>
                  <a:pt x="0" y="767905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958672" y="1846465"/>
            <a:ext cx="1097280" cy="779145"/>
          </a:xfrm>
          <a:custGeom>
            <a:avLst/>
            <a:gdLst/>
            <a:ahLst/>
            <a:cxnLst/>
            <a:rect l="l" t="t" r="r" b="b"/>
            <a:pathLst>
              <a:path w="1097279" h="779144">
                <a:moveTo>
                  <a:pt x="0" y="0"/>
                </a:moveTo>
                <a:lnTo>
                  <a:pt x="1096797" y="0"/>
                </a:lnTo>
                <a:lnTo>
                  <a:pt x="1096797" y="778802"/>
                </a:lnTo>
                <a:lnTo>
                  <a:pt x="0" y="77880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7130795" y="1976285"/>
            <a:ext cx="75247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QVRProSpace2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239030" y="2098202"/>
            <a:ext cx="53594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共享資料夾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006983" y="2294293"/>
            <a:ext cx="996950" cy="297815"/>
          </a:xfrm>
          <a:prstGeom prst="rect">
            <a:avLst/>
          </a:prstGeom>
          <a:solidFill>
            <a:srgbClr val="8EB4E3"/>
          </a:solidFill>
        </p:spPr>
        <p:txBody>
          <a:bodyPr vert="horz" wrap="square" lIns="0" tIns="68580" rIns="0" bIns="0" rtlCol="0">
            <a:spAutoFit/>
          </a:bodyPr>
          <a:lstStyle/>
          <a:p>
            <a:pPr marL="307975">
              <a:lnSpc>
                <a:spcPct val="100000"/>
              </a:lnSpc>
              <a:spcBef>
                <a:spcPts val="540"/>
              </a:spcBef>
            </a:pPr>
            <a:r>
              <a:rPr sz="1000" spc="-5" dirty="0">
                <a:solidFill>
                  <a:srgbClr val="F2F2F2"/>
                </a:solidFill>
                <a:latin typeface="Noto Sans CJK JP Regular"/>
                <a:cs typeface="Noto Sans CJK JP Regular"/>
              </a:rPr>
              <a:t>錄影幀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4639055" y="1199388"/>
            <a:ext cx="1200899" cy="7299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691494" y="1231264"/>
            <a:ext cx="1097280" cy="626110"/>
          </a:xfrm>
          <a:custGeom>
            <a:avLst/>
            <a:gdLst/>
            <a:ahLst/>
            <a:cxnLst/>
            <a:rect l="l" t="t" r="r" b="b"/>
            <a:pathLst>
              <a:path w="1097279" h="626110">
                <a:moveTo>
                  <a:pt x="0" y="0"/>
                </a:moveTo>
                <a:lnTo>
                  <a:pt x="1096797" y="0"/>
                </a:lnTo>
                <a:lnTo>
                  <a:pt x="1096797" y="626097"/>
                </a:lnTo>
                <a:lnTo>
                  <a:pt x="0" y="626097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691494" y="1231264"/>
            <a:ext cx="1097280" cy="626110"/>
          </a:xfrm>
          <a:custGeom>
            <a:avLst/>
            <a:gdLst/>
            <a:ahLst/>
            <a:cxnLst/>
            <a:rect l="l" t="t" r="r" b="b"/>
            <a:pathLst>
              <a:path w="1097279" h="626110">
                <a:moveTo>
                  <a:pt x="0" y="0"/>
                </a:moveTo>
                <a:lnTo>
                  <a:pt x="1096797" y="0"/>
                </a:lnTo>
                <a:lnTo>
                  <a:pt x="1096797" y="626097"/>
                </a:lnTo>
                <a:lnTo>
                  <a:pt x="0" y="626097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4877320" y="1435608"/>
            <a:ext cx="723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錄影空間</a:t>
            </a:r>
            <a:r>
              <a:rPr sz="12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1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6905243" y="1199388"/>
            <a:ext cx="1200911" cy="7299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956894" y="1231264"/>
            <a:ext cx="1097280" cy="626110"/>
          </a:xfrm>
          <a:custGeom>
            <a:avLst/>
            <a:gdLst/>
            <a:ahLst/>
            <a:cxnLst/>
            <a:rect l="l" t="t" r="r" b="b"/>
            <a:pathLst>
              <a:path w="1097279" h="626110">
                <a:moveTo>
                  <a:pt x="0" y="0"/>
                </a:moveTo>
                <a:lnTo>
                  <a:pt x="1096797" y="0"/>
                </a:lnTo>
                <a:lnTo>
                  <a:pt x="1096797" y="626097"/>
                </a:lnTo>
                <a:lnTo>
                  <a:pt x="0" y="626097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956894" y="1231264"/>
            <a:ext cx="1097280" cy="626110"/>
          </a:xfrm>
          <a:custGeom>
            <a:avLst/>
            <a:gdLst/>
            <a:ahLst/>
            <a:cxnLst/>
            <a:rect l="l" t="t" r="r" b="b"/>
            <a:pathLst>
              <a:path w="1097279" h="626110">
                <a:moveTo>
                  <a:pt x="0" y="0"/>
                </a:moveTo>
                <a:lnTo>
                  <a:pt x="1096797" y="0"/>
                </a:lnTo>
                <a:lnTo>
                  <a:pt x="1096797" y="626097"/>
                </a:lnTo>
                <a:lnTo>
                  <a:pt x="0" y="626097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7142708" y="1435608"/>
            <a:ext cx="723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錄影空間</a:t>
            </a:r>
            <a:r>
              <a:rPr sz="12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2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2522220" y="3614928"/>
            <a:ext cx="6170663" cy="66903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571737" y="3643325"/>
            <a:ext cx="6072505" cy="571500"/>
          </a:xfrm>
          <a:custGeom>
            <a:avLst/>
            <a:gdLst/>
            <a:ahLst/>
            <a:cxnLst/>
            <a:rect l="l" t="t" r="r" b="b"/>
            <a:pathLst>
              <a:path w="6072505" h="571500">
                <a:moveTo>
                  <a:pt x="0" y="0"/>
                </a:moveTo>
                <a:lnTo>
                  <a:pt x="6072225" y="0"/>
                </a:lnTo>
                <a:lnTo>
                  <a:pt x="6072225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571737" y="3643325"/>
            <a:ext cx="6072505" cy="571500"/>
          </a:xfrm>
          <a:custGeom>
            <a:avLst/>
            <a:gdLst/>
            <a:ahLst/>
            <a:cxnLst/>
            <a:rect l="l" t="t" r="r" b="b"/>
            <a:pathLst>
              <a:path w="6072505" h="571500">
                <a:moveTo>
                  <a:pt x="0" y="0"/>
                </a:moveTo>
                <a:lnTo>
                  <a:pt x="6072225" y="0"/>
                </a:lnTo>
                <a:lnTo>
                  <a:pt x="6072225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714612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214674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714750" y="3662641"/>
            <a:ext cx="352310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214812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714875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214937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715012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215075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715137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215213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715275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215338" y="3662641"/>
            <a:ext cx="352323" cy="5108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857625" y="1071552"/>
            <a:ext cx="871194" cy="6352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915380" y="1081229"/>
            <a:ext cx="871194" cy="6352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 txBox="1"/>
          <p:nvPr/>
        </p:nvSpPr>
        <p:spPr>
          <a:xfrm>
            <a:off x="3921721" y="1647291"/>
            <a:ext cx="53149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一般錄影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6164424" y="1647291"/>
            <a:ext cx="53149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事件錄影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6514909" y="1214428"/>
            <a:ext cx="414540" cy="41454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2983" y="383146"/>
            <a:ext cx="76377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建立備援錄影空間，確保持續錄影</a:t>
            </a:r>
          </a:p>
        </p:txBody>
      </p:sp>
      <p:sp>
        <p:nvSpPr>
          <p:cNvPr id="3" name="object 3"/>
          <p:cNvSpPr/>
          <p:nvPr/>
        </p:nvSpPr>
        <p:spPr>
          <a:xfrm>
            <a:off x="467544" y="1619554"/>
            <a:ext cx="7839017" cy="13378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6525" y="3415220"/>
            <a:ext cx="205232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沒有備援磁碟區</a:t>
            </a:r>
            <a:endParaRPr sz="16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磁碟區毀損，無法錄影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79223" y="3415220"/>
            <a:ext cx="245808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具備備援磁碟區</a:t>
            </a:r>
            <a:r>
              <a:rPr sz="1600" spc="3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-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，當單一 磁碟區毀損，仍可持續錄影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02459" y="2669324"/>
            <a:ext cx="8947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磁碟區</a:t>
            </a:r>
            <a:r>
              <a:rPr sz="1200" spc="1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(</a:t>
            </a:r>
            <a:r>
              <a:rPr sz="12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毀損</a:t>
            </a:r>
            <a:r>
              <a:rPr sz="1200" spc="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)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11035" y="2669324"/>
            <a:ext cx="13519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備援磁碟區</a:t>
            </a:r>
            <a:r>
              <a:rPr sz="1200" spc="1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(</a:t>
            </a:r>
            <a:r>
              <a:rPr sz="12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可寫入</a:t>
            </a:r>
            <a:r>
              <a:rPr sz="1200" spc="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)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30976" y="2669324"/>
            <a:ext cx="8947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磁碟區</a:t>
            </a:r>
            <a:r>
              <a:rPr sz="1200" spc="1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(</a:t>
            </a:r>
            <a:r>
              <a:rPr sz="12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毀損</a:t>
            </a:r>
            <a:r>
              <a:rPr sz="1200" spc="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)</a:t>
            </a:r>
            <a:endParaRPr sz="12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7124" y="347370"/>
            <a:ext cx="35782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如何取得錄影檔</a:t>
            </a:r>
          </a:p>
        </p:txBody>
      </p:sp>
      <p:sp>
        <p:nvSpPr>
          <p:cNvPr id="3" name="object 3"/>
          <p:cNvSpPr/>
          <p:nvPr/>
        </p:nvSpPr>
        <p:spPr>
          <a:xfrm>
            <a:off x="491528" y="1330985"/>
            <a:ext cx="4009031" cy="19468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38938" y="3429000"/>
            <a:ext cx="2674620" cy="285750"/>
          </a:xfrm>
          <a:custGeom>
            <a:avLst/>
            <a:gdLst/>
            <a:ahLst/>
            <a:cxnLst/>
            <a:rect l="l" t="t" r="r" b="b"/>
            <a:pathLst>
              <a:path w="2674620" h="285750">
                <a:moveTo>
                  <a:pt x="2531618" y="0"/>
                </a:moveTo>
                <a:lnTo>
                  <a:pt x="0" y="0"/>
                </a:lnTo>
                <a:lnTo>
                  <a:pt x="0" y="285750"/>
                </a:lnTo>
                <a:lnTo>
                  <a:pt x="2531618" y="285750"/>
                </a:lnTo>
                <a:lnTo>
                  <a:pt x="2576776" y="278465"/>
                </a:lnTo>
                <a:lnTo>
                  <a:pt x="2615997" y="258182"/>
                </a:lnTo>
                <a:lnTo>
                  <a:pt x="2646925" y="227254"/>
                </a:lnTo>
                <a:lnTo>
                  <a:pt x="2667208" y="188033"/>
                </a:lnTo>
                <a:lnTo>
                  <a:pt x="2674493" y="142875"/>
                </a:lnTo>
                <a:lnTo>
                  <a:pt x="2667208" y="97716"/>
                </a:lnTo>
                <a:lnTo>
                  <a:pt x="2646925" y="58495"/>
                </a:lnTo>
                <a:lnTo>
                  <a:pt x="2615997" y="27567"/>
                </a:lnTo>
                <a:lnTo>
                  <a:pt x="2576776" y="7284"/>
                </a:lnTo>
                <a:lnTo>
                  <a:pt x="2531618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41468" y="3429000"/>
            <a:ext cx="2674620" cy="285750"/>
          </a:xfrm>
          <a:custGeom>
            <a:avLst/>
            <a:gdLst/>
            <a:ahLst/>
            <a:cxnLst/>
            <a:rect l="l" t="t" r="r" b="b"/>
            <a:pathLst>
              <a:path w="2674620" h="285750">
                <a:moveTo>
                  <a:pt x="2674493" y="0"/>
                </a:moveTo>
                <a:lnTo>
                  <a:pt x="142875" y="0"/>
                </a:lnTo>
                <a:lnTo>
                  <a:pt x="97716" y="7284"/>
                </a:lnTo>
                <a:lnTo>
                  <a:pt x="58495" y="27567"/>
                </a:lnTo>
                <a:lnTo>
                  <a:pt x="27567" y="58495"/>
                </a:lnTo>
                <a:lnTo>
                  <a:pt x="7284" y="97716"/>
                </a:lnTo>
                <a:lnTo>
                  <a:pt x="0" y="142875"/>
                </a:lnTo>
                <a:lnTo>
                  <a:pt x="7284" y="188033"/>
                </a:lnTo>
                <a:lnTo>
                  <a:pt x="27567" y="227254"/>
                </a:lnTo>
                <a:lnTo>
                  <a:pt x="58495" y="258182"/>
                </a:lnTo>
                <a:lnTo>
                  <a:pt x="97716" y="278465"/>
                </a:lnTo>
                <a:lnTo>
                  <a:pt x="142875" y="285750"/>
                </a:lnTo>
                <a:lnTo>
                  <a:pt x="2674493" y="285750"/>
                </a:lnTo>
                <a:lnTo>
                  <a:pt x="2674493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66913" y="4000511"/>
            <a:ext cx="2674620" cy="285750"/>
          </a:xfrm>
          <a:custGeom>
            <a:avLst/>
            <a:gdLst/>
            <a:ahLst/>
            <a:cxnLst/>
            <a:rect l="l" t="t" r="r" b="b"/>
            <a:pathLst>
              <a:path w="2674620" h="285750">
                <a:moveTo>
                  <a:pt x="2531618" y="0"/>
                </a:moveTo>
                <a:lnTo>
                  <a:pt x="0" y="0"/>
                </a:lnTo>
                <a:lnTo>
                  <a:pt x="0" y="285750"/>
                </a:lnTo>
                <a:lnTo>
                  <a:pt x="2531618" y="285750"/>
                </a:lnTo>
                <a:lnTo>
                  <a:pt x="2576776" y="278465"/>
                </a:lnTo>
                <a:lnTo>
                  <a:pt x="2615997" y="258182"/>
                </a:lnTo>
                <a:lnTo>
                  <a:pt x="2646925" y="227254"/>
                </a:lnTo>
                <a:lnTo>
                  <a:pt x="2667208" y="188033"/>
                </a:lnTo>
                <a:lnTo>
                  <a:pt x="2674493" y="142875"/>
                </a:lnTo>
                <a:lnTo>
                  <a:pt x="2667208" y="97716"/>
                </a:lnTo>
                <a:lnTo>
                  <a:pt x="2646925" y="58495"/>
                </a:lnTo>
                <a:lnTo>
                  <a:pt x="2615997" y="27567"/>
                </a:lnTo>
                <a:lnTo>
                  <a:pt x="2576776" y="7284"/>
                </a:lnTo>
                <a:lnTo>
                  <a:pt x="2531618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9439" y="4000511"/>
            <a:ext cx="2674620" cy="285750"/>
          </a:xfrm>
          <a:custGeom>
            <a:avLst/>
            <a:gdLst/>
            <a:ahLst/>
            <a:cxnLst/>
            <a:rect l="l" t="t" r="r" b="b"/>
            <a:pathLst>
              <a:path w="2674620" h="285750">
                <a:moveTo>
                  <a:pt x="2674493" y="0"/>
                </a:moveTo>
                <a:lnTo>
                  <a:pt x="142875" y="0"/>
                </a:lnTo>
                <a:lnTo>
                  <a:pt x="97716" y="7284"/>
                </a:lnTo>
                <a:lnTo>
                  <a:pt x="58495" y="27567"/>
                </a:lnTo>
                <a:lnTo>
                  <a:pt x="27567" y="58495"/>
                </a:lnTo>
                <a:lnTo>
                  <a:pt x="7284" y="97716"/>
                </a:lnTo>
                <a:lnTo>
                  <a:pt x="0" y="142875"/>
                </a:lnTo>
                <a:lnTo>
                  <a:pt x="7284" y="188033"/>
                </a:lnTo>
                <a:lnTo>
                  <a:pt x="27567" y="227254"/>
                </a:lnTo>
                <a:lnTo>
                  <a:pt x="58495" y="258182"/>
                </a:lnTo>
                <a:lnTo>
                  <a:pt x="97716" y="278465"/>
                </a:lnTo>
                <a:lnTo>
                  <a:pt x="142875" y="285750"/>
                </a:lnTo>
                <a:lnTo>
                  <a:pt x="2674493" y="285750"/>
                </a:lnTo>
                <a:lnTo>
                  <a:pt x="2674493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66913" y="3429000"/>
            <a:ext cx="2674620" cy="285750"/>
          </a:xfrm>
          <a:custGeom>
            <a:avLst/>
            <a:gdLst/>
            <a:ahLst/>
            <a:cxnLst/>
            <a:rect l="l" t="t" r="r" b="b"/>
            <a:pathLst>
              <a:path w="2674620" h="285750">
                <a:moveTo>
                  <a:pt x="2531618" y="0"/>
                </a:moveTo>
                <a:lnTo>
                  <a:pt x="0" y="0"/>
                </a:lnTo>
                <a:lnTo>
                  <a:pt x="0" y="285750"/>
                </a:lnTo>
                <a:lnTo>
                  <a:pt x="2531618" y="285750"/>
                </a:lnTo>
                <a:lnTo>
                  <a:pt x="2576776" y="278465"/>
                </a:lnTo>
                <a:lnTo>
                  <a:pt x="2615997" y="258182"/>
                </a:lnTo>
                <a:lnTo>
                  <a:pt x="2646925" y="227254"/>
                </a:lnTo>
                <a:lnTo>
                  <a:pt x="2667208" y="188033"/>
                </a:lnTo>
                <a:lnTo>
                  <a:pt x="2674493" y="142875"/>
                </a:lnTo>
                <a:lnTo>
                  <a:pt x="2667208" y="97716"/>
                </a:lnTo>
                <a:lnTo>
                  <a:pt x="2646925" y="58495"/>
                </a:lnTo>
                <a:lnTo>
                  <a:pt x="2615997" y="27567"/>
                </a:lnTo>
                <a:lnTo>
                  <a:pt x="2576776" y="7284"/>
                </a:lnTo>
                <a:lnTo>
                  <a:pt x="2531618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9439" y="3429000"/>
            <a:ext cx="2674620" cy="285750"/>
          </a:xfrm>
          <a:custGeom>
            <a:avLst/>
            <a:gdLst/>
            <a:ahLst/>
            <a:cxnLst/>
            <a:rect l="l" t="t" r="r" b="b"/>
            <a:pathLst>
              <a:path w="2674620" h="285750">
                <a:moveTo>
                  <a:pt x="2674493" y="0"/>
                </a:moveTo>
                <a:lnTo>
                  <a:pt x="142875" y="0"/>
                </a:lnTo>
                <a:lnTo>
                  <a:pt x="97716" y="7284"/>
                </a:lnTo>
                <a:lnTo>
                  <a:pt x="58495" y="27567"/>
                </a:lnTo>
                <a:lnTo>
                  <a:pt x="27567" y="58495"/>
                </a:lnTo>
                <a:lnTo>
                  <a:pt x="7284" y="97716"/>
                </a:lnTo>
                <a:lnTo>
                  <a:pt x="0" y="142875"/>
                </a:lnTo>
                <a:lnTo>
                  <a:pt x="7284" y="188033"/>
                </a:lnTo>
                <a:lnTo>
                  <a:pt x="27567" y="227254"/>
                </a:lnTo>
                <a:lnTo>
                  <a:pt x="58495" y="258182"/>
                </a:lnTo>
                <a:lnTo>
                  <a:pt x="97716" y="278465"/>
                </a:lnTo>
                <a:lnTo>
                  <a:pt x="142875" y="285750"/>
                </a:lnTo>
                <a:lnTo>
                  <a:pt x="2674493" y="285750"/>
                </a:lnTo>
                <a:lnTo>
                  <a:pt x="2674493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901620" y="3411715"/>
            <a:ext cx="3533775" cy="51435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可於</a:t>
            </a:r>
            <a:r>
              <a:rPr sz="12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QVR</a:t>
            </a:r>
            <a:r>
              <a:rPr sz="1200" spc="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Pro</a:t>
            </a:r>
            <a:r>
              <a:rPr sz="12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用戶端匯出標準影像檔</a:t>
            </a:r>
            <a:endParaRPr sz="1200">
              <a:latin typeface="Noto Sans CJK JP Regular"/>
              <a:cs typeface="Noto Sans CJK JP Regular"/>
            </a:endParaRPr>
          </a:p>
          <a:p>
            <a:pPr marL="15240">
              <a:lnSpc>
                <a:spcPct val="100000"/>
              </a:lnSpc>
              <a:spcBef>
                <a:spcPts val="484"/>
              </a:spcBef>
            </a:pPr>
            <a:r>
              <a:rPr sz="12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可將時間嵌入於影像上匯出速度比過往產品優異許多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4909" y="3411715"/>
            <a:ext cx="3902710" cy="133985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3655">
              <a:lnSpc>
                <a:spcPct val="100000"/>
              </a:lnSpc>
              <a:spcBef>
                <a:spcPts val="58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於</a:t>
            </a:r>
            <a:r>
              <a:rPr sz="12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200" spc="7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NAS</a:t>
            </a:r>
            <a:r>
              <a:rPr sz="1200" spc="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的</a:t>
            </a:r>
            <a:r>
              <a:rPr sz="12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200" spc="3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QVRProRecording</a:t>
            </a:r>
            <a:r>
              <a:rPr sz="1200" spc="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共享資料夾中取出</a:t>
            </a:r>
            <a:endParaRPr sz="12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12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須啟用影像檔檢閱器，方可於</a:t>
            </a:r>
            <a:r>
              <a:rPr sz="1200" spc="-2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2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QTS</a:t>
            </a:r>
            <a:r>
              <a:rPr sz="1200" spc="-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2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檔案總管中取得錄影檔</a:t>
            </a:r>
            <a:endParaRPr sz="1200">
              <a:latin typeface="Noto Sans CJK JP Regular"/>
              <a:cs typeface="Noto Sans CJK JP Regular"/>
            </a:endParaRPr>
          </a:p>
          <a:p>
            <a:pPr marL="66675">
              <a:lnSpc>
                <a:spcPct val="100000"/>
              </a:lnSpc>
              <a:spcBef>
                <a:spcPts val="1015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主要資料夾與格式說明：</a:t>
            </a:r>
            <a:endParaRPr sz="1200">
              <a:latin typeface="Noto Sans CJK JP Regular"/>
              <a:cs typeface="Noto Sans CJK JP Regular"/>
            </a:endParaRPr>
          </a:p>
          <a:p>
            <a:pPr marL="57150">
              <a:lnSpc>
                <a:spcPct val="100000"/>
              </a:lnSpc>
              <a:spcBef>
                <a:spcPts val="1170"/>
              </a:spcBef>
            </a:pPr>
            <a:r>
              <a:rPr sz="1200" spc="-1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QVI_Format,</a:t>
            </a:r>
            <a:r>
              <a:rPr sz="12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此為</a:t>
            </a:r>
            <a:r>
              <a:rPr sz="1200" spc="6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QNAP</a:t>
            </a:r>
            <a:r>
              <a:rPr sz="12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專用格式</a:t>
            </a:r>
            <a:endParaRPr sz="1200">
              <a:latin typeface="Noto Sans CJK JP Regular"/>
              <a:cs typeface="Noto Sans CJK JP Regular"/>
            </a:endParaRPr>
          </a:p>
          <a:p>
            <a:pPr marL="57150">
              <a:lnSpc>
                <a:spcPct val="100000"/>
              </a:lnSpc>
            </a:pPr>
            <a:r>
              <a:rPr sz="1200" spc="-2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Standard_Format,</a:t>
            </a:r>
            <a:r>
              <a:rPr sz="1200" spc="4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12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此為標準影像格式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436095" y="1244168"/>
            <a:ext cx="2557157" cy="21205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62389" y="383146"/>
            <a:ext cx="35464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錄影儲存</a:t>
            </a:r>
            <a:r>
              <a:rPr spc="65" dirty="0"/>
              <a:t> </a:t>
            </a:r>
            <a:r>
              <a:rPr spc="345" dirty="0"/>
              <a:t>-</a:t>
            </a:r>
            <a:r>
              <a:rPr spc="60" dirty="0"/>
              <a:t> </a:t>
            </a:r>
            <a:r>
              <a:rPr spc="-5" dirty="0"/>
              <a:t>結語</a:t>
            </a:r>
          </a:p>
        </p:txBody>
      </p:sp>
      <p:sp>
        <p:nvSpPr>
          <p:cNvPr id="3" name="object 3"/>
          <p:cNvSpPr/>
          <p:nvPr/>
        </p:nvSpPr>
        <p:spPr>
          <a:xfrm>
            <a:off x="737679" y="2460345"/>
            <a:ext cx="3763010" cy="432434"/>
          </a:xfrm>
          <a:custGeom>
            <a:avLst/>
            <a:gdLst/>
            <a:ahLst/>
            <a:cxnLst/>
            <a:rect l="l" t="t" r="r" b="b"/>
            <a:pathLst>
              <a:path w="3763010" h="432435">
                <a:moveTo>
                  <a:pt x="3546970" y="0"/>
                </a:moveTo>
                <a:lnTo>
                  <a:pt x="0" y="0"/>
                </a:lnTo>
                <a:lnTo>
                  <a:pt x="0" y="431825"/>
                </a:lnTo>
                <a:lnTo>
                  <a:pt x="3546970" y="431825"/>
                </a:lnTo>
                <a:lnTo>
                  <a:pt x="3596475" y="426122"/>
                </a:lnTo>
                <a:lnTo>
                  <a:pt x="3641921" y="409878"/>
                </a:lnTo>
                <a:lnTo>
                  <a:pt x="3682010" y="384390"/>
                </a:lnTo>
                <a:lnTo>
                  <a:pt x="3715447" y="350952"/>
                </a:lnTo>
                <a:lnTo>
                  <a:pt x="3740936" y="310863"/>
                </a:lnTo>
                <a:lnTo>
                  <a:pt x="3757180" y="265417"/>
                </a:lnTo>
                <a:lnTo>
                  <a:pt x="3762883" y="215912"/>
                </a:lnTo>
                <a:lnTo>
                  <a:pt x="3757180" y="166407"/>
                </a:lnTo>
                <a:lnTo>
                  <a:pt x="3740936" y="120961"/>
                </a:lnTo>
                <a:lnTo>
                  <a:pt x="3715447" y="80872"/>
                </a:lnTo>
                <a:lnTo>
                  <a:pt x="3682010" y="47435"/>
                </a:lnTo>
                <a:lnTo>
                  <a:pt x="3641921" y="21946"/>
                </a:lnTo>
                <a:lnTo>
                  <a:pt x="3596475" y="5702"/>
                </a:lnTo>
                <a:lnTo>
                  <a:pt x="3546970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3430" y="1490357"/>
            <a:ext cx="3763010" cy="432434"/>
          </a:xfrm>
          <a:custGeom>
            <a:avLst/>
            <a:gdLst/>
            <a:ahLst/>
            <a:cxnLst/>
            <a:rect l="l" t="t" r="r" b="b"/>
            <a:pathLst>
              <a:path w="3763010" h="432435">
                <a:moveTo>
                  <a:pt x="3546970" y="0"/>
                </a:moveTo>
                <a:lnTo>
                  <a:pt x="0" y="0"/>
                </a:lnTo>
                <a:lnTo>
                  <a:pt x="0" y="431825"/>
                </a:lnTo>
                <a:lnTo>
                  <a:pt x="3546970" y="431825"/>
                </a:lnTo>
                <a:lnTo>
                  <a:pt x="3596475" y="426122"/>
                </a:lnTo>
                <a:lnTo>
                  <a:pt x="3641921" y="409878"/>
                </a:lnTo>
                <a:lnTo>
                  <a:pt x="3682010" y="384390"/>
                </a:lnTo>
                <a:lnTo>
                  <a:pt x="3715447" y="350952"/>
                </a:lnTo>
                <a:lnTo>
                  <a:pt x="3740936" y="310863"/>
                </a:lnTo>
                <a:lnTo>
                  <a:pt x="3757180" y="265417"/>
                </a:lnTo>
                <a:lnTo>
                  <a:pt x="3762883" y="215912"/>
                </a:lnTo>
                <a:lnTo>
                  <a:pt x="3757180" y="166407"/>
                </a:lnTo>
                <a:lnTo>
                  <a:pt x="3740936" y="120961"/>
                </a:lnTo>
                <a:lnTo>
                  <a:pt x="3715447" y="80872"/>
                </a:lnTo>
                <a:lnTo>
                  <a:pt x="3682010" y="47435"/>
                </a:lnTo>
                <a:lnTo>
                  <a:pt x="3641921" y="21946"/>
                </a:lnTo>
                <a:lnTo>
                  <a:pt x="3596475" y="5702"/>
                </a:lnTo>
                <a:lnTo>
                  <a:pt x="3546970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7158" y="1458887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7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7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5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7158" y="1458887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7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7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5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7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90475" y="1487335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3773E3"/>
                </a:solidFill>
                <a:latin typeface="Arial"/>
                <a:cs typeface="Arial"/>
              </a:rPr>
              <a:t>1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0574" y="1577721"/>
            <a:ext cx="12420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具備擴充彈性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28597" y="2428875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8597" y="2428875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61914" y="2559430"/>
            <a:ext cx="3544570" cy="269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15"/>
              </a:lnSpc>
              <a:tabLst>
                <a:tab pos="360680" algn="l"/>
              </a:tabLst>
            </a:pPr>
            <a:r>
              <a:rPr sz="2400" b="1" spc="-5" dirty="0">
                <a:solidFill>
                  <a:srgbClr val="3773E3"/>
                </a:solidFill>
                <a:latin typeface="Arial"/>
                <a:cs typeface="Arial"/>
              </a:rPr>
              <a:t>2	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容易規劃可獨佔</a:t>
            </a:r>
            <a:r>
              <a:rPr sz="1600" spc="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NAS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中的部分空間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7679" y="3317608"/>
            <a:ext cx="3763010" cy="432434"/>
          </a:xfrm>
          <a:custGeom>
            <a:avLst/>
            <a:gdLst/>
            <a:ahLst/>
            <a:cxnLst/>
            <a:rect l="l" t="t" r="r" b="b"/>
            <a:pathLst>
              <a:path w="3763010" h="432435">
                <a:moveTo>
                  <a:pt x="3546970" y="0"/>
                </a:moveTo>
                <a:lnTo>
                  <a:pt x="0" y="0"/>
                </a:lnTo>
                <a:lnTo>
                  <a:pt x="0" y="431825"/>
                </a:lnTo>
                <a:lnTo>
                  <a:pt x="3546970" y="431825"/>
                </a:lnTo>
                <a:lnTo>
                  <a:pt x="3596479" y="426122"/>
                </a:lnTo>
                <a:lnTo>
                  <a:pt x="3641926" y="409878"/>
                </a:lnTo>
                <a:lnTo>
                  <a:pt x="3682015" y="384390"/>
                </a:lnTo>
                <a:lnTo>
                  <a:pt x="3715451" y="350952"/>
                </a:lnTo>
                <a:lnTo>
                  <a:pt x="3740938" y="310863"/>
                </a:lnTo>
                <a:lnTo>
                  <a:pt x="3757180" y="265417"/>
                </a:lnTo>
                <a:lnTo>
                  <a:pt x="3762883" y="215912"/>
                </a:lnTo>
                <a:lnTo>
                  <a:pt x="3757180" y="166407"/>
                </a:lnTo>
                <a:lnTo>
                  <a:pt x="3740936" y="120961"/>
                </a:lnTo>
                <a:lnTo>
                  <a:pt x="3715447" y="80872"/>
                </a:lnTo>
                <a:lnTo>
                  <a:pt x="3682010" y="47435"/>
                </a:lnTo>
                <a:lnTo>
                  <a:pt x="3641921" y="21946"/>
                </a:lnTo>
                <a:lnTo>
                  <a:pt x="3596475" y="5702"/>
                </a:lnTo>
                <a:lnTo>
                  <a:pt x="3546970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28595" y="3286125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8595" y="3286125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61914" y="3416680"/>
            <a:ext cx="2223770" cy="269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15"/>
              </a:lnSpc>
              <a:tabLst>
                <a:tab pos="386080" algn="l"/>
              </a:tabLst>
            </a:pPr>
            <a:r>
              <a:rPr sz="2400" b="1" spc="-5" dirty="0">
                <a:solidFill>
                  <a:srgbClr val="3773E3"/>
                </a:solidFill>
                <a:latin typeface="Arial"/>
                <a:cs typeface="Arial"/>
              </a:rPr>
              <a:t>3	</a:t>
            </a:r>
            <a:r>
              <a:rPr sz="2400" spc="-7" baseline="1736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支援設定備援磁碟區</a:t>
            </a:r>
            <a:endParaRPr sz="2400" baseline="1736">
              <a:latin typeface="Noto Sans CJK JP Regular"/>
              <a:cs typeface="Noto Sans CJK JP Regular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992357" y="1490357"/>
            <a:ext cx="3763010" cy="432434"/>
          </a:xfrm>
          <a:custGeom>
            <a:avLst/>
            <a:gdLst/>
            <a:ahLst/>
            <a:cxnLst/>
            <a:rect l="l" t="t" r="r" b="b"/>
            <a:pathLst>
              <a:path w="3763009" h="432435">
                <a:moveTo>
                  <a:pt x="3546970" y="0"/>
                </a:moveTo>
                <a:lnTo>
                  <a:pt x="0" y="0"/>
                </a:lnTo>
                <a:lnTo>
                  <a:pt x="0" y="431825"/>
                </a:lnTo>
                <a:lnTo>
                  <a:pt x="3546970" y="431825"/>
                </a:lnTo>
                <a:lnTo>
                  <a:pt x="3596475" y="426122"/>
                </a:lnTo>
                <a:lnTo>
                  <a:pt x="3641921" y="409878"/>
                </a:lnTo>
                <a:lnTo>
                  <a:pt x="3682010" y="384390"/>
                </a:lnTo>
                <a:lnTo>
                  <a:pt x="3715447" y="350952"/>
                </a:lnTo>
                <a:lnTo>
                  <a:pt x="3740936" y="310863"/>
                </a:lnTo>
                <a:lnTo>
                  <a:pt x="3757180" y="265417"/>
                </a:lnTo>
                <a:lnTo>
                  <a:pt x="3762883" y="215912"/>
                </a:lnTo>
                <a:lnTo>
                  <a:pt x="3757180" y="166407"/>
                </a:lnTo>
                <a:lnTo>
                  <a:pt x="3740936" y="120961"/>
                </a:lnTo>
                <a:lnTo>
                  <a:pt x="3715447" y="80872"/>
                </a:lnTo>
                <a:lnTo>
                  <a:pt x="3682010" y="47435"/>
                </a:lnTo>
                <a:lnTo>
                  <a:pt x="3641921" y="21946"/>
                </a:lnTo>
                <a:lnTo>
                  <a:pt x="3596475" y="5702"/>
                </a:lnTo>
                <a:lnTo>
                  <a:pt x="3546970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83277" y="1458887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83277" y="1458887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816602" y="1593608"/>
            <a:ext cx="2021205" cy="269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15"/>
              </a:lnSpc>
              <a:tabLst>
                <a:tab pos="386080" algn="l"/>
              </a:tabLst>
            </a:pPr>
            <a:r>
              <a:rPr sz="3600" b="1" spc="-7" baseline="1157" dirty="0">
                <a:solidFill>
                  <a:srgbClr val="3773E3"/>
                </a:solidFill>
                <a:latin typeface="Arial"/>
                <a:cs typeface="Arial"/>
              </a:rPr>
              <a:t>4	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改善覆寫時的效能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992357" y="2388908"/>
            <a:ext cx="3763010" cy="432434"/>
          </a:xfrm>
          <a:custGeom>
            <a:avLst/>
            <a:gdLst/>
            <a:ahLst/>
            <a:cxnLst/>
            <a:rect l="l" t="t" r="r" b="b"/>
            <a:pathLst>
              <a:path w="3763009" h="432435">
                <a:moveTo>
                  <a:pt x="3546970" y="0"/>
                </a:moveTo>
                <a:lnTo>
                  <a:pt x="0" y="0"/>
                </a:lnTo>
                <a:lnTo>
                  <a:pt x="0" y="431825"/>
                </a:lnTo>
                <a:lnTo>
                  <a:pt x="3546970" y="431825"/>
                </a:lnTo>
                <a:lnTo>
                  <a:pt x="3596475" y="426122"/>
                </a:lnTo>
                <a:lnTo>
                  <a:pt x="3641921" y="409878"/>
                </a:lnTo>
                <a:lnTo>
                  <a:pt x="3682010" y="384390"/>
                </a:lnTo>
                <a:lnTo>
                  <a:pt x="3715447" y="350952"/>
                </a:lnTo>
                <a:lnTo>
                  <a:pt x="3740936" y="310863"/>
                </a:lnTo>
                <a:lnTo>
                  <a:pt x="3757180" y="265417"/>
                </a:lnTo>
                <a:lnTo>
                  <a:pt x="3762883" y="215912"/>
                </a:lnTo>
                <a:lnTo>
                  <a:pt x="3757180" y="166407"/>
                </a:lnTo>
                <a:lnTo>
                  <a:pt x="3740936" y="120961"/>
                </a:lnTo>
                <a:lnTo>
                  <a:pt x="3715447" y="80872"/>
                </a:lnTo>
                <a:lnTo>
                  <a:pt x="3682010" y="47435"/>
                </a:lnTo>
                <a:lnTo>
                  <a:pt x="3641921" y="21946"/>
                </a:lnTo>
                <a:lnTo>
                  <a:pt x="3596475" y="5702"/>
                </a:lnTo>
                <a:lnTo>
                  <a:pt x="3546970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83277" y="2357437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683277" y="2357437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816602" y="2385885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3773E3"/>
                </a:solidFill>
                <a:latin typeface="Arial"/>
                <a:cs typeface="Arial"/>
              </a:rPr>
              <a:t>5</a:t>
            </a:r>
            <a:endParaRPr sz="2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90629" y="2492158"/>
            <a:ext cx="26606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一目了然的攝影機設定值清單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992357" y="3276307"/>
            <a:ext cx="3763010" cy="432434"/>
          </a:xfrm>
          <a:custGeom>
            <a:avLst/>
            <a:gdLst/>
            <a:ahLst/>
            <a:cxnLst/>
            <a:rect l="l" t="t" r="r" b="b"/>
            <a:pathLst>
              <a:path w="3763009" h="432435">
                <a:moveTo>
                  <a:pt x="3546970" y="0"/>
                </a:moveTo>
                <a:lnTo>
                  <a:pt x="0" y="0"/>
                </a:lnTo>
                <a:lnTo>
                  <a:pt x="0" y="431825"/>
                </a:lnTo>
                <a:lnTo>
                  <a:pt x="3546970" y="431825"/>
                </a:lnTo>
                <a:lnTo>
                  <a:pt x="3596475" y="426122"/>
                </a:lnTo>
                <a:lnTo>
                  <a:pt x="3641921" y="409878"/>
                </a:lnTo>
                <a:lnTo>
                  <a:pt x="3682010" y="384390"/>
                </a:lnTo>
                <a:lnTo>
                  <a:pt x="3715447" y="350952"/>
                </a:lnTo>
                <a:lnTo>
                  <a:pt x="3740936" y="310863"/>
                </a:lnTo>
                <a:lnTo>
                  <a:pt x="3757180" y="265417"/>
                </a:lnTo>
                <a:lnTo>
                  <a:pt x="3762883" y="215912"/>
                </a:lnTo>
                <a:lnTo>
                  <a:pt x="3757180" y="166407"/>
                </a:lnTo>
                <a:lnTo>
                  <a:pt x="3740936" y="120961"/>
                </a:lnTo>
                <a:lnTo>
                  <a:pt x="3715447" y="80872"/>
                </a:lnTo>
                <a:lnTo>
                  <a:pt x="3682010" y="47435"/>
                </a:lnTo>
                <a:lnTo>
                  <a:pt x="3641921" y="21946"/>
                </a:lnTo>
                <a:lnTo>
                  <a:pt x="3596475" y="5702"/>
                </a:lnTo>
                <a:lnTo>
                  <a:pt x="3546970" y="0"/>
                </a:lnTo>
                <a:close/>
              </a:path>
            </a:pathLst>
          </a:custGeom>
          <a:solidFill>
            <a:srgbClr val="377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83277" y="3244837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683277" y="3244837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31648" y="0"/>
                </a:moveTo>
                <a:lnTo>
                  <a:pt x="184961" y="4706"/>
                </a:lnTo>
                <a:lnTo>
                  <a:pt x="141478" y="18203"/>
                </a:lnTo>
                <a:lnTo>
                  <a:pt x="102129" y="39560"/>
                </a:lnTo>
                <a:lnTo>
                  <a:pt x="67846" y="67846"/>
                </a:lnTo>
                <a:lnTo>
                  <a:pt x="39560" y="102129"/>
                </a:lnTo>
                <a:lnTo>
                  <a:pt x="18203" y="141478"/>
                </a:lnTo>
                <a:lnTo>
                  <a:pt x="4706" y="184961"/>
                </a:lnTo>
                <a:lnTo>
                  <a:pt x="0" y="231647"/>
                </a:lnTo>
                <a:lnTo>
                  <a:pt x="4706" y="278334"/>
                </a:lnTo>
                <a:lnTo>
                  <a:pt x="18203" y="321817"/>
                </a:lnTo>
                <a:lnTo>
                  <a:pt x="39560" y="361166"/>
                </a:lnTo>
                <a:lnTo>
                  <a:pt x="67846" y="395449"/>
                </a:lnTo>
                <a:lnTo>
                  <a:pt x="102129" y="423735"/>
                </a:lnTo>
                <a:lnTo>
                  <a:pt x="141478" y="445092"/>
                </a:lnTo>
                <a:lnTo>
                  <a:pt x="184961" y="458589"/>
                </a:lnTo>
                <a:lnTo>
                  <a:pt x="231648" y="463295"/>
                </a:lnTo>
                <a:lnTo>
                  <a:pt x="278334" y="458589"/>
                </a:lnTo>
                <a:lnTo>
                  <a:pt x="321817" y="445092"/>
                </a:lnTo>
                <a:lnTo>
                  <a:pt x="361166" y="423735"/>
                </a:lnTo>
                <a:lnTo>
                  <a:pt x="395449" y="395449"/>
                </a:lnTo>
                <a:lnTo>
                  <a:pt x="423735" y="361166"/>
                </a:lnTo>
                <a:lnTo>
                  <a:pt x="445092" y="321817"/>
                </a:lnTo>
                <a:lnTo>
                  <a:pt x="458589" y="278334"/>
                </a:lnTo>
                <a:lnTo>
                  <a:pt x="463296" y="231647"/>
                </a:lnTo>
                <a:lnTo>
                  <a:pt x="458589" y="184961"/>
                </a:lnTo>
                <a:lnTo>
                  <a:pt x="445092" y="141478"/>
                </a:lnTo>
                <a:lnTo>
                  <a:pt x="423735" y="102129"/>
                </a:lnTo>
                <a:lnTo>
                  <a:pt x="395449" y="67846"/>
                </a:lnTo>
                <a:lnTo>
                  <a:pt x="361166" y="39560"/>
                </a:lnTo>
                <a:lnTo>
                  <a:pt x="321817" y="18203"/>
                </a:lnTo>
                <a:lnTo>
                  <a:pt x="278334" y="4706"/>
                </a:lnTo>
                <a:lnTo>
                  <a:pt x="231648" y="0"/>
                </a:lnTo>
                <a:close/>
              </a:path>
            </a:pathLst>
          </a:custGeom>
          <a:ln w="50800">
            <a:solidFill>
              <a:srgbClr val="377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816602" y="3273285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3773E3"/>
                </a:solidFill>
                <a:latin typeface="Arial"/>
                <a:cs typeface="Arial"/>
              </a:rPr>
              <a:t>6</a:t>
            </a:r>
            <a:endParaRPr sz="2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190629" y="3379558"/>
            <a:ext cx="164718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提供標準的錄影檔</a:t>
            </a:r>
            <a:endParaRPr sz="16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44011" y="2384539"/>
            <a:ext cx="22631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000090"/>
                </a:solidFill>
              </a:rPr>
              <a:t>謝謝收看</a:t>
            </a:r>
            <a:endParaRPr sz="4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43575" y="2171242"/>
            <a:ext cx="1350010" cy="721360"/>
          </a:xfrm>
          <a:custGeom>
            <a:avLst/>
            <a:gdLst/>
            <a:ahLst/>
            <a:cxnLst/>
            <a:rect l="l" t="t" r="r" b="b"/>
            <a:pathLst>
              <a:path w="1350009" h="721360">
                <a:moveTo>
                  <a:pt x="0" y="0"/>
                </a:moveTo>
                <a:lnTo>
                  <a:pt x="1349705" y="0"/>
                </a:lnTo>
                <a:lnTo>
                  <a:pt x="1349705" y="721194"/>
                </a:lnTo>
                <a:lnTo>
                  <a:pt x="0" y="721194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17375E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949177" y="2299690"/>
            <a:ext cx="73914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8265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第三方 應用程式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43575" y="2971177"/>
            <a:ext cx="1350010" cy="662940"/>
          </a:xfrm>
          <a:custGeom>
            <a:avLst/>
            <a:gdLst/>
            <a:ahLst/>
            <a:cxnLst/>
            <a:rect l="l" t="t" r="r" b="b"/>
            <a:pathLst>
              <a:path w="1350009" h="662939">
                <a:moveTo>
                  <a:pt x="0" y="0"/>
                </a:moveTo>
                <a:lnTo>
                  <a:pt x="1349705" y="0"/>
                </a:lnTo>
                <a:lnTo>
                  <a:pt x="1349705" y="662393"/>
                </a:lnTo>
                <a:lnTo>
                  <a:pt x="0" y="66239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17375E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087900" y="3070225"/>
            <a:ext cx="45974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100"/>
              </a:spcBef>
            </a:pPr>
            <a:r>
              <a:rPr sz="1400" spc="35" dirty="0">
                <a:latin typeface="Noto Sans CJK JP Regular"/>
                <a:cs typeface="Noto Sans CJK JP Regular"/>
              </a:rPr>
              <a:t>QIoT</a:t>
            </a:r>
            <a:endParaRPr sz="14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spc="-25" dirty="0">
                <a:latin typeface="Noto Sans CJK JP Regular"/>
                <a:cs typeface="Noto Sans CJK JP Regular"/>
              </a:rPr>
              <a:t>S</a:t>
            </a:r>
            <a:r>
              <a:rPr sz="1400" spc="5" dirty="0">
                <a:latin typeface="Noto Sans CJK JP Regular"/>
                <a:cs typeface="Noto Sans CJK JP Regular"/>
              </a:rPr>
              <a:t>uit</a:t>
            </a:r>
            <a:r>
              <a:rPr sz="1400" spc="25" dirty="0">
                <a:latin typeface="Noto Sans CJK JP Regular"/>
                <a:cs typeface="Noto Sans CJK JP Regular"/>
              </a:rPr>
              <a:t>e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43575" y="3712298"/>
            <a:ext cx="1350010" cy="540385"/>
          </a:xfrm>
          <a:custGeom>
            <a:avLst/>
            <a:gdLst/>
            <a:ahLst/>
            <a:cxnLst/>
            <a:rect l="l" t="t" r="r" b="b"/>
            <a:pathLst>
              <a:path w="1350009" h="540385">
                <a:moveTo>
                  <a:pt x="0" y="0"/>
                </a:moveTo>
                <a:lnTo>
                  <a:pt x="1349705" y="0"/>
                </a:lnTo>
                <a:lnTo>
                  <a:pt x="1349705" y="540296"/>
                </a:lnTo>
                <a:lnTo>
                  <a:pt x="0" y="540296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17375E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055944" y="3750298"/>
            <a:ext cx="523875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spc="55" dirty="0">
                <a:latin typeface="Noto Sans CJK JP Regular"/>
                <a:cs typeface="Noto Sans CJK JP Regular"/>
              </a:rPr>
              <a:t>360</a:t>
            </a:r>
            <a:r>
              <a:rPr sz="1400" dirty="0">
                <a:latin typeface="Noto Sans CJK JP Regular"/>
                <a:cs typeface="Noto Sans CJK JP Regular"/>
              </a:rPr>
              <a:t>度</a:t>
            </a:r>
            <a:endParaRPr sz="1400">
              <a:latin typeface="Noto Sans CJK JP Regular"/>
              <a:cs typeface="Noto Sans CJK JP Regular"/>
            </a:endParaRPr>
          </a:p>
          <a:p>
            <a:pPr marL="1270" algn="ctr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Noto Sans CJK JP Regular"/>
                <a:cs typeface="Noto Sans CJK JP Regular"/>
              </a:rPr>
              <a:t>攝影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86328" y="1813572"/>
            <a:ext cx="445008" cy="4053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66159" y="1984248"/>
            <a:ext cx="85344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28957" y="1833774"/>
            <a:ext cx="360680" cy="319405"/>
          </a:xfrm>
          <a:custGeom>
            <a:avLst/>
            <a:gdLst/>
            <a:ahLst/>
            <a:cxnLst/>
            <a:rect l="l" t="t" r="r" b="b"/>
            <a:pathLst>
              <a:path w="360679" h="319405">
                <a:moveTo>
                  <a:pt x="181435" y="0"/>
                </a:moveTo>
                <a:lnTo>
                  <a:pt x="135735" y="5235"/>
                </a:lnTo>
                <a:lnTo>
                  <a:pt x="92918" y="21170"/>
                </a:lnTo>
                <a:lnTo>
                  <a:pt x="55336" y="47245"/>
                </a:lnTo>
                <a:lnTo>
                  <a:pt x="25340" y="82897"/>
                </a:lnTo>
                <a:lnTo>
                  <a:pt x="6395" y="124752"/>
                </a:lnTo>
                <a:lnTo>
                  <a:pt x="0" y="168321"/>
                </a:lnTo>
                <a:lnTo>
                  <a:pt x="5557" y="211389"/>
                </a:lnTo>
                <a:lnTo>
                  <a:pt x="22470" y="251739"/>
                </a:lnTo>
                <a:lnTo>
                  <a:pt x="50142" y="287155"/>
                </a:lnTo>
                <a:lnTo>
                  <a:pt x="87977" y="315421"/>
                </a:lnTo>
                <a:lnTo>
                  <a:pt x="265459" y="318952"/>
                </a:lnTo>
                <a:lnTo>
                  <a:pt x="286031" y="306740"/>
                </a:lnTo>
                <a:lnTo>
                  <a:pt x="320898" y="275246"/>
                </a:lnTo>
                <a:lnTo>
                  <a:pt x="353657" y="214542"/>
                </a:lnTo>
                <a:lnTo>
                  <a:pt x="360053" y="170976"/>
                </a:lnTo>
                <a:lnTo>
                  <a:pt x="354496" y="127910"/>
                </a:lnTo>
                <a:lnTo>
                  <a:pt x="337582" y="87561"/>
                </a:lnTo>
                <a:lnTo>
                  <a:pt x="309910" y="52146"/>
                </a:lnTo>
                <a:lnTo>
                  <a:pt x="272076" y="23880"/>
                </a:lnTo>
                <a:lnTo>
                  <a:pt x="227665" y="6027"/>
                </a:lnTo>
                <a:lnTo>
                  <a:pt x="181435" y="0"/>
                </a:lnTo>
                <a:close/>
              </a:path>
            </a:pathLst>
          </a:custGeom>
          <a:solidFill>
            <a:srgbClr val="8EB4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50308" y="1807464"/>
            <a:ext cx="458724" cy="4175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99500" y="1833752"/>
            <a:ext cx="360081" cy="3189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99497" y="1833752"/>
            <a:ext cx="360680" cy="319405"/>
          </a:xfrm>
          <a:custGeom>
            <a:avLst/>
            <a:gdLst/>
            <a:ahLst/>
            <a:cxnLst/>
            <a:rect l="l" t="t" r="r" b="b"/>
            <a:pathLst>
              <a:path w="360679" h="319405">
                <a:moveTo>
                  <a:pt x="87982" y="315456"/>
                </a:moveTo>
                <a:lnTo>
                  <a:pt x="50147" y="287183"/>
                </a:lnTo>
                <a:lnTo>
                  <a:pt x="22473" y="251761"/>
                </a:lnTo>
                <a:lnTo>
                  <a:pt x="5558" y="211406"/>
                </a:lnTo>
                <a:lnTo>
                  <a:pt x="0" y="168334"/>
                </a:lnTo>
                <a:lnTo>
                  <a:pt x="6396" y="124762"/>
                </a:lnTo>
                <a:lnTo>
                  <a:pt x="25346" y="82906"/>
                </a:lnTo>
                <a:lnTo>
                  <a:pt x="55343" y="47254"/>
                </a:lnTo>
                <a:lnTo>
                  <a:pt x="92928" y="21177"/>
                </a:lnTo>
                <a:lnTo>
                  <a:pt x="135749" y="5238"/>
                </a:lnTo>
                <a:lnTo>
                  <a:pt x="181453" y="0"/>
                </a:lnTo>
                <a:lnTo>
                  <a:pt x="227690" y="6025"/>
                </a:lnTo>
                <a:lnTo>
                  <a:pt x="272107" y="23876"/>
                </a:lnTo>
                <a:lnTo>
                  <a:pt x="309941" y="52149"/>
                </a:lnTo>
                <a:lnTo>
                  <a:pt x="337613" y="87571"/>
                </a:lnTo>
                <a:lnTo>
                  <a:pt x="354527" y="127926"/>
                </a:lnTo>
                <a:lnTo>
                  <a:pt x="360084" y="170998"/>
                </a:lnTo>
                <a:lnTo>
                  <a:pt x="353689" y="214570"/>
                </a:lnTo>
                <a:lnTo>
                  <a:pt x="334743" y="256426"/>
                </a:lnTo>
                <a:lnTo>
                  <a:pt x="304622" y="292135"/>
                </a:lnTo>
                <a:lnTo>
                  <a:pt x="265490" y="318986"/>
                </a:lnTo>
                <a:lnTo>
                  <a:pt x="87982" y="315456"/>
                </a:lnTo>
                <a:close/>
              </a:path>
            </a:pathLst>
          </a:custGeom>
          <a:ln w="12700">
            <a:solidFill>
              <a:srgbClr val="97B8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56816" y="1813560"/>
            <a:ext cx="446531" cy="4221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38172" y="1994916"/>
            <a:ext cx="85331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00312" y="1833858"/>
            <a:ext cx="360045" cy="336550"/>
          </a:xfrm>
          <a:custGeom>
            <a:avLst/>
            <a:gdLst/>
            <a:ahLst/>
            <a:cxnLst/>
            <a:rect l="l" t="t" r="r" b="b"/>
            <a:pathLst>
              <a:path w="360044" h="336550">
                <a:moveTo>
                  <a:pt x="186146" y="0"/>
                </a:moveTo>
                <a:lnTo>
                  <a:pt x="140316" y="4332"/>
                </a:lnTo>
                <a:lnTo>
                  <a:pt x="97064" y="20104"/>
                </a:lnTo>
                <a:lnTo>
                  <a:pt x="58757" y="46780"/>
                </a:lnTo>
                <a:lnTo>
                  <a:pt x="27762" y="83828"/>
                </a:lnTo>
                <a:lnTo>
                  <a:pt x="7633" y="127747"/>
                </a:lnTo>
                <a:lnTo>
                  <a:pt x="0" y="173824"/>
                </a:lnTo>
                <a:lnTo>
                  <a:pt x="4329" y="219691"/>
                </a:lnTo>
                <a:lnTo>
                  <a:pt x="20088" y="262979"/>
                </a:lnTo>
                <a:lnTo>
                  <a:pt x="46741" y="301319"/>
                </a:lnTo>
                <a:lnTo>
                  <a:pt x="83756" y="332342"/>
                </a:lnTo>
                <a:lnTo>
                  <a:pt x="269367" y="336380"/>
                </a:lnTo>
                <a:lnTo>
                  <a:pt x="287712" y="324326"/>
                </a:lnTo>
                <a:lnTo>
                  <a:pt x="319243" y="294116"/>
                </a:lnTo>
                <a:lnTo>
                  <a:pt x="352209" y="232378"/>
                </a:lnTo>
                <a:lnTo>
                  <a:pt x="359842" y="186301"/>
                </a:lnTo>
                <a:lnTo>
                  <a:pt x="355511" y="140433"/>
                </a:lnTo>
                <a:lnTo>
                  <a:pt x="339750" y="97146"/>
                </a:lnTo>
                <a:lnTo>
                  <a:pt x="313093" y="58806"/>
                </a:lnTo>
                <a:lnTo>
                  <a:pt x="276073" y="27783"/>
                </a:lnTo>
                <a:lnTo>
                  <a:pt x="232187" y="7639"/>
                </a:lnTo>
                <a:lnTo>
                  <a:pt x="186146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50864" y="1830323"/>
            <a:ext cx="458723" cy="4160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36791" y="2005596"/>
            <a:ext cx="85344" cy="853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99980" y="1856202"/>
            <a:ext cx="360045" cy="319405"/>
          </a:xfrm>
          <a:custGeom>
            <a:avLst/>
            <a:gdLst/>
            <a:ahLst/>
            <a:cxnLst/>
            <a:rect l="l" t="t" r="r" b="b"/>
            <a:pathLst>
              <a:path w="360045" h="319405">
                <a:moveTo>
                  <a:pt x="87916" y="315166"/>
                </a:moveTo>
                <a:lnTo>
                  <a:pt x="50096" y="286900"/>
                </a:lnTo>
                <a:lnTo>
                  <a:pt x="22439" y="251495"/>
                </a:lnTo>
                <a:lnTo>
                  <a:pt x="5541" y="211166"/>
                </a:lnTo>
                <a:lnTo>
                  <a:pt x="0" y="168128"/>
                </a:lnTo>
                <a:lnTo>
                  <a:pt x="6410" y="124595"/>
                </a:lnTo>
                <a:lnTo>
                  <a:pt x="25369" y="82782"/>
                </a:lnTo>
                <a:lnTo>
                  <a:pt x="55381" y="47166"/>
                </a:lnTo>
                <a:lnTo>
                  <a:pt x="92973" y="21123"/>
                </a:lnTo>
                <a:lnTo>
                  <a:pt x="135795" y="5213"/>
                </a:lnTo>
                <a:lnTo>
                  <a:pt x="181496" y="0"/>
                </a:lnTo>
                <a:lnTo>
                  <a:pt x="227725" y="6043"/>
                </a:lnTo>
                <a:lnTo>
                  <a:pt x="272130" y="23905"/>
                </a:lnTo>
                <a:lnTo>
                  <a:pt x="309951" y="52166"/>
                </a:lnTo>
                <a:lnTo>
                  <a:pt x="337608" y="87567"/>
                </a:lnTo>
                <a:lnTo>
                  <a:pt x="354505" y="127895"/>
                </a:lnTo>
                <a:lnTo>
                  <a:pt x="360047" y="170935"/>
                </a:lnTo>
                <a:lnTo>
                  <a:pt x="353636" y="214471"/>
                </a:lnTo>
                <a:lnTo>
                  <a:pt x="334677" y="256289"/>
                </a:lnTo>
                <a:lnTo>
                  <a:pt x="304499" y="291984"/>
                </a:lnTo>
                <a:lnTo>
                  <a:pt x="265310" y="318811"/>
                </a:lnTo>
                <a:lnTo>
                  <a:pt x="87916" y="315166"/>
                </a:lnTo>
                <a:close/>
              </a:path>
            </a:pathLst>
          </a:custGeom>
          <a:ln w="12700">
            <a:solidFill>
              <a:srgbClr val="17375E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57162" y="2750527"/>
            <a:ext cx="1296035" cy="664845"/>
          </a:xfrm>
          <a:custGeom>
            <a:avLst/>
            <a:gdLst/>
            <a:ahLst/>
            <a:cxnLst/>
            <a:rect l="l" t="t" r="r" b="b"/>
            <a:pathLst>
              <a:path w="1296035" h="664845">
                <a:moveTo>
                  <a:pt x="0" y="0"/>
                </a:moveTo>
                <a:lnTo>
                  <a:pt x="1295996" y="0"/>
                </a:lnTo>
                <a:lnTo>
                  <a:pt x="1295996" y="664514"/>
                </a:lnTo>
                <a:lnTo>
                  <a:pt x="0" y="664514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17375E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78555" y="2957309"/>
            <a:ext cx="6946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latin typeface="Noto Sans CJK JP Regular"/>
                <a:cs typeface="Noto Sans CJK JP Regular"/>
              </a:rPr>
              <a:t>S</a:t>
            </a:r>
            <a:r>
              <a:rPr sz="1400" spc="25" dirty="0">
                <a:latin typeface="Noto Sans CJK JP Regular"/>
                <a:cs typeface="Noto Sans CJK JP Regular"/>
              </a:rPr>
              <a:t>e</a:t>
            </a:r>
            <a:r>
              <a:rPr sz="1400" spc="15" dirty="0">
                <a:latin typeface="Noto Sans CJK JP Regular"/>
                <a:cs typeface="Noto Sans CJK JP Regular"/>
              </a:rPr>
              <a:t>nsors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876270" y="1214424"/>
            <a:ext cx="1481455" cy="929005"/>
          </a:xfrm>
          <a:custGeom>
            <a:avLst/>
            <a:gdLst/>
            <a:ahLst/>
            <a:cxnLst/>
            <a:rect l="l" t="t" r="r" b="b"/>
            <a:pathLst>
              <a:path w="1481454" h="929005">
                <a:moveTo>
                  <a:pt x="0" y="0"/>
                </a:moveTo>
                <a:lnTo>
                  <a:pt x="1481416" y="0"/>
                </a:lnTo>
                <a:lnTo>
                  <a:pt x="1481416" y="928700"/>
                </a:lnTo>
                <a:lnTo>
                  <a:pt x="0" y="9287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17375E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057728" y="1287056"/>
            <a:ext cx="111633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3825" marR="5080" indent="-111760">
              <a:lnSpc>
                <a:spcPct val="100000"/>
              </a:lnSpc>
              <a:spcBef>
                <a:spcPts val="105"/>
              </a:spcBef>
            </a:pPr>
            <a:r>
              <a:rPr sz="1400" spc="75" dirty="0">
                <a:latin typeface="Noto Sans CJK JP Regular"/>
                <a:cs typeface="Noto Sans CJK JP Regular"/>
              </a:rPr>
              <a:t>ONVIF</a:t>
            </a:r>
            <a:r>
              <a:rPr sz="1400" spc="-65" dirty="0">
                <a:latin typeface="Noto Sans CJK JP Regular"/>
                <a:cs typeface="Noto Sans CJK JP Regular"/>
              </a:rPr>
              <a:t> </a:t>
            </a:r>
            <a:r>
              <a:rPr sz="1400" spc="20" dirty="0">
                <a:latin typeface="Noto Sans CJK JP Regular"/>
                <a:cs typeface="Noto Sans CJK JP Regular"/>
              </a:rPr>
              <a:t>ready  </a:t>
            </a:r>
            <a:r>
              <a:rPr sz="1400" spc="5" dirty="0">
                <a:latin typeface="Noto Sans CJK JP Regular"/>
                <a:cs typeface="Noto Sans CJK JP Regular"/>
              </a:rPr>
              <a:t>IP</a:t>
            </a:r>
            <a:r>
              <a:rPr sz="1400" spc="-20" dirty="0">
                <a:latin typeface="Noto Sans CJK JP Regular"/>
                <a:cs typeface="Noto Sans CJK JP Regular"/>
              </a:rPr>
              <a:t> </a:t>
            </a:r>
            <a:r>
              <a:rPr sz="1400" spc="15" dirty="0">
                <a:latin typeface="Noto Sans CJK JP Regular"/>
                <a:cs typeface="Noto Sans CJK JP Regular"/>
              </a:rPr>
              <a:t>Camera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559191" y="1214424"/>
            <a:ext cx="1296035" cy="905510"/>
          </a:xfrm>
          <a:custGeom>
            <a:avLst/>
            <a:gdLst/>
            <a:ahLst/>
            <a:cxnLst/>
            <a:rect l="l" t="t" r="r" b="b"/>
            <a:pathLst>
              <a:path w="1296035" h="905510">
                <a:moveTo>
                  <a:pt x="0" y="0"/>
                </a:moveTo>
                <a:lnTo>
                  <a:pt x="1295996" y="0"/>
                </a:lnTo>
                <a:lnTo>
                  <a:pt x="1295996" y="905103"/>
                </a:lnTo>
                <a:lnTo>
                  <a:pt x="0" y="90510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17375E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759877" y="1287056"/>
            <a:ext cx="893444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5725" marR="5080" indent="-73660">
              <a:lnSpc>
                <a:spcPct val="100000"/>
              </a:lnSpc>
              <a:spcBef>
                <a:spcPts val="105"/>
              </a:spcBef>
            </a:pPr>
            <a:r>
              <a:rPr sz="1400" spc="5" dirty="0">
                <a:latin typeface="Noto Sans CJK JP Regular"/>
                <a:cs typeface="Noto Sans CJK JP Regular"/>
              </a:rPr>
              <a:t>IP</a:t>
            </a:r>
            <a:r>
              <a:rPr sz="1400" spc="-70" dirty="0">
                <a:latin typeface="Noto Sans CJK JP Regular"/>
                <a:cs typeface="Noto Sans CJK JP Regular"/>
              </a:rPr>
              <a:t> </a:t>
            </a:r>
            <a:r>
              <a:rPr sz="1400" spc="15" dirty="0">
                <a:latin typeface="Noto Sans CJK JP Regular"/>
                <a:cs typeface="Noto Sans CJK JP Regular"/>
              </a:rPr>
              <a:t>Camera  </a:t>
            </a:r>
            <a:r>
              <a:rPr sz="1400" spc="10" dirty="0">
                <a:latin typeface="Noto Sans CJK JP Regular"/>
                <a:cs typeface="Noto Sans CJK JP Regular"/>
              </a:rPr>
              <a:t>partners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367301" y="1214424"/>
            <a:ext cx="1296670" cy="905510"/>
          </a:xfrm>
          <a:custGeom>
            <a:avLst/>
            <a:gdLst/>
            <a:ahLst/>
            <a:cxnLst/>
            <a:rect l="l" t="t" r="r" b="b"/>
            <a:pathLst>
              <a:path w="1296670" h="905510">
                <a:moveTo>
                  <a:pt x="0" y="0"/>
                </a:moveTo>
                <a:lnTo>
                  <a:pt x="1296301" y="0"/>
                </a:lnTo>
                <a:lnTo>
                  <a:pt x="1296301" y="905103"/>
                </a:lnTo>
                <a:lnTo>
                  <a:pt x="0" y="90510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17375E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467504" y="1287056"/>
            <a:ext cx="109537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8935" marR="5080" indent="-35687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智能影像分析 系統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507735" y="2368295"/>
            <a:ext cx="464807" cy="4587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557062" y="2394927"/>
            <a:ext cx="365898" cy="35961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557062" y="2395345"/>
            <a:ext cx="366395" cy="359410"/>
          </a:xfrm>
          <a:custGeom>
            <a:avLst/>
            <a:gdLst/>
            <a:ahLst/>
            <a:cxnLst/>
            <a:rect l="l" t="t" r="r" b="b"/>
            <a:pathLst>
              <a:path w="366395" h="359410">
                <a:moveTo>
                  <a:pt x="4978" y="76709"/>
                </a:moveTo>
                <a:lnTo>
                  <a:pt x="35307" y="45561"/>
                </a:lnTo>
                <a:lnTo>
                  <a:pt x="71457" y="22214"/>
                </a:lnTo>
                <a:lnTo>
                  <a:pt x="111767" y="6937"/>
                </a:lnTo>
                <a:lnTo>
                  <a:pt x="154578" y="0"/>
                </a:lnTo>
                <a:lnTo>
                  <a:pt x="198230" y="1669"/>
                </a:lnTo>
                <a:lnTo>
                  <a:pt x="241064" y="12214"/>
                </a:lnTo>
                <a:lnTo>
                  <a:pt x="281419" y="31904"/>
                </a:lnTo>
                <a:lnTo>
                  <a:pt x="320682" y="64534"/>
                </a:lnTo>
                <a:lnTo>
                  <a:pt x="348163" y="104001"/>
                </a:lnTo>
                <a:lnTo>
                  <a:pt x="363393" y="147918"/>
                </a:lnTo>
                <a:lnTo>
                  <a:pt x="365897" y="193896"/>
                </a:lnTo>
                <a:lnTo>
                  <a:pt x="355206" y="239549"/>
                </a:lnTo>
                <a:lnTo>
                  <a:pt x="330847" y="282487"/>
                </a:lnTo>
                <a:lnTo>
                  <a:pt x="300519" y="313635"/>
                </a:lnTo>
                <a:lnTo>
                  <a:pt x="264370" y="336982"/>
                </a:lnTo>
                <a:lnTo>
                  <a:pt x="224062" y="352259"/>
                </a:lnTo>
                <a:lnTo>
                  <a:pt x="181252" y="359197"/>
                </a:lnTo>
                <a:lnTo>
                  <a:pt x="137600" y="357528"/>
                </a:lnTo>
                <a:lnTo>
                  <a:pt x="94765" y="346982"/>
                </a:lnTo>
                <a:lnTo>
                  <a:pt x="54406" y="327293"/>
                </a:lnTo>
                <a:lnTo>
                  <a:pt x="11410" y="290390"/>
                </a:lnTo>
                <a:lnTo>
                  <a:pt x="0" y="275680"/>
                </a:lnTo>
                <a:lnTo>
                  <a:pt x="4978" y="76709"/>
                </a:lnTo>
                <a:close/>
              </a:path>
            </a:pathLst>
          </a:custGeom>
          <a:ln w="12700">
            <a:solidFill>
              <a:srgbClr val="97B8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506211" y="3096767"/>
            <a:ext cx="463296" cy="457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554484" y="3122371"/>
            <a:ext cx="365904" cy="3596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554484" y="3122788"/>
            <a:ext cx="366395" cy="359410"/>
          </a:xfrm>
          <a:custGeom>
            <a:avLst/>
            <a:gdLst/>
            <a:ahLst/>
            <a:cxnLst/>
            <a:rect l="l" t="t" r="r" b="b"/>
            <a:pathLst>
              <a:path w="366395" h="359410">
                <a:moveTo>
                  <a:pt x="4978" y="76709"/>
                </a:moveTo>
                <a:lnTo>
                  <a:pt x="35307" y="45561"/>
                </a:lnTo>
                <a:lnTo>
                  <a:pt x="71457" y="22214"/>
                </a:lnTo>
                <a:lnTo>
                  <a:pt x="111767" y="6937"/>
                </a:lnTo>
                <a:lnTo>
                  <a:pt x="154578" y="0"/>
                </a:lnTo>
                <a:lnTo>
                  <a:pt x="198230" y="1669"/>
                </a:lnTo>
                <a:lnTo>
                  <a:pt x="241064" y="12214"/>
                </a:lnTo>
                <a:lnTo>
                  <a:pt x="281419" y="31904"/>
                </a:lnTo>
                <a:lnTo>
                  <a:pt x="320682" y="64534"/>
                </a:lnTo>
                <a:lnTo>
                  <a:pt x="348163" y="104001"/>
                </a:lnTo>
                <a:lnTo>
                  <a:pt x="363393" y="147918"/>
                </a:lnTo>
                <a:lnTo>
                  <a:pt x="365897" y="193896"/>
                </a:lnTo>
                <a:lnTo>
                  <a:pt x="355206" y="239549"/>
                </a:lnTo>
                <a:lnTo>
                  <a:pt x="330847" y="282487"/>
                </a:lnTo>
                <a:lnTo>
                  <a:pt x="300519" y="313635"/>
                </a:lnTo>
                <a:lnTo>
                  <a:pt x="264370" y="336982"/>
                </a:lnTo>
                <a:lnTo>
                  <a:pt x="224062" y="352259"/>
                </a:lnTo>
                <a:lnTo>
                  <a:pt x="181252" y="359197"/>
                </a:lnTo>
                <a:lnTo>
                  <a:pt x="137600" y="357528"/>
                </a:lnTo>
                <a:lnTo>
                  <a:pt x="94765" y="346982"/>
                </a:lnTo>
                <a:lnTo>
                  <a:pt x="54406" y="327293"/>
                </a:lnTo>
                <a:lnTo>
                  <a:pt x="11410" y="290390"/>
                </a:lnTo>
                <a:lnTo>
                  <a:pt x="0" y="275680"/>
                </a:lnTo>
                <a:lnTo>
                  <a:pt x="4978" y="76709"/>
                </a:lnTo>
                <a:close/>
              </a:path>
            </a:pathLst>
          </a:custGeom>
          <a:ln w="12700">
            <a:solidFill>
              <a:srgbClr val="97B8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487923" y="3782567"/>
            <a:ext cx="452627" cy="44500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657088" y="3962412"/>
            <a:ext cx="85344" cy="853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531358" y="3802846"/>
            <a:ext cx="366395" cy="359410"/>
          </a:xfrm>
          <a:custGeom>
            <a:avLst/>
            <a:gdLst/>
            <a:ahLst/>
            <a:cxnLst/>
            <a:rect l="l" t="t" r="r" b="b"/>
            <a:pathLst>
              <a:path w="366395" h="359410">
                <a:moveTo>
                  <a:pt x="154578" y="0"/>
                </a:moveTo>
                <a:lnTo>
                  <a:pt x="111767" y="6937"/>
                </a:lnTo>
                <a:lnTo>
                  <a:pt x="71457" y="22214"/>
                </a:lnTo>
                <a:lnTo>
                  <a:pt x="35307" y="45561"/>
                </a:lnTo>
                <a:lnTo>
                  <a:pt x="4978" y="76709"/>
                </a:lnTo>
                <a:lnTo>
                  <a:pt x="0" y="275680"/>
                </a:lnTo>
                <a:lnTo>
                  <a:pt x="11410" y="290390"/>
                </a:lnTo>
                <a:lnTo>
                  <a:pt x="54406" y="327293"/>
                </a:lnTo>
                <a:lnTo>
                  <a:pt x="94765" y="346982"/>
                </a:lnTo>
                <a:lnTo>
                  <a:pt x="137600" y="357528"/>
                </a:lnTo>
                <a:lnTo>
                  <a:pt x="181252" y="359197"/>
                </a:lnTo>
                <a:lnTo>
                  <a:pt x="224062" y="352259"/>
                </a:lnTo>
                <a:lnTo>
                  <a:pt x="264370" y="336982"/>
                </a:lnTo>
                <a:lnTo>
                  <a:pt x="300519" y="313635"/>
                </a:lnTo>
                <a:lnTo>
                  <a:pt x="330847" y="282487"/>
                </a:lnTo>
                <a:lnTo>
                  <a:pt x="355206" y="239549"/>
                </a:lnTo>
                <a:lnTo>
                  <a:pt x="365897" y="193896"/>
                </a:lnTo>
                <a:lnTo>
                  <a:pt x="363393" y="147918"/>
                </a:lnTo>
                <a:lnTo>
                  <a:pt x="348163" y="104001"/>
                </a:lnTo>
                <a:lnTo>
                  <a:pt x="320682" y="64534"/>
                </a:lnTo>
                <a:lnTo>
                  <a:pt x="281419" y="31904"/>
                </a:lnTo>
                <a:lnTo>
                  <a:pt x="241064" y="12214"/>
                </a:lnTo>
                <a:lnTo>
                  <a:pt x="198230" y="1669"/>
                </a:lnTo>
                <a:lnTo>
                  <a:pt x="154578" y="0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1513458" y="383146"/>
            <a:ext cx="25628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開放式架構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4559933" y="383146"/>
            <a:ext cx="30708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串起無限可能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533144" y="2066544"/>
            <a:ext cx="4210811" cy="226618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584447" y="3145535"/>
            <a:ext cx="106679" cy="10668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559166" y="2092236"/>
            <a:ext cx="4104640" cy="2160270"/>
          </a:xfrm>
          <a:custGeom>
            <a:avLst/>
            <a:gdLst/>
            <a:ahLst/>
            <a:cxnLst/>
            <a:rect l="l" t="t" r="r" b="b"/>
            <a:pathLst>
              <a:path w="4104640" h="2160270">
                <a:moveTo>
                  <a:pt x="0" y="0"/>
                </a:moveTo>
                <a:lnTo>
                  <a:pt x="4104462" y="0"/>
                </a:lnTo>
                <a:lnTo>
                  <a:pt x="4104462" y="2160244"/>
                </a:lnTo>
                <a:lnTo>
                  <a:pt x="0" y="2160244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2579027" y="3533356"/>
            <a:ext cx="12687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7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QVR</a:t>
            </a:r>
            <a:r>
              <a:rPr sz="2400" spc="-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Pro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857487" y="2092528"/>
            <a:ext cx="1643380" cy="662940"/>
          </a:xfrm>
          <a:custGeom>
            <a:avLst/>
            <a:gdLst/>
            <a:ahLst/>
            <a:cxnLst/>
            <a:rect l="l" t="t" r="r" b="b"/>
            <a:pathLst>
              <a:path w="1643379" h="662939">
                <a:moveTo>
                  <a:pt x="0" y="0"/>
                </a:moveTo>
                <a:lnTo>
                  <a:pt x="1643075" y="0"/>
                </a:lnTo>
                <a:lnTo>
                  <a:pt x="1643075" y="662393"/>
                </a:lnTo>
                <a:lnTo>
                  <a:pt x="0" y="662393"/>
                </a:lnTo>
                <a:lnTo>
                  <a:pt x="0" y="0"/>
                </a:lnTo>
                <a:close/>
              </a:path>
            </a:pathLst>
          </a:custGeom>
          <a:solidFill>
            <a:srgbClr val="8EB4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367301" y="2092528"/>
            <a:ext cx="1295996" cy="159863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4589271" y="2629217"/>
            <a:ext cx="8509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114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QVR</a:t>
            </a:r>
            <a:r>
              <a:rPr sz="1600" spc="-5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Pro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834732" y="2873055"/>
            <a:ext cx="3600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17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A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PI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3047593" y="2316251"/>
            <a:ext cx="1035274" cy="27876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43583" y="2901695"/>
            <a:ext cx="399288" cy="44500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409700" y="3081527"/>
            <a:ext cx="85343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85822" y="2921651"/>
            <a:ext cx="314325" cy="360680"/>
          </a:xfrm>
          <a:custGeom>
            <a:avLst/>
            <a:gdLst/>
            <a:ahLst/>
            <a:cxnLst/>
            <a:rect l="l" t="t" r="r" b="b"/>
            <a:pathLst>
              <a:path w="314325" h="360679">
                <a:moveTo>
                  <a:pt x="166986" y="0"/>
                </a:moveTo>
                <a:lnTo>
                  <a:pt x="124661" y="5885"/>
                </a:lnTo>
                <a:lnTo>
                  <a:pt x="85085" y="23106"/>
                </a:lnTo>
                <a:lnTo>
                  <a:pt x="50435" y="51048"/>
                </a:lnTo>
                <a:lnTo>
                  <a:pt x="22886" y="89099"/>
                </a:lnTo>
                <a:lnTo>
                  <a:pt x="5620" y="133641"/>
                </a:lnTo>
                <a:lnTo>
                  <a:pt x="0" y="179915"/>
                </a:lnTo>
                <a:lnTo>
                  <a:pt x="5456" y="225573"/>
                </a:lnTo>
                <a:lnTo>
                  <a:pt x="21419" y="268268"/>
                </a:lnTo>
                <a:lnTo>
                  <a:pt x="47320" y="305652"/>
                </a:lnTo>
                <a:lnTo>
                  <a:pt x="82589" y="335377"/>
                </a:lnTo>
                <a:lnTo>
                  <a:pt x="123880" y="353999"/>
                </a:lnTo>
                <a:lnTo>
                  <a:pt x="166776" y="360060"/>
                </a:lnTo>
                <a:lnTo>
                  <a:pt x="209100" y="354172"/>
                </a:lnTo>
                <a:lnTo>
                  <a:pt x="248677" y="336950"/>
                </a:lnTo>
                <a:lnTo>
                  <a:pt x="283330" y="309009"/>
                </a:lnTo>
                <a:lnTo>
                  <a:pt x="310884" y="270963"/>
                </a:lnTo>
                <a:lnTo>
                  <a:pt x="314288" y="95678"/>
                </a:lnTo>
                <a:lnTo>
                  <a:pt x="302063" y="74503"/>
                </a:lnTo>
                <a:lnTo>
                  <a:pt x="270279" y="38751"/>
                </a:lnTo>
                <a:lnTo>
                  <a:pt x="209885" y="6062"/>
                </a:lnTo>
                <a:lnTo>
                  <a:pt x="166986" y="0"/>
                </a:lnTo>
                <a:close/>
              </a:path>
            </a:pathLst>
          </a:custGeom>
          <a:solidFill>
            <a:srgbClr val="A64D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559052" y="2754922"/>
            <a:ext cx="1296670" cy="674370"/>
          </a:xfrm>
          <a:custGeom>
            <a:avLst/>
            <a:gdLst/>
            <a:ahLst/>
            <a:cxnLst/>
            <a:rect l="l" t="t" r="r" b="b"/>
            <a:pathLst>
              <a:path w="1296670" h="674370">
                <a:moveTo>
                  <a:pt x="0" y="674090"/>
                </a:moveTo>
                <a:lnTo>
                  <a:pt x="1296301" y="674090"/>
                </a:lnTo>
                <a:lnTo>
                  <a:pt x="1296301" y="0"/>
                </a:lnTo>
                <a:lnTo>
                  <a:pt x="0" y="0"/>
                </a:lnTo>
                <a:lnTo>
                  <a:pt x="0" y="674090"/>
                </a:lnTo>
                <a:close/>
              </a:path>
            </a:pathLst>
          </a:custGeom>
          <a:solidFill>
            <a:srgbClr val="A64D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1858946" y="2822041"/>
            <a:ext cx="6946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1755">
              <a:lnSpc>
                <a:spcPct val="100000"/>
              </a:lnSpc>
              <a:spcBef>
                <a:spcPts val="95"/>
              </a:spcBef>
            </a:pPr>
            <a:r>
              <a:rPr sz="1600" spc="15" dirty="0">
                <a:latin typeface="Noto Sans CJK JP Regular"/>
                <a:cs typeface="Noto Sans CJK JP Regular"/>
              </a:rPr>
              <a:t>IFETA</a:t>
            </a:r>
            <a:endParaRPr sz="16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</a:pPr>
            <a:r>
              <a:rPr sz="1600" spc="-60" dirty="0">
                <a:latin typeface="Noto Sans CJK JP Regular"/>
                <a:cs typeface="Noto Sans CJK JP Regular"/>
              </a:rPr>
              <a:t>E</a:t>
            </a:r>
            <a:r>
              <a:rPr sz="1600" spc="70" dirty="0">
                <a:latin typeface="Noto Sans CJK JP Regular"/>
                <a:cs typeface="Noto Sans CJK JP Regular"/>
              </a:rPr>
              <a:t>ng</a:t>
            </a:r>
            <a:r>
              <a:rPr sz="1600" spc="-5" dirty="0">
                <a:latin typeface="Noto Sans CJK JP Regular"/>
                <a:cs typeface="Noto Sans CJK JP Regular"/>
              </a:rPr>
              <a:t>i</a:t>
            </a:r>
            <a:r>
              <a:rPr sz="1600" spc="15" dirty="0">
                <a:latin typeface="Noto Sans CJK JP Regular"/>
                <a:cs typeface="Noto Sans CJK JP Regular"/>
              </a:rPr>
              <a:t>ne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559052" y="2092528"/>
            <a:ext cx="1298575" cy="662940"/>
          </a:xfrm>
          <a:custGeom>
            <a:avLst/>
            <a:gdLst/>
            <a:ahLst/>
            <a:cxnLst/>
            <a:rect l="l" t="t" r="r" b="b"/>
            <a:pathLst>
              <a:path w="1298575" h="662939">
                <a:moveTo>
                  <a:pt x="0" y="0"/>
                </a:moveTo>
                <a:lnTo>
                  <a:pt x="1298435" y="0"/>
                </a:lnTo>
                <a:lnTo>
                  <a:pt x="1298435" y="662393"/>
                </a:lnTo>
                <a:lnTo>
                  <a:pt x="0" y="662393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1700872" y="2161095"/>
            <a:ext cx="101409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8455" marR="5080" indent="-32639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Noto Sans CJK JP Regular"/>
                <a:cs typeface="Noto Sans CJK JP Regular"/>
              </a:rPr>
              <a:t>IP</a:t>
            </a:r>
            <a:r>
              <a:rPr sz="1600" spc="-50" dirty="0">
                <a:latin typeface="Noto Sans CJK JP Regular"/>
                <a:cs typeface="Noto Sans CJK JP Regular"/>
              </a:rPr>
              <a:t> </a:t>
            </a:r>
            <a:r>
              <a:rPr sz="1600" spc="10" dirty="0">
                <a:latin typeface="Noto Sans CJK JP Regular"/>
                <a:cs typeface="Noto Sans CJK JP Regular"/>
              </a:rPr>
              <a:t>Camera  </a:t>
            </a:r>
            <a:r>
              <a:rPr sz="1600" spc="55" dirty="0">
                <a:latin typeface="Noto Sans CJK JP Regular"/>
                <a:cs typeface="Noto Sans CJK JP Regular"/>
              </a:rPr>
              <a:t>API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994055" y="2171255"/>
            <a:ext cx="1793239" cy="1462405"/>
          </a:xfrm>
          <a:custGeom>
            <a:avLst/>
            <a:gdLst/>
            <a:ahLst/>
            <a:cxnLst/>
            <a:rect l="l" t="t" r="r" b="b"/>
            <a:pathLst>
              <a:path w="1793240" h="1462404">
                <a:moveTo>
                  <a:pt x="0" y="0"/>
                </a:moveTo>
                <a:lnTo>
                  <a:pt x="1792782" y="0"/>
                </a:lnTo>
                <a:lnTo>
                  <a:pt x="1792782" y="1462201"/>
                </a:lnTo>
                <a:lnTo>
                  <a:pt x="0" y="146220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17375E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7433970" y="2456840"/>
            <a:ext cx="1273810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二氧化碳偵測器</a:t>
            </a:r>
            <a:endParaRPr sz="1400">
              <a:latin typeface="Noto Sans CJK JP Regular"/>
              <a:cs typeface="Noto Sans CJK JP Regular"/>
            </a:endParaRPr>
          </a:p>
          <a:p>
            <a:pPr marL="368935" marR="5080" indent="177800" algn="just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Noto Sans CJK JP Regular"/>
                <a:cs typeface="Noto Sans CJK JP Regular"/>
              </a:rPr>
              <a:t>門禁系統 溫度感應器 濕度感應器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367301" y="3674821"/>
            <a:ext cx="1296670" cy="575310"/>
          </a:xfrm>
          <a:custGeom>
            <a:avLst/>
            <a:gdLst/>
            <a:ahLst/>
            <a:cxnLst/>
            <a:rect l="l" t="t" r="r" b="b"/>
            <a:pathLst>
              <a:path w="1296670" h="575310">
                <a:moveTo>
                  <a:pt x="0" y="0"/>
                </a:moveTo>
                <a:lnTo>
                  <a:pt x="1296301" y="0"/>
                </a:lnTo>
                <a:lnTo>
                  <a:pt x="1296301" y="574967"/>
                </a:lnTo>
                <a:lnTo>
                  <a:pt x="0" y="574967"/>
                </a:lnTo>
                <a:lnTo>
                  <a:pt x="0" y="0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4479734" y="3699671"/>
            <a:ext cx="106997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9400" marR="5080" indent="-267335">
              <a:lnSpc>
                <a:spcPct val="100000"/>
              </a:lnSpc>
              <a:spcBef>
                <a:spcPts val="95"/>
              </a:spcBef>
            </a:pPr>
            <a:r>
              <a:rPr sz="1600" spc="4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R</a:t>
            </a:r>
            <a:r>
              <a:rPr sz="1600" spc="-3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T</a:t>
            </a:r>
            <a:r>
              <a:rPr sz="1600" spc="-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SP</a:t>
            </a:r>
            <a:r>
              <a:rPr sz="1600" spc="7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/</a:t>
            </a:r>
            <a:r>
              <a:rPr sz="1600" spc="4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R</a:t>
            </a:r>
            <a:r>
              <a:rPr sz="1600" spc="7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TM  </a:t>
            </a:r>
            <a:r>
              <a:rPr sz="1600" spc="-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P</a:t>
            </a:r>
            <a:r>
              <a:rPr sz="1600" spc="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5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API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6950964" y="2307335"/>
            <a:ext cx="417575" cy="45872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107935" y="2494800"/>
            <a:ext cx="85331" cy="853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000709" y="2333814"/>
            <a:ext cx="318770" cy="360045"/>
          </a:xfrm>
          <a:custGeom>
            <a:avLst/>
            <a:gdLst/>
            <a:ahLst/>
            <a:cxnLst/>
            <a:rect l="l" t="t" r="r" b="b"/>
            <a:pathLst>
              <a:path w="318770" h="360044">
                <a:moveTo>
                  <a:pt x="3530" y="88025"/>
                </a:moveTo>
                <a:lnTo>
                  <a:pt x="31769" y="50182"/>
                </a:lnTo>
                <a:lnTo>
                  <a:pt x="67154" y="22498"/>
                </a:lnTo>
                <a:lnTo>
                  <a:pt x="107472" y="5571"/>
                </a:lnTo>
                <a:lnTo>
                  <a:pt x="150506" y="0"/>
                </a:lnTo>
                <a:lnTo>
                  <a:pt x="194042" y="6380"/>
                </a:lnTo>
                <a:lnTo>
                  <a:pt x="235864" y="25312"/>
                </a:lnTo>
                <a:lnTo>
                  <a:pt x="271502" y="55297"/>
                </a:lnTo>
                <a:lnTo>
                  <a:pt x="297572" y="92873"/>
                </a:lnTo>
                <a:lnTo>
                  <a:pt x="313512" y="135686"/>
                </a:lnTo>
                <a:lnTo>
                  <a:pt x="318758" y="181386"/>
                </a:lnTo>
                <a:lnTo>
                  <a:pt x="312748" y="227619"/>
                </a:lnTo>
                <a:lnTo>
                  <a:pt x="294919" y="272035"/>
                </a:lnTo>
                <a:lnTo>
                  <a:pt x="266686" y="309877"/>
                </a:lnTo>
                <a:lnTo>
                  <a:pt x="231303" y="337558"/>
                </a:lnTo>
                <a:lnTo>
                  <a:pt x="190987" y="354482"/>
                </a:lnTo>
                <a:lnTo>
                  <a:pt x="147952" y="360051"/>
                </a:lnTo>
                <a:lnTo>
                  <a:pt x="104413" y="353667"/>
                </a:lnTo>
                <a:lnTo>
                  <a:pt x="62585" y="334735"/>
                </a:lnTo>
                <a:lnTo>
                  <a:pt x="26858" y="304591"/>
                </a:lnTo>
                <a:lnTo>
                  <a:pt x="0" y="265418"/>
                </a:lnTo>
                <a:lnTo>
                  <a:pt x="3530" y="88025"/>
                </a:lnTo>
                <a:close/>
              </a:path>
            </a:pathLst>
          </a:custGeom>
          <a:ln w="12700">
            <a:solidFill>
              <a:srgbClr val="17375E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950964" y="3022092"/>
            <a:ext cx="417575" cy="4587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107935" y="3208032"/>
            <a:ext cx="85331" cy="853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000709" y="3048189"/>
            <a:ext cx="318770" cy="360045"/>
          </a:xfrm>
          <a:custGeom>
            <a:avLst/>
            <a:gdLst/>
            <a:ahLst/>
            <a:cxnLst/>
            <a:rect l="l" t="t" r="r" b="b"/>
            <a:pathLst>
              <a:path w="318770" h="360045">
                <a:moveTo>
                  <a:pt x="3530" y="88025"/>
                </a:moveTo>
                <a:lnTo>
                  <a:pt x="31769" y="50182"/>
                </a:lnTo>
                <a:lnTo>
                  <a:pt x="67154" y="22498"/>
                </a:lnTo>
                <a:lnTo>
                  <a:pt x="107472" y="5571"/>
                </a:lnTo>
                <a:lnTo>
                  <a:pt x="150506" y="0"/>
                </a:lnTo>
                <a:lnTo>
                  <a:pt x="194042" y="6380"/>
                </a:lnTo>
                <a:lnTo>
                  <a:pt x="235864" y="25312"/>
                </a:lnTo>
                <a:lnTo>
                  <a:pt x="271502" y="55297"/>
                </a:lnTo>
                <a:lnTo>
                  <a:pt x="297572" y="92873"/>
                </a:lnTo>
                <a:lnTo>
                  <a:pt x="313512" y="135686"/>
                </a:lnTo>
                <a:lnTo>
                  <a:pt x="318758" y="181386"/>
                </a:lnTo>
                <a:lnTo>
                  <a:pt x="312748" y="227619"/>
                </a:lnTo>
                <a:lnTo>
                  <a:pt x="294919" y="272035"/>
                </a:lnTo>
                <a:lnTo>
                  <a:pt x="266686" y="309877"/>
                </a:lnTo>
                <a:lnTo>
                  <a:pt x="231303" y="337558"/>
                </a:lnTo>
                <a:lnTo>
                  <a:pt x="190987" y="354482"/>
                </a:lnTo>
                <a:lnTo>
                  <a:pt x="147952" y="360051"/>
                </a:lnTo>
                <a:lnTo>
                  <a:pt x="104413" y="353667"/>
                </a:lnTo>
                <a:lnTo>
                  <a:pt x="62585" y="334735"/>
                </a:lnTo>
                <a:lnTo>
                  <a:pt x="26858" y="304591"/>
                </a:lnTo>
                <a:lnTo>
                  <a:pt x="0" y="265418"/>
                </a:lnTo>
                <a:lnTo>
                  <a:pt x="3530" y="88025"/>
                </a:lnTo>
                <a:close/>
              </a:path>
            </a:pathLst>
          </a:custGeom>
          <a:ln w="12700">
            <a:solidFill>
              <a:srgbClr val="17375E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08175" y="2007552"/>
            <a:ext cx="612140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0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無與倫比的整合性</a:t>
            </a:r>
            <a:endParaRPr sz="60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78084" y="3508476"/>
            <a:ext cx="9258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50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Angela</a:t>
            </a:r>
            <a:r>
              <a:rPr sz="1400" spc="-60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-5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Liu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13738" y="425577"/>
            <a:ext cx="61169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QVR</a:t>
            </a:r>
            <a:r>
              <a:rPr sz="4000" spc="-30" dirty="0"/>
              <a:t> </a:t>
            </a:r>
            <a:r>
              <a:rPr sz="4000" spc="-5" dirty="0"/>
              <a:t>Pro</a:t>
            </a:r>
            <a:r>
              <a:rPr sz="4000" spc="-30" dirty="0"/>
              <a:t> </a:t>
            </a:r>
            <a:r>
              <a:rPr sz="4000" spc="-5" dirty="0"/>
              <a:t>-</a:t>
            </a:r>
            <a:r>
              <a:rPr sz="4000" spc="-20" dirty="0"/>
              <a:t> </a:t>
            </a:r>
            <a:r>
              <a:rPr sz="4000" b="0" spc="-5" dirty="0">
                <a:latin typeface="Noto Sans CJK JP Regular"/>
                <a:cs typeface="Noto Sans CJK JP Regular"/>
              </a:rPr>
              <a:t>不只是監控系統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59636" y="1131595"/>
            <a:ext cx="6610116" cy="38889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7064" y="422186"/>
            <a:ext cx="727837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110" dirty="0">
                <a:latin typeface="Noto Sans CJK JP Regular"/>
                <a:cs typeface="Noto Sans CJK JP Regular"/>
              </a:rPr>
              <a:t>QIoT</a:t>
            </a:r>
            <a:r>
              <a:rPr sz="4000" b="0" spc="65" dirty="0">
                <a:latin typeface="Noto Sans CJK JP Regular"/>
                <a:cs typeface="Noto Sans CJK JP Regular"/>
              </a:rPr>
              <a:t> </a:t>
            </a:r>
            <a:r>
              <a:rPr sz="4000" b="0" spc="345" dirty="0">
                <a:latin typeface="Noto Sans CJK JP Regular"/>
                <a:cs typeface="Noto Sans CJK JP Regular"/>
              </a:rPr>
              <a:t>-</a:t>
            </a:r>
            <a:r>
              <a:rPr sz="4000" b="0" spc="60" dirty="0">
                <a:latin typeface="Noto Sans CJK JP Regular"/>
                <a:cs typeface="Noto Sans CJK JP Regular"/>
              </a:rPr>
              <a:t> </a:t>
            </a:r>
            <a:r>
              <a:rPr sz="4000" b="0" spc="-5" dirty="0">
                <a:latin typeface="Noto Sans CJK JP Regular"/>
                <a:cs typeface="Noto Sans CJK JP Regular"/>
              </a:rPr>
              <a:t>將各種物件都串接起來了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8950" y="521614"/>
            <a:ext cx="7953448" cy="46218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6416" y="422186"/>
            <a:ext cx="697992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5" dirty="0">
                <a:latin typeface="Noto Sans CJK JP Regular"/>
                <a:cs typeface="Noto Sans CJK JP Regular"/>
              </a:rPr>
              <a:t>If...Then…</a:t>
            </a:r>
            <a:r>
              <a:rPr sz="4000" b="0" spc="-5" dirty="0">
                <a:latin typeface="Noto Sans CJK JP Regular"/>
                <a:cs typeface="Noto Sans CJK JP Regular"/>
              </a:rPr>
              <a:t>開放式事件管理平台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5576" y="1419618"/>
            <a:ext cx="6909559" cy="31683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208" y="1779663"/>
            <a:ext cx="2525877" cy="2516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01342" y="383146"/>
            <a:ext cx="52698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285" dirty="0">
                <a:latin typeface="Noto Sans CJK JP Regular"/>
                <a:cs typeface="Noto Sans CJK JP Regular"/>
              </a:rPr>
              <a:t>QVR</a:t>
            </a:r>
            <a:r>
              <a:rPr sz="4000" b="0" spc="45" dirty="0">
                <a:latin typeface="Noto Sans CJK JP Regular"/>
                <a:cs typeface="Noto Sans CJK JP Regular"/>
              </a:rPr>
              <a:t> </a:t>
            </a:r>
            <a:r>
              <a:rPr sz="4000" b="0" spc="40" dirty="0">
                <a:latin typeface="Noto Sans CJK JP Regular"/>
                <a:cs typeface="Noto Sans CJK JP Regular"/>
              </a:rPr>
              <a:t>Pro</a:t>
            </a:r>
            <a:r>
              <a:rPr sz="4000" b="0" spc="90" dirty="0">
                <a:latin typeface="Noto Sans CJK JP Regular"/>
                <a:cs typeface="Noto Sans CJK JP Regular"/>
              </a:rPr>
              <a:t> </a:t>
            </a:r>
            <a:r>
              <a:rPr sz="4000" b="0" spc="-5" dirty="0">
                <a:latin typeface="Noto Sans CJK JP Regular"/>
                <a:cs typeface="Noto Sans CJK JP Regular"/>
              </a:rPr>
              <a:t>支援事件種類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76135" y="2758313"/>
            <a:ext cx="15494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客製化事件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66040"/>
            <a:r>
              <a:rPr sz="24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(</a:t>
            </a:r>
            <a:r>
              <a:rPr sz="2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事件</a:t>
            </a:r>
            <a:r>
              <a:rPr sz="2400" spc="7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UR</a:t>
            </a:r>
            <a:r>
              <a:rPr sz="2400" spc="-4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L</a:t>
            </a:r>
            <a:r>
              <a:rPr sz="2400" spc="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)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3567" y="1491627"/>
            <a:ext cx="502920" cy="502920"/>
          </a:xfrm>
          <a:custGeom>
            <a:avLst/>
            <a:gdLst/>
            <a:ahLst/>
            <a:cxnLst/>
            <a:rect l="l" t="t" r="r" b="b"/>
            <a:pathLst>
              <a:path w="502919" h="502919">
                <a:moveTo>
                  <a:pt x="502335" y="0"/>
                </a:moveTo>
                <a:lnTo>
                  <a:pt x="0" y="0"/>
                </a:lnTo>
                <a:lnTo>
                  <a:pt x="0" y="502335"/>
                </a:lnTo>
                <a:lnTo>
                  <a:pt x="123786" y="378548"/>
                </a:lnTo>
                <a:lnTo>
                  <a:pt x="123786" y="119189"/>
                </a:lnTo>
                <a:lnTo>
                  <a:pt x="383133" y="119189"/>
                </a:lnTo>
                <a:lnTo>
                  <a:pt x="502335" y="0"/>
                </a:lnTo>
                <a:close/>
              </a:path>
            </a:pathLst>
          </a:custGeom>
          <a:solidFill>
            <a:srgbClr val="1F497D">
              <a:alpha val="2274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9181" y="1673034"/>
            <a:ext cx="2768600" cy="1035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u="heavy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攝影機智能影像偵測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19685" marR="378460">
              <a:lnSpc>
                <a:spcPct val="135700"/>
              </a:lnSpc>
              <a:spcBef>
                <a:spcPts val="509"/>
              </a:spcBef>
            </a:pP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位移偵測</a:t>
            </a:r>
            <a:r>
              <a:rPr sz="1400" spc="3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/</a:t>
            </a: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聲音偵測</a:t>
            </a:r>
            <a:r>
              <a:rPr sz="1400" spc="3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/</a:t>
            </a: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越線</a:t>
            </a:r>
            <a:r>
              <a:rPr sz="1400" spc="-1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偵</a:t>
            </a: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測</a:t>
            </a:r>
            <a:r>
              <a:rPr sz="1400" spc="2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/ </a:t>
            </a: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遮蔽偵測</a:t>
            </a:r>
            <a:r>
              <a:rPr sz="1400" spc="3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/</a:t>
            </a: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紅外線偵測</a:t>
            </a:r>
            <a:r>
              <a:rPr sz="1400" spc="-7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......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83567" y="3044266"/>
            <a:ext cx="502920" cy="502920"/>
          </a:xfrm>
          <a:custGeom>
            <a:avLst/>
            <a:gdLst/>
            <a:ahLst/>
            <a:cxnLst/>
            <a:rect l="l" t="t" r="r" b="b"/>
            <a:pathLst>
              <a:path w="502919" h="502920">
                <a:moveTo>
                  <a:pt x="502335" y="0"/>
                </a:moveTo>
                <a:lnTo>
                  <a:pt x="0" y="0"/>
                </a:lnTo>
                <a:lnTo>
                  <a:pt x="0" y="502335"/>
                </a:lnTo>
                <a:lnTo>
                  <a:pt x="123786" y="378548"/>
                </a:lnTo>
                <a:lnTo>
                  <a:pt x="123786" y="119189"/>
                </a:lnTo>
                <a:lnTo>
                  <a:pt x="383133" y="119189"/>
                </a:lnTo>
                <a:lnTo>
                  <a:pt x="502335" y="0"/>
                </a:lnTo>
                <a:close/>
              </a:path>
            </a:pathLst>
          </a:custGeom>
          <a:solidFill>
            <a:srgbClr val="1F497D">
              <a:alpha val="2274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69181" y="3225672"/>
            <a:ext cx="2159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u="heavy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攝影機警報輸入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23931" y="1491627"/>
            <a:ext cx="502920" cy="502920"/>
          </a:xfrm>
          <a:custGeom>
            <a:avLst/>
            <a:gdLst/>
            <a:ahLst/>
            <a:cxnLst/>
            <a:rect l="l" t="t" r="r" b="b"/>
            <a:pathLst>
              <a:path w="502920" h="502919">
                <a:moveTo>
                  <a:pt x="502335" y="0"/>
                </a:moveTo>
                <a:lnTo>
                  <a:pt x="0" y="0"/>
                </a:lnTo>
                <a:lnTo>
                  <a:pt x="0" y="502335"/>
                </a:lnTo>
                <a:lnTo>
                  <a:pt x="123786" y="378548"/>
                </a:lnTo>
                <a:lnTo>
                  <a:pt x="123786" y="119189"/>
                </a:lnTo>
                <a:lnTo>
                  <a:pt x="383133" y="119189"/>
                </a:lnTo>
                <a:lnTo>
                  <a:pt x="502335" y="0"/>
                </a:lnTo>
                <a:close/>
              </a:path>
            </a:pathLst>
          </a:custGeom>
          <a:solidFill>
            <a:srgbClr val="1F497D">
              <a:alpha val="2274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09541" y="1673034"/>
            <a:ext cx="2159000" cy="746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u="heavy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攝影機連線狀態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19685">
              <a:spcBef>
                <a:spcPts val="1110"/>
              </a:spcBef>
            </a:pP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斷線</a:t>
            </a:r>
            <a:r>
              <a:rPr sz="1400" spc="3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/</a:t>
            </a: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恢復連線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23931" y="3044266"/>
            <a:ext cx="502920" cy="502920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502335" y="0"/>
                </a:moveTo>
                <a:lnTo>
                  <a:pt x="0" y="0"/>
                </a:lnTo>
                <a:lnTo>
                  <a:pt x="0" y="502335"/>
                </a:lnTo>
                <a:lnTo>
                  <a:pt x="123786" y="378548"/>
                </a:lnTo>
                <a:lnTo>
                  <a:pt x="123786" y="119189"/>
                </a:lnTo>
                <a:lnTo>
                  <a:pt x="383133" y="119189"/>
                </a:lnTo>
                <a:lnTo>
                  <a:pt x="502335" y="0"/>
                </a:lnTo>
                <a:close/>
              </a:path>
            </a:pathLst>
          </a:custGeom>
          <a:solidFill>
            <a:srgbClr val="1F497D">
              <a:alpha val="2274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09541" y="3225672"/>
            <a:ext cx="2320290" cy="1035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u="heavy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錄影空間狀態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19685" marR="5080">
              <a:lnSpc>
                <a:spcPct val="135700"/>
              </a:lnSpc>
              <a:spcBef>
                <a:spcPts val="509"/>
              </a:spcBef>
            </a:pP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錄影空間錯誤</a:t>
            </a:r>
            <a:r>
              <a:rPr sz="1400" spc="3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/</a:t>
            </a: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錄影空間</a:t>
            </a:r>
            <a:r>
              <a:rPr sz="1400" spc="-1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警</a:t>
            </a: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告</a:t>
            </a:r>
            <a:r>
              <a:rPr sz="1400" spc="2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/ </a:t>
            </a: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錄影空間已滿</a:t>
            </a:r>
            <a:r>
              <a:rPr sz="1400" spc="3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/</a:t>
            </a: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錄影空間</a:t>
            </a:r>
            <a:r>
              <a:rPr sz="1400" spc="-1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恢</a:t>
            </a: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復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8848" y="422186"/>
            <a:ext cx="7172959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客製您自己的</a:t>
            </a:r>
            <a:r>
              <a:rPr sz="4000" b="0" spc="285" dirty="0">
                <a:latin typeface="Noto Sans CJK JP Regular"/>
                <a:cs typeface="Noto Sans CJK JP Regular"/>
              </a:rPr>
              <a:t>QVR</a:t>
            </a:r>
            <a:r>
              <a:rPr sz="4000" b="0" spc="40" dirty="0">
                <a:latin typeface="Noto Sans CJK JP Regular"/>
                <a:cs typeface="Noto Sans CJK JP Regular"/>
              </a:rPr>
              <a:t> Pro</a:t>
            </a:r>
            <a:r>
              <a:rPr sz="4000" b="0" spc="-5" dirty="0">
                <a:latin typeface="Noto Sans CJK JP Regular"/>
                <a:cs typeface="Noto Sans CJK JP Regular"/>
              </a:rPr>
              <a:t>事件種類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7477" y="1356969"/>
            <a:ext cx="755586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73050" indent="-260350">
              <a:spcBef>
                <a:spcPts val="105"/>
              </a:spcBef>
              <a:buClr>
                <a:srgbClr val="215968"/>
              </a:buClr>
              <a:buSzPct val="85000"/>
              <a:buFont typeface="Verdana"/>
              <a:buChar char="•"/>
              <a:tabLst>
                <a:tab pos="273685" algn="l"/>
              </a:tabLst>
            </a:pP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第三方使用「事件</a:t>
            </a:r>
            <a:r>
              <a:rPr sz="2000" spc="2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URL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」，透過</a:t>
            </a:r>
            <a:r>
              <a:rPr sz="2000" spc="1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HTTP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介面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傳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送事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件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進</a:t>
            </a:r>
            <a:r>
              <a:rPr sz="2000" spc="14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z="2000" spc="1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000" spc="2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Pro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99591" y="1923681"/>
            <a:ext cx="7214717" cy="26829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39756" y="2499741"/>
            <a:ext cx="2179066" cy="187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90135" y="2093099"/>
            <a:ext cx="10287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事件</a:t>
            </a:r>
            <a:r>
              <a:rPr sz="20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URL</a:t>
            </a:r>
            <a:endParaRPr sz="20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1342" y="383146"/>
            <a:ext cx="52698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285" dirty="0">
                <a:latin typeface="Noto Sans CJK JP Regular"/>
                <a:cs typeface="Noto Sans CJK JP Regular"/>
              </a:rPr>
              <a:t>QVR</a:t>
            </a:r>
            <a:r>
              <a:rPr sz="4000" b="0" spc="45" dirty="0">
                <a:latin typeface="Noto Sans CJK JP Regular"/>
                <a:cs typeface="Noto Sans CJK JP Regular"/>
              </a:rPr>
              <a:t> </a:t>
            </a:r>
            <a:r>
              <a:rPr sz="4000" b="0" spc="40" dirty="0">
                <a:latin typeface="Noto Sans CJK JP Regular"/>
                <a:cs typeface="Noto Sans CJK JP Regular"/>
              </a:rPr>
              <a:t>Pro</a:t>
            </a:r>
            <a:r>
              <a:rPr sz="4000" b="0" spc="90" dirty="0">
                <a:latin typeface="Noto Sans CJK JP Regular"/>
                <a:cs typeface="Noto Sans CJK JP Regular"/>
              </a:rPr>
              <a:t> </a:t>
            </a:r>
            <a:r>
              <a:rPr sz="4000" b="0" spc="-5" dirty="0">
                <a:latin typeface="Noto Sans CJK JP Regular"/>
                <a:cs typeface="Noto Sans CJK JP Regular"/>
              </a:rPr>
              <a:t>支援動作種類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12154" y="2212492"/>
            <a:ext cx="2525890" cy="25167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19468" y="3152876"/>
            <a:ext cx="15494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客製化動作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66040"/>
            <a:r>
              <a:rPr sz="24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(</a:t>
            </a:r>
            <a:r>
              <a:rPr sz="2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動作</a:t>
            </a:r>
            <a:r>
              <a:rPr sz="2400" spc="7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UR</a:t>
            </a:r>
            <a:r>
              <a:rPr sz="2400" spc="-4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L</a:t>
            </a:r>
            <a:r>
              <a:rPr sz="2400" spc="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)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27584" y="1563636"/>
            <a:ext cx="502920" cy="502920"/>
          </a:xfrm>
          <a:custGeom>
            <a:avLst/>
            <a:gdLst/>
            <a:ahLst/>
            <a:cxnLst/>
            <a:rect l="l" t="t" r="r" b="b"/>
            <a:pathLst>
              <a:path w="502919" h="502919">
                <a:moveTo>
                  <a:pt x="502335" y="0"/>
                </a:moveTo>
                <a:lnTo>
                  <a:pt x="0" y="0"/>
                </a:lnTo>
                <a:lnTo>
                  <a:pt x="0" y="502335"/>
                </a:lnTo>
                <a:lnTo>
                  <a:pt x="123786" y="378548"/>
                </a:lnTo>
                <a:lnTo>
                  <a:pt x="123786" y="119189"/>
                </a:lnTo>
                <a:lnTo>
                  <a:pt x="383133" y="119189"/>
                </a:lnTo>
                <a:lnTo>
                  <a:pt x="502335" y="0"/>
                </a:lnTo>
                <a:close/>
              </a:path>
            </a:pathLst>
          </a:custGeom>
          <a:solidFill>
            <a:srgbClr val="1F497D">
              <a:alpha val="2274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3196" y="1745043"/>
            <a:ext cx="2159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u="heavy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攝影機事件錄影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054525" y="1563636"/>
            <a:ext cx="502920" cy="502920"/>
          </a:xfrm>
          <a:custGeom>
            <a:avLst/>
            <a:gdLst/>
            <a:ahLst/>
            <a:cxnLst/>
            <a:rect l="l" t="t" r="r" b="b"/>
            <a:pathLst>
              <a:path w="502920" h="502919">
                <a:moveTo>
                  <a:pt x="502335" y="0"/>
                </a:moveTo>
                <a:lnTo>
                  <a:pt x="0" y="0"/>
                </a:lnTo>
                <a:lnTo>
                  <a:pt x="0" y="502335"/>
                </a:lnTo>
                <a:lnTo>
                  <a:pt x="123786" y="378548"/>
                </a:lnTo>
                <a:lnTo>
                  <a:pt x="123786" y="119189"/>
                </a:lnTo>
                <a:lnTo>
                  <a:pt x="383133" y="119189"/>
                </a:lnTo>
                <a:lnTo>
                  <a:pt x="502335" y="0"/>
                </a:lnTo>
                <a:close/>
              </a:path>
            </a:pathLst>
          </a:custGeom>
          <a:solidFill>
            <a:srgbClr val="1F497D">
              <a:alpha val="2274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21708" y="1745043"/>
            <a:ext cx="32404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u="heavy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攝影機控制</a:t>
            </a:r>
            <a:r>
              <a:rPr sz="2400" u="heavy" spc="25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(</a:t>
            </a:r>
            <a:r>
              <a:rPr sz="2400" u="heavy" spc="-25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P</a:t>
            </a:r>
            <a:r>
              <a:rPr sz="2400" u="heavy" spc="-2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T</a:t>
            </a:r>
            <a:r>
              <a:rPr sz="2400" u="heavy" spc="6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Z</a:t>
            </a:r>
            <a:r>
              <a:rPr sz="2400" u="heavy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預設點</a:t>
            </a:r>
            <a:r>
              <a:rPr sz="2400" u="heavy" spc="3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)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67936" y="2556713"/>
            <a:ext cx="502920" cy="502920"/>
          </a:xfrm>
          <a:custGeom>
            <a:avLst/>
            <a:gdLst/>
            <a:ahLst/>
            <a:cxnLst/>
            <a:rect l="l" t="t" r="r" b="b"/>
            <a:pathLst>
              <a:path w="502920" h="502919">
                <a:moveTo>
                  <a:pt x="502335" y="0"/>
                </a:moveTo>
                <a:lnTo>
                  <a:pt x="0" y="0"/>
                </a:lnTo>
                <a:lnTo>
                  <a:pt x="0" y="502335"/>
                </a:lnTo>
                <a:lnTo>
                  <a:pt x="123786" y="378548"/>
                </a:lnTo>
                <a:lnTo>
                  <a:pt x="123786" y="119189"/>
                </a:lnTo>
                <a:lnTo>
                  <a:pt x="383133" y="119189"/>
                </a:lnTo>
                <a:lnTo>
                  <a:pt x="502335" y="0"/>
                </a:lnTo>
                <a:close/>
              </a:path>
            </a:pathLst>
          </a:custGeom>
          <a:solidFill>
            <a:srgbClr val="1F497D">
              <a:alpha val="2274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53559" y="2738120"/>
            <a:ext cx="746125" cy="1325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u="heavy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通知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19685" marR="5080" algn="just">
              <a:lnSpc>
                <a:spcPct val="135700"/>
              </a:lnSpc>
              <a:spcBef>
                <a:spcPts val="509"/>
              </a:spcBef>
            </a:pP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推播通知 電子郵件 簡訊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7584" y="2556713"/>
            <a:ext cx="502920" cy="502920"/>
          </a:xfrm>
          <a:custGeom>
            <a:avLst/>
            <a:gdLst/>
            <a:ahLst/>
            <a:cxnLst/>
            <a:rect l="l" t="t" r="r" b="b"/>
            <a:pathLst>
              <a:path w="502919" h="502919">
                <a:moveTo>
                  <a:pt x="502335" y="0"/>
                </a:moveTo>
                <a:lnTo>
                  <a:pt x="0" y="0"/>
                </a:lnTo>
                <a:lnTo>
                  <a:pt x="0" y="502335"/>
                </a:lnTo>
                <a:lnTo>
                  <a:pt x="123786" y="378548"/>
                </a:lnTo>
                <a:lnTo>
                  <a:pt x="123786" y="119189"/>
                </a:lnTo>
                <a:lnTo>
                  <a:pt x="383133" y="119189"/>
                </a:lnTo>
                <a:lnTo>
                  <a:pt x="502335" y="0"/>
                </a:lnTo>
                <a:close/>
              </a:path>
            </a:pathLst>
          </a:custGeom>
          <a:solidFill>
            <a:srgbClr val="1F497D">
              <a:alpha val="2274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3196" y="2738120"/>
            <a:ext cx="2159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u="heavy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攝影機警報輸出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8848" y="422186"/>
            <a:ext cx="7172959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客製您自己的</a:t>
            </a:r>
            <a:r>
              <a:rPr sz="4000" b="0" spc="285" dirty="0">
                <a:latin typeface="Noto Sans CJK JP Regular"/>
                <a:cs typeface="Noto Sans CJK JP Regular"/>
              </a:rPr>
              <a:t>QVR</a:t>
            </a:r>
            <a:r>
              <a:rPr sz="4000" b="0" spc="40" dirty="0">
                <a:latin typeface="Noto Sans CJK JP Regular"/>
                <a:cs typeface="Noto Sans CJK JP Regular"/>
              </a:rPr>
              <a:t> Pro</a:t>
            </a:r>
            <a:r>
              <a:rPr sz="4000" b="0" spc="-5" dirty="0">
                <a:latin typeface="Noto Sans CJK JP Regular"/>
                <a:cs typeface="Noto Sans CJK JP Regular"/>
              </a:rPr>
              <a:t>動作種類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8914" y="1356969"/>
            <a:ext cx="756221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73050" indent="-260350">
              <a:spcBef>
                <a:spcPts val="105"/>
              </a:spcBef>
              <a:buClr>
                <a:srgbClr val="215968"/>
              </a:buClr>
              <a:buSzPct val="85000"/>
              <a:buFont typeface="Verdana"/>
              <a:buChar char="•"/>
              <a:tabLst>
                <a:tab pos="273685" algn="l"/>
              </a:tabLst>
            </a:pPr>
            <a:r>
              <a:rPr sz="2000" spc="14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z="2000" spc="4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000" spc="2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Pro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使用「動作</a:t>
            </a:r>
            <a:r>
              <a:rPr sz="2000" spc="2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URL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」，透過</a:t>
            </a:r>
            <a:r>
              <a:rPr sz="2000" spc="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HTTP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介面傳送事件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至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第三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方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3532" y="1864817"/>
            <a:ext cx="8530559" cy="27951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13823" y="1967296"/>
            <a:ext cx="2626334" cy="25935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5787" y="523862"/>
            <a:ext cx="7651291" cy="4435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50035" y="383146"/>
            <a:ext cx="40855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結合兩方事件引擎</a:t>
            </a:r>
            <a:endParaRPr sz="40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725156" y="1171955"/>
            <a:ext cx="1275588" cy="5455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8924937" y="1242060"/>
            <a:ext cx="84950" cy="3520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764780" y="1242060"/>
            <a:ext cx="35725" cy="3520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7786713" y="1213840"/>
            <a:ext cx="1152525" cy="422275"/>
          </a:xfrm>
          <a:custGeom>
            <a:avLst/>
            <a:gdLst/>
            <a:ahLst/>
            <a:cxnLst/>
            <a:rect l="l" t="t" r="r" b="b"/>
            <a:pathLst>
              <a:path w="1152525" h="422275">
                <a:moveTo>
                  <a:pt x="1081697" y="0"/>
                </a:moveTo>
                <a:lnTo>
                  <a:pt x="70307" y="0"/>
                </a:lnTo>
                <a:lnTo>
                  <a:pt x="42937" y="5525"/>
                </a:lnTo>
                <a:lnTo>
                  <a:pt x="20589" y="20594"/>
                </a:lnTo>
                <a:lnTo>
                  <a:pt x="5524" y="42942"/>
                </a:lnTo>
                <a:lnTo>
                  <a:pt x="0" y="70307"/>
                </a:lnTo>
                <a:lnTo>
                  <a:pt x="0" y="351510"/>
                </a:lnTo>
                <a:lnTo>
                  <a:pt x="5524" y="378872"/>
                </a:lnTo>
                <a:lnTo>
                  <a:pt x="20589" y="401216"/>
                </a:lnTo>
                <a:lnTo>
                  <a:pt x="42937" y="416281"/>
                </a:lnTo>
                <a:lnTo>
                  <a:pt x="70307" y="421805"/>
                </a:lnTo>
                <a:lnTo>
                  <a:pt x="1081697" y="421805"/>
                </a:lnTo>
                <a:lnTo>
                  <a:pt x="1109061" y="416281"/>
                </a:lnTo>
                <a:lnTo>
                  <a:pt x="1131409" y="401216"/>
                </a:lnTo>
                <a:lnTo>
                  <a:pt x="1146478" y="378872"/>
                </a:lnTo>
                <a:lnTo>
                  <a:pt x="1152004" y="351510"/>
                </a:lnTo>
                <a:lnTo>
                  <a:pt x="1152004" y="70307"/>
                </a:lnTo>
                <a:lnTo>
                  <a:pt x="1146478" y="42942"/>
                </a:lnTo>
                <a:lnTo>
                  <a:pt x="1131409" y="20594"/>
                </a:lnTo>
                <a:lnTo>
                  <a:pt x="1109061" y="5525"/>
                </a:lnTo>
                <a:lnTo>
                  <a:pt x="1081697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7786713" y="1213840"/>
            <a:ext cx="1152525" cy="422275"/>
          </a:xfrm>
          <a:custGeom>
            <a:avLst/>
            <a:gdLst/>
            <a:ahLst/>
            <a:cxnLst/>
            <a:rect l="l" t="t" r="r" b="b"/>
            <a:pathLst>
              <a:path w="1152525" h="422275">
                <a:moveTo>
                  <a:pt x="0" y="70307"/>
                </a:moveTo>
                <a:lnTo>
                  <a:pt x="5524" y="42942"/>
                </a:lnTo>
                <a:lnTo>
                  <a:pt x="20589" y="20594"/>
                </a:lnTo>
                <a:lnTo>
                  <a:pt x="42937" y="5525"/>
                </a:lnTo>
                <a:lnTo>
                  <a:pt x="70307" y="0"/>
                </a:lnTo>
                <a:lnTo>
                  <a:pt x="1081697" y="0"/>
                </a:lnTo>
                <a:lnTo>
                  <a:pt x="1109061" y="5525"/>
                </a:lnTo>
                <a:lnTo>
                  <a:pt x="1131409" y="20594"/>
                </a:lnTo>
                <a:lnTo>
                  <a:pt x="1146478" y="42942"/>
                </a:lnTo>
                <a:lnTo>
                  <a:pt x="1152004" y="70307"/>
                </a:lnTo>
                <a:lnTo>
                  <a:pt x="1152004" y="351510"/>
                </a:lnTo>
                <a:lnTo>
                  <a:pt x="1146478" y="378872"/>
                </a:lnTo>
                <a:lnTo>
                  <a:pt x="1131409" y="401216"/>
                </a:lnTo>
                <a:lnTo>
                  <a:pt x="1109061" y="416281"/>
                </a:lnTo>
                <a:lnTo>
                  <a:pt x="1081697" y="421805"/>
                </a:lnTo>
                <a:lnTo>
                  <a:pt x="70307" y="421805"/>
                </a:lnTo>
                <a:lnTo>
                  <a:pt x="42937" y="416281"/>
                </a:lnTo>
                <a:lnTo>
                  <a:pt x="20589" y="401216"/>
                </a:lnTo>
                <a:lnTo>
                  <a:pt x="5524" y="378872"/>
                </a:lnTo>
                <a:lnTo>
                  <a:pt x="0" y="351510"/>
                </a:lnTo>
                <a:lnTo>
                  <a:pt x="0" y="70307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01737" y="1299273"/>
            <a:ext cx="92265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Live</a:t>
            </a:r>
            <a:r>
              <a:rPr sz="14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Demo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07005" y="2935243"/>
            <a:ext cx="580231" cy="5802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8818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定義您自己的 事件管理生態系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2654" y="383146"/>
            <a:ext cx="40855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更彈性的事件定義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7477" y="1214094"/>
            <a:ext cx="20675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73050" indent="-260350">
              <a:spcBef>
                <a:spcPts val="105"/>
              </a:spcBef>
              <a:buClr>
                <a:srgbClr val="215968"/>
              </a:buClr>
              <a:buSzPct val="85000"/>
              <a:buFont typeface="Verdana"/>
              <a:buChar char="•"/>
              <a:tabLst>
                <a:tab pos="273685" algn="l"/>
              </a:tabLst>
            </a:pP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更精確定義事件</a:t>
            </a:r>
            <a:endParaRPr sz="20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1559" y="1995690"/>
            <a:ext cx="7783699" cy="1992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76662" y="2146884"/>
            <a:ext cx="11747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單一</a:t>
            </a:r>
            <a:r>
              <a:rPr sz="1400" spc="7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/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多個事件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02542" y="2054699"/>
            <a:ext cx="14630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9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QVR</a:t>
            </a:r>
            <a:r>
              <a:rPr sz="1400" spc="-2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1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Pro</a:t>
            </a: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事件引擎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4133" y="3606870"/>
            <a:ext cx="7391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位移偵測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36820" y="3601342"/>
            <a:ext cx="7391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警報輸入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97078" y="2134759"/>
            <a:ext cx="1174750" cy="660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單一</a:t>
            </a:r>
            <a:r>
              <a:rPr sz="1400" spc="7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/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多個動作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>
              <a:spcBef>
                <a:spcPts val="20"/>
              </a:spcBef>
            </a:pPr>
            <a:endParaRPr sz="14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47040">
              <a:spcBef>
                <a:spcPts val="5"/>
              </a:spcBef>
            </a:pP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警報輸出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70842" y="3037889"/>
            <a:ext cx="7391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事件錄影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85107" y="3534833"/>
            <a:ext cx="7391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寄送簡訊</a:t>
            </a:r>
            <a:endParaRPr sz="1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2958" y="350748"/>
            <a:ext cx="64979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932430" algn="l"/>
              </a:tabLst>
            </a:pPr>
            <a:r>
              <a:rPr spc="-5" dirty="0"/>
              <a:t>平台化架構	一機多樣化應用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551176" y="4694916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latin typeface="Trebuchet MS"/>
                <a:cs typeface="Trebuchet MS"/>
              </a:rPr>
              <a:t>9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7659" y="1299970"/>
            <a:ext cx="8311896" cy="26075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7530" y="1360195"/>
            <a:ext cx="8152765" cy="2447290"/>
          </a:xfrm>
          <a:custGeom>
            <a:avLst/>
            <a:gdLst/>
            <a:ahLst/>
            <a:cxnLst/>
            <a:rect l="l" t="t" r="r" b="b"/>
            <a:pathLst>
              <a:path w="8152765" h="2447290">
                <a:moveTo>
                  <a:pt x="0" y="0"/>
                </a:moveTo>
                <a:lnTo>
                  <a:pt x="8152206" y="0"/>
                </a:lnTo>
                <a:lnTo>
                  <a:pt x="8152206" y="2447099"/>
                </a:lnTo>
                <a:lnTo>
                  <a:pt x="0" y="2447099"/>
                </a:lnTo>
                <a:lnTo>
                  <a:pt x="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7530" y="1360195"/>
            <a:ext cx="8152765" cy="2447290"/>
          </a:xfrm>
          <a:custGeom>
            <a:avLst/>
            <a:gdLst/>
            <a:ahLst/>
            <a:cxnLst/>
            <a:rect l="l" t="t" r="r" b="b"/>
            <a:pathLst>
              <a:path w="8152765" h="2447290">
                <a:moveTo>
                  <a:pt x="0" y="0"/>
                </a:moveTo>
                <a:lnTo>
                  <a:pt x="8152206" y="0"/>
                </a:lnTo>
                <a:lnTo>
                  <a:pt x="8152206" y="2447099"/>
                </a:lnTo>
                <a:lnTo>
                  <a:pt x="0" y="2447099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07530" y="1429778"/>
            <a:ext cx="81527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spc="3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QTS</a:t>
            </a:r>
            <a:r>
              <a:rPr sz="2400" spc="4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4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作業系統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91668" y="2965716"/>
            <a:ext cx="5553443" cy="5013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26920" y="2945892"/>
            <a:ext cx="2281428" cy="798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26920" y="3367735"/>
            <a:ext cx="2281428" cy="521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1766" y="3025533"/>
            <a:ext cx="5393055" cy="342265"/>
          </a:xfrm>
          <a:custGeom>
            <a:avLst/>
            <a:gdLst/>
            <a:ahLst/>
            <a:cxnLst/>
            <a:rect l="l" t="t" r="r" b="b"/>
            <a:pathLst>
              <a:path w="5393055" h="342264">
                <a:moveTo>
                  <a:pt x="0" y="0"/>
                </a:moveTo>
                <a:lnTo>
                  <a:pt x="5392801" y="0"/>
                </a:lnTo>
                <a:lnTo>
                  <a:pt x="5392801" y="341998"/>
                </a:lnTo>
                <a:lnTo>
                  <a:pt x="0" y="341998"/>
                </a:lnTo>
                <a:lnTo>
                  <a:pt x="0" y="0"/>
                </a:lnTo>
                <a:close/>
              </a:path>
            </a:pathLst>
          </a:custGeom>
          <a:solidFill>
            <a:srgbClr val="9537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1766" y="3025533"/>
            <a:ext cx="5393055" cy="342265"/>
          </a:xfrm>
          <a:custGeom>
            <a:avLst/>
            <a:gdLst/>
            <a:ahLst/>
            <a:cxnLst/>
            <a:rect l="l" t="t" r="r" b="b"/>
            <a:pathLst>
              <a:path w="5393055" h="342264">
                <a:moveTo>
                  <a:pt x="0" y="0"/>
                </a:moveTo>
                <a:lnTo>
                  <a:pt x="5392801" y="0"/>
                </a:lnTo>
                <a:lnTo>
                  <a:pt x="5392801" y="341998"/>
                </a:lnTo>
                <a:lnTo>
                  <a:pt x="0" y="341998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89635" y="3040570"/>
            <a:ext cx="53606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9264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Container</a:t>
            </a:r>
            <a:r>
              <a:rPr sz="1800" spc="3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Station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91668" y="2130551"/>
            <a:ext cx="4043172" cy="9448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1779" y="2189619"/>
            <a:ext cx="3883660" cy="786130"/>
          </a:xfrm>
          <a:custGeom>
            <a:avLst/>
            <a:gdLst/>
            <a:ahLst/>
            <a:cxnLst/>
            <a:rect l="l" t="t" r="r" b="b"/>
            <a:pathLst>
              <a:path w="3883660" h="786130">
                <a:moveTo>
                  <a:pt x="0" y="0"/>
                </a:moveTo>
                <a:lnTo>
                  <a:pt x="3883202" y="0"/>
                </a:lnTo>
                <a:lnTo>
                  <a:pt x="3883202" y="785698"/>
                </a:lnTo>
                <a:lnTo>
                  <a:pt x="0" y="785698"/>
                </a:lnTo>
                <a:lnTo>
                  <a:pt x="0" y="0"/>
                </a:lnTo>
                <a:close/>
              </a:path>
            </a:pathLst>
          </a:custGeom>
          <a:solidFill>
            <a:srgbClr val="F34F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1779" y="2189619"/>
            <a:ext cx="3883660" cy="786130"/>
          </a:xfrm>
          <a:custGeom>
            <a:avLst/>
            <a:gdLst/>
            <a:ahLst/>
            <a:cxnLst/>
            <a:rect l="l" t="t" r="r" b="b"/>
            <a:pathLst>
              <a:path w="3883660" h="786130">
                <a:moveTo>
                  <a:pt x="0" y="0"/>
                </a:moveTo>
                <a:lnTo>
                  <a:pt x="3883202" y="0"/>
                </a:lnTo>
                <a:lnTo>
                  <a:pt x="3883202" y="785698"/>
                </a:lnTo>
                <a:lnTo>
                  <a:pt x="0" y="785698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89635" y="2426512"/>
            <a:ext cx="38512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2669">
              <a:lnSpc>
                <a:spcPct val="100000"/>
              </a:lnSpc>
              <a:spcBef>
                <a:spcPts val="100"/>
              </a:spcBef>
            </a:pPr>
            <a:r>
              <a:rPr sz="1800" spc="9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QVR</a:t>
            </a:r>
            <a:r>
              <a:rPr sz="1800" spc="4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Pro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13004" y="3369564"/>
            <a:ext cx="8121396" cy="4892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75348" y="3417709"/>
            <a:ext cx="7997190" cy="359410"/>
          </a:xfrm>
          <a:custGeom>
            <a:avLst/>
            <a:gdLst/>
            <a:ahLst/>
            <a:cxnLst/>
            <a:rect l="l" t="t" r="r" b="b"/>
            <a:pathLst>
              <a:path w="7997190" h="359410">
                <a:moveTo>
                  <a:pt x="0" y="0"/>
                </a:moveTo>
                <a:lnTo>
                  <a:pt x="7997101" y="0"/>
                </a:lnTo>
                <a:lnTo>
                  <a:pt x="7997101" y="359397"/>
                </a:lnTo>
                <a:lnTo>
                  <a:pt x="0" y="359397"/>
                </a:lnTo>
                <a:lnTo>
                  <a:pt x="0" y="0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75348" y="3417709"/>
            <a:ext cx="7997190" cy="359410"/>
          </a:xfrm>
          <a:custGeom>
            <a:avLst/>
            <a:gdLst/>
            <a:ahLst/>
            <a:cxnLst/>
            <a:rect l="l" t="t" r="r" b="b"/>
            <a:pathLst>
              <a:path w="7997190" h="359410">
                <a:moveTo>
                  <a:pt x="0" y="0"/>
                </a:moveTo>
                <a:lnTo>
                  <a:pt x="7997101" y="0"/>
                </a:lnTo>
                <a:lnTo>
                  <a:pt x="7997101" y="359397"/>
                </a:lnTo>
                <a:lnTo>
                  <a:pt x="0" y="359397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94398" y="3441458"/>
            <a:ext cx="79470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6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資料儲存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871971" y="2965716"/>
            <a:ext cx="2680716" cy="5013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887211" y="2945892"/>
            <a:ext cx="2648712" cy="473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952172" y="3025546"/>
            <a:ext cx="2520315" cy="342265"/>
          </a:xfrm>
          <a:custGeom>
            <a:avLst/>
            <a:gdLst/>
            <a:ahLst/>
            <a:cxnLst/>
            <a:rect l="l" t="t" r="r" b="b"/>
            <a:pathLst>
              <a:path w="2520315" h="342264">
                <a:moveTo>
                  <a:pt x="0" y="0"/>
                </a:moveTo>
                <a:lnTo>
                  <a:pt x="2520302" y="0"/>
                </a:lnTo>
                <a:lnTo>
                  <a:pt x="2520302" y="341998"/>
                </a:lnTo>
                <a:lnTo>
                  <a:pt x="0" y="341998"/>
                </a:lnTo>
                <a:lnTo>
                  <a:pt x="0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952172" y="3025546"/>
            <a:ext cx="2520315" cy="342265"/>
          </a:xfrm>
          <a:custGeom>
            <a:avLst/>
            <a:gdLst/>
            <a:ahLst/>
            <a:cxnLst/>
            <a:rect l="l" t="t" r="r" b="b"/>
            <a:pathLst>
              <a:path w="2520315" h="342264">
                <a:moveTo>
                  <a:pt x="0" y="0"/>
                </a:moveTo>
                <a:lnTo>
                  <a:pt x="2520302" y="0"/>
                </a:lnTo>
                <a:lnTo>
                  <a:pt x="2520302" y="341998"/>
                </a:lnTo>
                <a:lnTo>
                  <a:pt x="0" y="341998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966459" y="3040583"/>
            <a:ext cx="24803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2555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Virtualization</a:t>
            </a:r>
            <a:r>
              <a:rPr sz="18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Station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890259" y="2100072"/>
            <a:ext cx="2631947" cy="9570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952172" y="2141829"/>
            <a:ext cx="2508885" cy="833755"/>
          </a:xfrm>
          <a:custGeom>
            <a:avLst/>
            <a:gdLst/>
            <a:ahLst/>
            <a:cxnLst/>
            <a:rect l="l" t="t" r="r" b="b"/>
            <a:pathLst>
              <a:path w="2508884" h="833755">
                <a:moveTo>
                  <a:pt x="0" y="0"/>
                </a:moveTo>
                <a:lnTo>
                  <a:pt x="2508300" y="0"/>
                </a:lnTo>
                <a:lnTo>
                  <a:pt x="2508300" y="833399"/>
                </a:lnTo>
                <a:lnTo>
                  <a:pt x="0" y="833399"/>
                </a:lnTo>
                <a:lnTo>
                  <a:pt x="0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952172" y="2141829"/>
            <a:ext cx="2508885" cy="833755"/>
          </a:xfrm>
          <a:custGeom>
            <a:avLst/>
            <a:gdLst/>
            <a:ahLst/>
            <a:cxnLst/>
            <a:rect l="l" t="t" r="r" b="b"/>
            <a:pathLst>
              <a:path w="2508884" h="833755">
                <a:moveTo>
                  <a:pt x="0" y="0"/>
                </a:moveTo>
                <a:lnTo>
                  <a:pt x="2508300" y="0"/>
                </a:lnTo>
                <a:lnTo>
                  <a:pt x="2508300" y="833399"/>
                </a:lnTo>
                <a:lnTo>
                  <a:pt x="0" y="833399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971222" y="2402573"/>
            <a:ext cx="24707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3855">
              <a:lnSpc>
                <a:spcPct val="100000"/>
              </a:lnSpc>
              <a:spcBef>
                <a:spcPts val="100"/>
              </a:spcBef>
            </a:pPr>
            <a:r>
              <a:rPr sz="18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Windows</a:t>
            </a:r>
            <a:r>
              <a:rPr sz="1800" spc="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虛擬機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57223" y="2285996"/>
            <a:ext cx="571503" cy="5715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07593" y="3827348"/>
            <a:ext cx="8175625" cy="394335"/>
          </a:xfrm>
          <a:custGeom>
            <a:avLst/>
            <a:gdLst/>
            <a:ahLst/>
            <a:cxnLst/>
            <a:rect l="l" t="t" r="r" b="b"/>
            <a:pathLst>
              <a:path w="8175625" h="394335">
                <a:moveTo>
                  <a:pt x="8175002" y="0"/>
                </a:moveTo>
                <a:lnTo>
                  <a:pt x="0" y="0"/>
                </a:lnTo>
                <a:lnTo>
                  <a:pt x="2905353" y="394195"/>
                </a:lnTo>
                <a:lnTo>
                  <a:pt x="5269649" y="394195"/>
                </a:lnTo>
                <a:lnTo>
                  <a:pt x="8175002" y="0"/>
                </a:lnTo>
                <a:close/>
              </a:path>
            </a:pathLst>
          </a:custGeom>
          <a:solidFill>
            <a:srgbClr val="EEEC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214674" y="4071950"/>
            <a:ext cx="2737446" cy="65006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890259" y="1487424"/>
            <a:ext cx="2631947" cy="6629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5952172" y="1529156"/>
            <a:ext cx="2508885" cy="539115"/>
          </a:xfrm>
          <a:prstGeom prst="rect">
            <a:avLst/>
          </a:prstGeom>
          <a:solidFill>
            <a:srgbClr val="4F81BD"/>
          </a:solidFill>
          <a:ln w="38100">
            <a:solidFill>
              <a:srgbClr val="FFFFFF"/>
            </a:solidFill>
          </a:ln>
        </p:spPr>
        <p:txBody>
          <a:bodyPr vert="horz" wrap="square" lIns="0" tIns="125730" rIns="0" bIns="0" rtlCol="0">
            <a:spAutoFit/>
          </a:bodyPr>
          <a:lstStyle/>
          <a:p>
            <a:pPr marL="567055">
              <a:lnSpc>
                <a:spcPct val="100000"/>
              </a:lnSpc>
              <a:spcBef>
                <a:spcPts val="990"/>
              </a:spcBef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車牌辨識程式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393691" y="2173223"/>
            <a:ext cx="1502664" cy="8717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456099" y="2214562"/>
            <a:ext cx="1379220" cy="749935"/>
          </a:xfrm>
          <a:prstGeom prst="rect">
            <a:avLst/>
          </a:prstGeom>
          <a:solidFill>
            <a:srgbClr val="4F81BD"/>
          </a:solidFill>
          <a:ln w="38100">
            <a:solidFill>
              <a:srgbClr val="FFFFFF"/>
            </a:solidFill>
          </a:ln>
        </p:spPr>
        <p:txBody>
          <a:bodyPr vert="horz" wrap="square" lIns="0" tIns="155575" rIns="0" bIns="0" rtlCol="0">
            <a:spAutoFit/>
          </a:bodyPr>
          <a:lstStyle/>
          <a:p>
            <a:pPr marL="332105" marR="261620" indent="-62865">
              <a:lnSpc>
                <a:spcPct val="100000"/>
              </a:lnSpc>
              <a:spcBef>
                <a:spcPts val="1225"/>
              </a:spcBef>
            </a:pPr>
            <a:r>
              <a:rPr sz="1400" spc="-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Linux</a:t>
            </a:r>
            <a:r>
              <a:rPr sz="1400" spc="-5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門禁 考勤系統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724911" y="2314955"/>
            <a:ext cx="1525524" cy="62484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2786049" y="2357437"/>
            <a:ext cx="1402715" cy="500380"/>
          </a:xfrm>
          <a:prstGeom prst="rect">
            <a:avLst/>
          </a:prstGeom>
          <a:solidFill>
            <a:srgbClr val="4F81BD"/>
          </a:solidFill>
          <a:ln w="38100">
            <a:solidFill>
              <a:srgbClr val="FFFFFF"/>
            </a:solidFill>
          </a:ln>
        </p:spPr>
        <p:txBody>
          <a:bodyPr vert="horz" wrap="square" lIns="0" tIns="137795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108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人臉辨識</a:t>
            </a:r>
            <a:r>
              <a:rPr sz="14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App</a:t>
            </a:r>
            <a:endParaRPr sz="14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97554" y="383146"/>
            <a:ext cx="18783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線上</a:t>
            </a:r>
            <a:r>
              <a:rPr sz="4000" b="0" spc="200" dirty="0">
                <a:latin typeface="Noto Sans CJK JP Regular"/>
                <a:cs typeface="Noto Sans CJK JP Regular"/>
              </a:rPr>
              <a:t>AP</a:t>
            </a:r>
            <a:r>
              <a:rPr sz="4000" b="0" spc="50" dirty="0">
                <a:latin typeface="Noto Sans CJK JP Regular"/>
                <a:cs typeface="Noto Sans CJK JP Regular"/>
              </a:rPr>
              <a:t>I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9498" y="1356969"/>
            <a:ext cx="167957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8600" indent="-215900">
              <a:spcBef>
                <a:spcPts val="105"/>
              </a:spcBef>
              <a:buClr>
                <a:srgbClr val="215968"/>
              </a:buClr>
              <a:buFont typeface="Arial"/>
              <a:buChar char="•"/>
              <a:tabLst>
                <a:tab pos="228600" algn="l"/>
                <a:tab pos="229235" algn="l"/>
              </a:tabLst>
            </a:pP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線上測試</a:t>
            </a:r>
            <a:r>
              <a:rPr sz="2000" spc="22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A</a:t>
            </a:r>
            <a:r>
              <a:rPr sz="2000" spc="-2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P</a:t>
            </a:r>
            <a:r>
              <a:rPr sz="2000" spc="2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I</a:t>
            </a:r>
            <a:endParaRPr sz="20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1474" y="1743252"/>
            <a:ext cx="6664820" cy="31288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566712" y="1738490"/>
            <a:ext cx="6674484" cy="3138805"/>
          </a:xfrm>
          <a:custGeom>
            <a:avLst/>
            <a:gdLst/>
            <a:ahLst/>
            <a:cxnLst/>
            <a:rect l="l" t="t" r="r" b="b"/>
            <a:pathLst>
              <a:path w="6674484" h="3138804">
                <a:moveTo>
                  <a:pt x="0" y="0"/>
                </a:moveTo>
                <a:lnTo>
                  <a:pt x="6674345" y="0"/>
                </a:lnTo>
                <a:lnTo>
                  <a:pt x="6674345" y="3138373"/>
                </a:lnTo>
                <a:lnTo>
                  <a:pt x="0" y="3138373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07638" y="383146"/>
            <a:ext cx="20554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Noto Sans CJK JP Regular"/>
                <a:cs typeface="Noto Sans CJK JP Regular"/>
              </a:rPr>
              <a:t>套件中心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9498" y="1356969"/>
            <a:ext cx="30416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8600" indent="-215900">
              <a:spcBef>
                <a:spcPts val="105"/>
              </a:spcBef>
              <a:buClr>
                <a:srgbClr val="215968"/>
              </a:buClr>
              <a:buFont typeface="Arial"/>
              <a:buChar char="•"/>
              <a:tabLst>
                <a:tab pos="228600" algn="l"/>
                <a:tab pos="229235" algn="l"/>
              </a:tabLst>
            </a:pP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及時擴充攝影機支援清單</a:t>
            </a:r>
            <a:endParaRPr sz="20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19669" y="1994917"/>
            <a:ext cx="5579999" cy="27701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03498" y="1235322"/>
            <a:ext cx="4824539" cy="35686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38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91065" y="1795614"/>
            <a:ext cx="315658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002060"/>
                </a:solidFill>
              </a:rPr>
              <a:t>QVR</a:t>
            </a:r>
            <a:r>
              <a:rPr sz="6000" spc="-95" dirty="0">
                <a:solidFill>
                  <a:srgbClr val="002060"/>
                </a:solidFill>
              </a:rPr>
              <a:t> </a:t>
            </a:r>
            <a:r>
              <a:rPr sz="6000" spc="-5" dirty="0">
                <a:solidFill>
                  <a:srgbClr val="002060"/>
                </a:solidFill>
              </a:rPr>
              <a:t>Pro</a:t>
            </a:r>
            <a:endParaRPr sz="6000"/>
          </a:p>
        </p:txBody>
      </p:sp>
      <p:sp>
        <p:nvSpPr>
          <p:cNvPr id="4" name="object 4"/>
          <p:cNvSpPr txBox="1"/>
          <p:nvPr/>
        </p:nvSpPr>
        <p:spPr>
          <a:xfrm>
            <a:off x="3604043" y="2877172"/>
            <a:ext cx="1854200" cy="8712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2400" dirty="0">
                <a:solidFill>
                  <a:srgbClr val="002060"/>
                </a:solidFill>
                <a:latin typeface="Noto Sans CJK JP Regular"/>
                <a:cs typeface="Noto Sans CJK JP Regular"/>
              </a:rPr>
              <a:t>安全性與管理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20955" algn="ctr">
              <a:spcBef>
                <a:spcPts val="2095"/>
              </a:spcBef>
            </a:pPr>
            <a:r>
              <a:rPr sz="1400" b="1" spc="-5" dirty="0">
                <a:solidFill>
                  <a:srgbClr val="002060"/>
                </a:solidFill>
                <a:latin typeface="Arial"/>
                <a:cs typeface="Arial"/>
              </a:rPr>
              <a:t>Peace</a:t>
            </a:r>
            <a:r>
              <a:rPr sz="1400" b="1" spc="-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2060"/>
                </a:solidFill>
                <a:latin typeface="Arial"/>
                <a:cs typeface="Arial"/>
              </a:rPr>
              <a:t>Kuo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1342" y="383146"/>
            <a:ext cx="52698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285" dirty="0">
                <a:latin typeface="Noto Sans CJK JP Regular"/>
                <a:cs typeface="Noto Sans CJK JP Regular"/>
              </a:rPr>
              <a:t>QVR</a:t>
            </a:r>
            <a:r>
              <a:rPr sz="4000" b="0" spc="45" dirty="0">
                <a:latin typeface="Noto Sans CJK JP Regular"/>
                <a:cs typeface="Noto Sans CJK JP Regular"/>
              </a:rPr>
              <a:t> </a:t>
            </a:r>
            <a:r>
              <a:rPr sz="4000" b="0" spc="40" dirty="0">
                <a:latin typeface="Noto Sans CJK JP Regular"/>
                <a:cs typeface="Noto Sans CJK JP Regular"/>
              </a:rPr>
              <a:t>Pro</a:t>
            </a:r>
            <a:r>
              <a:rPr sz="4000" b="0" spc="90" dirty="0">
                <a:latin typeface="Noto Sans CJK JP Regular"/>
                <a:cs typeface="Noto Sans CJK JP Regular"/>
              </a:rPr>
              <a:t> </a:t>
            </a:r>
            <a:r>
              <a:rPr sz="4000" b="0" spc="-5" dirty="0">
                <a:latin typeface="Noto Sans CJK JP Regular"/>
                <a:cs typeface="Noto Sans CJK JP Regular"/>
              </a:rPr>
              <a:t>安全性與管理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59631" y="2124671"/>
            <a:ext cx="502920" cy="502920"/>
          </a:xfrm>
          <a:custGeom>
            <a:avLst/>
            <a:gdLst/>
            <a:ahLst/>
            <a:cxnLst/>
            <a:rect l="l" t="t" r="r" b="b"/>
            <a:pathLst>
              <a:path w="502919" h="502919">
                <a:moveTo>
                  <a:pt x="502335" y="0"/>
                </a:moveTo>
                <a:lnTo>
                  <a:pt x="0" y="0"/>
                </a:lnTo>
                <a:lnTo>
                  <a:pt x="0" y="502335"/>
                </a:lnTo>
                <a:lnTo>
                  <a:pt x="123786" y="378548"/>
                </a:lnTo>
                <a:lnTo>
                  <a:pt x="123786" y="119189"/>
                </a:lnTo>
                <a:lnTo>
                  <a:pt x="383133" y="119189"/>
                </a:lnTo>
                <a:lnTo>
                  <a:pt x="502335" y="0"/>
                </a:lnTo>
                <a:close/>
              </a:path>
            </a:pathLst>
          </a:custGeom>
          <a:solidFill>
            <a:srgbClr val="1F497D">
              <a:alpha val="2274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19339" y="2094978"/>
            <a:ext cx="2259965" cy="986155"/>
          </a:xfrm>
          <a:prstGeom prst="rect">
            <a:avLst/>
          </a:prstGeom>
        </p:spPr>
        <p:txBody>
          <a:bodyPr vert="horz" wrap="square" lIns="0" tIns="223520" rIns="0" bIns="0" rtlCol="0">
            <a:spAutoFit/>
          </a:bodyPr>
          <a:lstStyle/>
          <a:p>
            <a:pPr marL="12700">
              <a:spcBef>
                <a:spcPts val="1760"/>
              </a:spcBef>
            </a:pPr>
            <a:r>
              <a:rPr sz="2400" u="heavy" spc="17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QVR</a:t>
            </a:r>
            <a:r>
              <a:rPr sz="2400" u="heavy" spc="1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 </a:t>
            </a:r>
            <a:r>
              <a:rPr sz="2400" u="heavy" spc="25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Pro </a:t>
            </a:r>
            <a:r>
              <a:rPr sz="2400" u="heavy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安全性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160020">
              <a:spcBef>
                <a:spcPts val="1100"/>
              </a:spcBef>
            </a:pPr>
            <a:r>
              <a:rPr sz="1600" spc="-5" dirty="0">
                <a:solidFill>
                  <a:srgbClr val="212121"/>
                </a:solidFill>
                <a:latin typeface="Noto Sans CJK JP Regular"/>
                <a:cs typeface="Noto Sans CJK JP Regular"/>
              </a:rPr>
              <a:t>使用者權限管理</a:t>
            </a:r>
            <a:endParaRPr sz="16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88027" y="2124671"/>
            <a:ext cx="502920" cy="502920"/>
          </a:xfrm>
          <a:custGeom>
            <a:avLst/>
            <a:gdLst/>
            <a:ahLst/>
            <a:cxnLst/>
            <a:rect l="l" t="t" r="r" b="b"/>
            <a:pathLst>
              <a:path w="502920" h="502919">
                <a:moveTo>
                  <a:pt x="502335" y="0"/>
                </a:moveTo>
                <a:lnTo>
                  <a:pt x="0" y="0"/>
                </a:lnTo>
                <a:lnTo>
                  <a:pt x="0" y="502335"/>
                </a:lnTo>
                <a:lnTo>
                  <a:pt x="123786" y="378548"/>
                </a:lnTo>
                <a:lnTo>
                  <a:pt x="123786" y="119189"/>
                </a:lnTo>
                <a:lnTo>
                  <a:pt x="383133" y="119189"/>
                </a:lnTo>
                <a:lnTo>
                  <a:pt x="502335" y="0"/>
                </a:lnTo>
                <a:close/>
              </a:path>
            </a:pathLst>
          </a:custGeom>
          <a:solidFill>
            <a:srgbClr val="1F497D">
              <a:alpha val="2274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47729" y="2094978"/>
            <a:ext cx="2560955" cy="986155"/>
          </a:xfrm>
          <a:prstGeom prst="rect">
            <a:avLst/>
          </a:prstGeom>
        </p:spPr>
        <p:txBody>
          <a:bodyPr vert="horz" wrap="square" lIns="0" tIns="223520" rIns="0" bIns="0" rtlCol="0">
            <a:spAutoFit/>
          </a:bodyPr>
          <a:lstStyle/>
          <a:p>
            <a:pPr marL="12700">
              <a:spcBef>
                <a:spcPts val="1760"/>
              </a:spcBef>
            </a:pPr>
            <a:r>
              <a:rPr sz="2400" u="heavy" spc="17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QVR</a:t>
            </a:r>
            <a:r>
              <a:rPr sz="2400" u="heavy" spc="3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 </a:t>
            </a:r>
            <a:r>
              <a:rPr sz="2400" u="heavy" spc="25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Pro</a:t>
            </a:r>
            <a:r>
              <a:rPr sz="2400" u="heavy" spc="5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 </a:t>
            </a:r>
            <a:r>
              <a:rPr sz="2400" u="heavy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的管理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160020">
              <a:spcBef>
                <a:spcPts val="1100"/>
              </a:spcBef>
            </a:pPr>
            <a:r>
              <a:rPr sz="1600" spc="85" dirty="0">
                <a:solidFill>
                  <a:srgbClr val="212121"/>
                </a:solidFill>
                <a:latin typeface="Noto Sans CJK JP Regular"/>
                <a:cs typeface="Noto Sans CJK JP Regular"/>
              </a:rPr>
              <a:t>QVR</a:t>
            </a:r>
            <a:r>
              <a:rPr sz="1600" spc="10" dirty="0">
                <a:solidFill>
                  <a:srgbClr val="212121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-5" dirty="0">
                <a:solidFill>
                  <a:srgbClr val="212121"/>
                </a:solidFill>
                <a:latin typeface="Noto Sans CJK JP Regular"/>
                <a:cs typeface="Noto Sans CJK JP Regular"/>
              </a:rPr>
              <a:t>Center、</a:t>
            </a:r>
            <a:r>
              <a:rPr sz="1600" spc="85" dirty="0">
                <a:solidFill>
                  <a:srgbClr val="212121"/>
                </a:solidFill>
                <a:latin typeface="Noto Sans CJK JP Regular"/>
                <a:cs typeface="Noto Sans CJK JP Regular"/>
              </a:rPr>
              <a:t>QVR</a:t>
            </a:r>
            <a:r>
              <a:rPr sz="1600" spc="35" dirty="0">
                <a:solidFill>
                  <a:srgbClr val="212121"/>
                </a:solidFill>
                <a:latin typeface="Noto Sans CJK JP Regular"/>
                <a:cs typeface="Noto Sans CJK JP Regular"/>
              </a:rPr>
              <a:t> </a:t>
            </a:r>
            <a:r>
              <a:rPr sz="1600" dirty="0">
                <a:solidFill>
                  <a:srgbClr val="212121"/>
                </a:solidFill>
                <a:latin typeface="Noto Sans CJK JP Regular"/>
                <a:cs typeface="Noto Sans CJK JP Regular"/>
              </a:rPr>
              <a:t>Guard</a:t>
            </a:r>
            <a:endParaRPr sz="16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08834" y="383146"/>
            <a:ext cx="42545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285" dirty="0">
                <a:latin typeface="Noto Sans CJK JP Regular"/>
                <a:cs typeface="Noto Sans CJK JP Regular"/>
              </a:rPr>
              <a:t>QVR</a:t>
            </a:r>
            <a:r>
              <a:rPr sz="4000" b="0" spc="45" dirty="0">
                <a:latin typeface="Noto Sans CJK JP Regular"/>
                <a:cs typeface="Noto Sans CJK JP Regular"/>
              </a:rPr>
              <a:t> </a:t>
            </a:r>
            <a:r>
              <a:rPr sz="4000" b="0" spc="40" dirty="0">
                <a:latin typeface="Noto Sans CJK JP Regular"/>
                <a:cs typeface="Noto Sans CJK JP Regular"/>
              </a:rPr>
              <a:t>Pro</a:t>
            </a:r>
            <a:r>
              <a:rPr sz="4000" b="0" spc="85" dirty="0">
                <a:latin typeface="Noto Sans CJK JP Regular"/>
                <a:cs typeface="Noto Sans CJK JP Regular"/>
              </a:rPr>
              <a:t> </a:t>
            </a:r>
            <a:r>
              <a:rPr sz="4000" b="0" spc="-5" dirty="0">
                <a:latin typeface="Noto Sans CJK JP Regular"/>
                <a:cs typeface="Noto Sans CJK JP Regular"/>
              </a:rPr>
              <a:t>權限管理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584" y="1563636"/>
            <a:ext cx="502920" cy="502920"/>
          </a:xfrm>
          <a:custGeom>
            <a:avLst/>
            <a:gdLst/>
            <a:ahLst/>
            <a:cxnLst/>
            <a:rect l="l" t="t" r="r" b="b"/>
            <a:pathLst>
              <a:path w="502919" h="502919">
                <a:moveTo>
                  <a:pt x="502335" y="0"/>
                </a:moveTo>
                <a:lnTo>
                  <a:pt x="0" y="0"/>
                </a:lnTo>
                <a:lnTo>
                  <a:pt x="0" y="502335"/>
                </a:lnTo>
                <a:lnTo>
                  <a:pt x="123786" y="378548"/>
                </a:lnTo>
                <a:lnTo>
                  <a:pt x="123786" y="119189"/>
                </a:lnTo>
                <a:lnTo>
                  <a:pt x="383133" y="119189"/>
                </a:lnTo>
                <a:lnTo>
                  <a:pt x="502335" y="0"/>
                </a:lnTo>
                <a:close/>
              </a:path>
            </a:pathLst>
          </a:custGeom>
          <a:solidFill>
            <a:srgbClr val="1F497D">
              <a:alpha val="2274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7584" y="2787776"/>
            <a:ext cx="502920" cy="502920"/>
          </a:xfrm>
          <a:custGeom>
            <a:avLst/>
            <a:gdLst/>
            <a:ahLst/>
            <a:cxnLst/>
            <a:rect l="l" t="t" r="r" b="b"/>
            <a:pathLst>
              <a:path w="502919" h="502920">
                <a:moveTo>
                  <a:pt x="502335" y="0"/>
                </a:moveTo>
                <a:lnTo>
                  <a:pt x="0" y="0"/>
                </a:lnTo>
                <a:lnTo>
                  <a:pt x="0" y="502335"/>
                </a:lnTo>
                <a:lnTo>
                  <a:pt x="123786" y="378548"/>
                </a:lnTo>
                <a:lnTo>
                  <a:pt x="123786" y="119189"/>
                </a:lnTo>
                <a:lnTo>
                  <a:pt x="383133" y="119189"/>
                </a:lnTo>
                <a:lnTo>
                  <a:pt x="502335" y="0"/>
                </a:lnTo>
                <a:close/>
              </a:path>
            </a:pathLst>
          </a:custGeom>
          <a:solidFill>
            <a:srgbClr val="1F497D">
              <a:alpha val="2274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325">
              <a:lnSpc>
                <a:spcPct val="100000"/>
              </a:lnSpc>
              <a:spcBef>
                <a:spcPts val="100"/>
              </a:spcBef>
            </a:pPr>
            <a:r>
              <a:rPr spc="170" dirty="0"/>
              <a:t>QVR</a:t>
            </a:r>
            <a:r>
              <a:rPr spc="10" dirty="0"/>
              <a:t> </a:t>
            </a:r>
            <a:r>
              <a:rPr spc="25" dirty="0"/>
              <a:t>Pro </a:t>
            </a:r>
            <a:r>
              <a:rPr dirty="0"/>
              <a:t>權限管理特色</a:t>
            </a:r>
          </a:p>
          <a:p>
            <a:pPr>
              <a:lnSpc>
                <a:spcPct val="100000"/>
              </a:lnSpc>
            </a:pP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pc="170" dirty="0"/>
              <a:t>QVR</a:t>
            </a:r>
            <a:r>
              <a:rPr spc="35" dirty="0"/>
              <a:t> </a:t>
            </a:r>
            <a:r>
              <a:rPr spc="25" dirty="0"/>
              <a:t>Pro</a:t>
            </a:r>
            <a:r>
              <a:rPr spc="60" dirty="0"/>
              <a:t> </a:t>
            </a:r>
            <a:r>
              <a:rPr dirty="0"/>
              <a:t>安全性</a:t>
            </a:r>
          </a:p>
          <a:p>
            <a:pPr marL="45720">
              <a:lnSpc>
                <a:spcPct val="100000"/>
              </a:lnSpc>
              <a:spcBef>
                <a:spcPts val="1100"/>
              </a:spcBef>
            </a:pPr>
            <a:r>
              <a:rPr sz="1600" u="none" spc="-5" dirty="0">
                <a:solidFill>
                  <a:srgbClr val="212121"/>
                </a:solidFill>
              </a:rPr>
              <a:t>家用影像監控</a:t>
            </a:r>
            <a:endParaRPr sz="1600"/>
          </a:p>
          <a:p>
            <a:pPr marL="45720" marR="1546225">
              <a:lnSpc>
                <a:spcPct val="131300"/>
              </a:lnSpc>
            </a:pPr>
            <a:r>
              <a:rPr sz="1600" u="none" spc="-5" dirty="0">
                <a:solidFill>
                  <a:srgbClr val="212121"/>
                </a:solidFill>
              </a:rPr>
              <a:t>中小企業影像監控 大型企業影像監控</a:t>
            </a:r>
            <a:endParaRPr sz="1600"/>
          </a:p>
        </p:txBody>
      </p:sp>
      <p:sp>
        <p:nvSpPr>
          <p:cNvPr id="6" name="object 6"/>
          <p:cNvSpPr/>
          <p:nvPr/>
        </p:nvSpPr>
        <p:spPr>
          <a:xfrm>
            <a:off x="4788027" y="1563636"/>
            <a:ext cx="502920" cy="502920"/>
          </a:xfrm>
          <a:custGeom>
            <a:avLst/>
            <a:gdLst/>
            <a:ahLst/>
            <a:cxnLst/>
            <a:rect l="l" t="t" r="r" b="b"/>
            <a:pathLst>
              <a:path w="502920" h="502919">
                <a:moveTo>
                  <a:pt x="502335" y="0"/>
                </a:moveTo>
                <a:lnTo>
                  <a:pt x="0" y="0"/>
                </a:lnTo>
                <a:lnTo>
                  <a:pt x="0" y="502335"/>
                </a:lnTo>
                <a:lnTo>
                  <a:pt x="123786" y="378548"/>
                </a:lnTo>
                <a:lnTo>
                  <a:pt x="123786" y="119189"/>
                </a:lnTo>
                <a:lnTo>
                  <a:pt x="383133" y="119189"/>
                </a:lnTo>
                <a:lnTo>
                  <a:pt x="502335" y="0"/>
                </a:lnTo>
                <a:close/>
              </a:path>
            </a:pathLst>
          </a:custGeom>
          <a:solidFill>
            <a:srgbClr val="1F497D">
              <a:alpha val="2274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88027" y="2787776"/>
            <a:ext cx="502920" cy="502920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502335" y="0"/>
                </a:moveTo>
                <a:lnTo>
                  <a:pt x="0" y="0"/>
                </a:lnTo>
                <a:lnTo>
                  <a:pt x="0" y="502335"/>
                </a:lnTo>
                <a:lnTo>
                  <a:pt x="123786" y="378548"/>
                </a:lnTo>
                <a:lnTo>
                  <a:pt x="123786" y="119189"/>
                </a:lnTo>
                <a:lnTo>
                  <a:pt x="383133" y="119189"/>
                </a:lnTo>
                <a:lnTo>
                  <a:pt x="502335" y="0"/>
                </a:lnTo>
                <a:close/>
              </a:path>
            </a:pathLst>
          </a:custGeom>
          <a:solidFill>
            <a:srgbClr val="1F497D">
              <a:alpha val="2274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95366" y="1745043"/>
            <a:ext cx="2463800" cy="161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u="heavy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權限管理操作介面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endParaRPr sz="32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sz="26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93040"/>
            <a:r>
              <a:rPr sz="2400" u="heavy" spc="5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Live</a:t>
            </a:r>
            <a:r>
              <a:rPr sz="2400" u="heavy" spc="45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 </a:t>
            </a:r>
            <a:r>
              <a:rPr sz="2400" u="heavy" spc="90" dirty="0">
                <a:solidFill>
                  <a:srgbClr val="3773E3"/>
                </a:solidFill>
                <a:uFill>
                  <a:solidFill>
                    <a:srgbClr val="3773E3"/>
                  </a:solidFill>
                </a:uFill>
                <a:latin typeface="Noto Sans CJK JP Regular"/>
                <a:cs typeface="Noto Sans CJK JP Regular"/>
              </a:rPr>
              <a:t>Demo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47162" y="383146"/>
            <a:ext cx="35782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使用者帳號同步</a:t>
            </a:r>
            <a:endParaRPr sz="40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9498" y="1356969"/>
            <a:ext cx="296481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spc="14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QVR</a:t>
            </a:r>
            <a:r>
              <a:rPr sz="2000" spc="2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Pro</a:t>
            </a:r>
            <a:r>
              <a:rPr sz="2000" spc="3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帳號同步於</a:t>
            </a:r>
            <a:r>
              <a:rPr sz="2000" spc="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 </a:t>
            </a:r>
            <a:r>
              <a:rPr sz="2000" spc="3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QTS</a:t>
            </a:r>
            <a:endParaRPr sz="20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14875" y="2009101"/>
            <a:ext cx="4000525" cy="20753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7162" y="1995691"/>
            <a:ext cx="4071959" cy="20949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08834" y="422186"/>
            <a:ext cx="42545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285" dirty="0">
                <a:latin typeface="Noto Sans CJK JP Regular"/>
                <a:cs typeface="Noto Sans CJK JP Regular"/>
              </a:rPr>
              <a:t>QVR</a:t>
            </a:r>
            <a:r>
              <a:rPr sz="4000" b="0" spc="45" dirty="0">
                <a:latin typeface="Noto Sans CJK JP Regular"/>
                <a:cs typeface="Noto Sans CJK JP Regular"/>
              </a:rPr>
              <a:t> </a:t>
            </a:r>
            <a:r>
              <a:rPr sz="4000" b="0" spc="40" dirty="0">
                <a:latin typeface="Noto Sans CJK JP Regular"/>
                <a:cs typeface="Noto Sans CJK JP Regular"/>
              </a:rPr>
              <a:t>Pro</a:t>
            </a:r>
            <a:r>
              <a:rPr sz="4000" b="0" spc="85" dirty="0">
                <a:latin typeface="Noto Sans CJK JP Regular"/>
                <a:cs typeface="Noto Sans CJK JP Regular"/>
              </a:rPr>
              <a:t> </a:t>
            </a:r>
            <a:r>
              <a:rPr sz="4000" b="0" spc="-5" dirty="0">
                <a:latin typeface="Noto Sans CJK JP Regular"/>
                <a:cs typeface="Noto Sans CJK JP Regular"/>
              </a:rPr>
              <a:t>權限管理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9498" y="1356969"/>
            <a:ext cx="18072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多階層權限設定</a:t>
            </a:r>
            <a:endParaRPr sz="20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32453" y="3795890"/>
            <a:ext cx="936625" cy="0"/>
          </a:xfrm>
          <a:custGeom>
            <a:avLst/>
            <a:gdLst/>
            <a:ahLst/>
            <a:cxnLst/>
            <a:rect l="l" t="t" r="r" b="b"/>
            <a:pathLst>
              <a:path w="936625">
                <a:moveTo>
                  <a:pt x="0" y="0"/>
                </a:moveTo>
                <a:lnTo>
                  <a:pt x="936104" y="0"/>
                </a:lnTo>
              </a:path>
            </a:pathLst>
          </a:custGeom>
          <a:ln w="38100">
            <a:solidFill>
              <a:srgbClr val="D99694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96535" y="2695676"/>
            <a:ext cx="501015" cy="504190"/>
          </a:xfrm>
          <a:custGeom>
            <a:avLst/>
            <a:gdLst/>
            <a:ahLst/>
            <a:cxnLst/>
            <a:rect l="l" t="t" r="r" b="b"/>
            <a:pathLst>
              <a:path w="501014" h="504189">
                <a:moveTo>
                  <a:pt x="500722" y="504050"/>
                </a:moveTo>
                <a:lnTo>
                  <a:pt x="0" y="0"/>
                </a:lnTo>
              </a:path>
            </a:pathLst>
          </a:custGeom>
          <a:ln w="38100">
            <a:solidFill>
              <a:srgbClr val="D99694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3600399" y="2643758"/>
            <a:ext cx="432434" cy="648335"/>
          </a:xfrm>
          <a:custGeom>
            <a:avLst/>
            <a:gdLst/>
            <a:ahLst/>
            <a:cxnLst/>
            <a:rect l="l" t="t" r="r" b="b"/>
            <a:pathLst>
              <a:path w="432435" h="648335">
                <a:moveTo>
                  <a:pt x="432053" y="0"/>
                </a:moveTo>
                <a:lnTo>
                  <a:pt x="0" y="648068"/>
                </a:lnTo>
              </a:path>
            </a:pathLst>
          </a:custGeom>
          <a:ln w="38099">
            <a:solidFill>
              <a:srgbClr val="D99694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29839" y="2962655"/>
            <a:ext cx="1708404" cy="1706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92285" y="3003804"/>
            <a:ext cx="1584325" cy="1584325"/>
          </a:xfrm>
          <a:custGeom>
            <a:avLst/>
            <a:gdLst/>
            <a:ahLst/>
            <a:cxnLst/>
            <a:rect l="l" t="t" r="r" b="b"/>
            <a:pathLst>
              <a:path w="1584325" h="1584325">
                <a:moveTo>
                  <a:pt x="792086" y="0"/>
                </a:moveTo>
                <a:lnTo>
                  <a:pt x="743834" y="1445"/>
                </a:lnTo>
                <a:lnTo>
                  <a:pt x="696347" y="5727"/>
                </a:lnTo>
                <a:lnTo>
                  <a:pt x="649707" y="12761"/>
                </a:lnTo>
                <a:lnTo>
                  <a:pt x="603997" y="22466"/>
                </a:lnTo>
                <a:lnTo>
                  <a:pt x="559301" y="34758"/>
                </a:lnTo>
                <a:lnTo>
                  <a:pt x="515700" y="49555"/>
                </a:lnTo>
                <a:lnTo>
                  <a:pt x="473278" y="66773"/>
                </a:lnTo>
                <a:lnTo>
                  <a:pt x="432118" y="86331"/>
                </a:lnTo>
                <a:lnTo>
                  <a:pt x="392303" y="108144"/>
                </a:lnTo>
                <a:lnTo>
                  <a:pt x="353915" y="132130"/>
                </a:lnTo>
                <a:lnTo>
                  <a:pt x="317037" y="158206"/>
                </a:lnTo>
                <a:lnTo>
                  <a:pt x="281752" y="186290"/>
                </a:lnTo>
                <a:lnTo>
                  <a:pt x="248144" y="216298"/>
                </a:lnTo>
                <a:lnTo>
                  <a:pt x="216294" y="248148"/>
                </a:lnTo>
                <a:lnTo>
                  <a:pt x="186286" y="281757"/>
                </a:lnTo>
                <a:lnTo>
                  <a:pt x="158203" y="317042"/>
                </a:lnTo>
                <a:lnTo>
                  <a:pt x="132126" y="353919"/>
                </a:lnTo>
                <a:lnTo>
                  <a:pt x="108141" y="392307"/>
                </a:lnTo>
                <a:lnTo>
                  <a:pt x="86328" y="432122"/>
                </a:lnTo>
                <a:lnTo>
                  <a:pt x="66771" y="473282"/>
                </a:lnTo>
                <a:lnTo>
                  <a:pt x="49553" y="515704"/>
                </a:lnTo>
                <a:lnTo>
                  <a:pt x="34757" y="559304"/>
                </a:lnTo>
                <a:lnTo>
                  <a:pt x="22465" y="604000"/>
                </a:lnTo>
                <a:lnTo>
                  <a:pt x="12761" y="649709"/>
                </a:lnTo>
                <a:lnTo>
                  <a:pt x="5726" y="696348"/>
                </a:lnTo>
                <a:lnTo>
                  <a:pt x="1445" y="743835"/>
                </a:lnTo>
                <a:lnTo>
                  <a:pt x="0" y="792086"/>
                </a:lnTo>
                <a:lnTo>
                  <a:pt x="1445" y="840338"/>
                </a:lnTo>
                <a:lnTo>
                  <a:pt x="5727" y="887826"/>
                </a:lnTo>
                <a:lnTo>
                  <a:pt x="12761" y="934466"/>
                </a:lnTo>
                <a:lnTo>
                  <a:pt x="22466" y="980176"/>
                </a:lnTo>
                <a:lnTo>
                  <a:pt x="34758" y="1024873"/>
                </a:lnTo>
                <a:lnTo>
                  <a:pt x="49555" y="1068473"/>
                </a:lnTo>
                <a:lnTo>
                  <a:pt x="66773" y="1110895"/>
                </a:lnTo>
                <a:lnTo>
                  <a:pt x="86331" y="1152055"/>
                </a:lnTo>
                <a:lnTo>
                  <a:pt x="108144" y="1191870"/>
                </a:lnTo>
                <a:lnTo>
                  <a:pt x="132130" y="1230258"/>
                </a:lnTo>
                <a:lnTo>
                  <a:pt x="158206" y="1267135"/>
                </a:lnTo>
                <a:lnTo>
                  <a:pt x="186290" y="1302420"/>
                </a:lnTo>
                <a:lnTo>
                  <a:pt x="216298" y="1336028"/>
                </a:lnTo>
                <a:lnTo>
                  <a:pt x="248148" y="1367878"/>
                </a:lnTo>
                <a:lnTo>
                  <a:pt x="281757" y="1397886"/>
                </a:lnTo>
                <a:lnTo>
                  <a:pt x="317042" y="1425969"/>
                </a:lnTo>
                <a:lnTo>
                  <a:pt x="353919" y="1452045"/>
                </a:lnTo>
                <a:lnTo>
                  <a:pt x="392307" y="1476031"/>
                </a:lnTo>
                <a:lnTo>
                  <a:pt x="432122" y="1497843"/>
                </a:lnTo>
                <a:lnTo>
                  <a:pt x="473282" y="1517400"/>
                </a:lnTo>
                <a:lnTo>
                  <a:pt x="515704" y="1534618"/>
                </a:lnTo>
                <a:lnTo>
                  <a:pt x="559304" y="1549414"/>
                </a:lnTo>
                <a:lnTo>
                  <a:pt x="604000" y="1561706"/>
                </a:lnTo>
                <a:lnTo>
                  <a:pt x="649709" y="1571411"/>
                </a:lnTo>
                <a:lnTo>
                  <a:pt x="696348" y="1578445"/>
                </a:lnTo>
                <a:lnTo>
                  <a:pt x="743835" y="1582727"/>
                </a:lnTo>
                <a:lnTo>
                  <a:pt x="792086" y="1584172"/>
                </a:lnTo>
                <a:lnTo>
                  <a:pt x="840338" y="1582727"/>
                </a:lnTo>
                <a:lnTo>
                  <a:pt x="887826" y="1578445"/>
                </a:lnTo>
                <a:lnTo>
                  <a:pt x="934466" y="1571411"/>
                </a:lnTo>
                <a:lnTo>
                  <a:pt x="980176" y="1561706"/>
                </a:lnTo>
                <a:lnTo>
                  <a:pt x="1024873" y="1549414"/>
                </a:lnTo>
                <a:lnTo>
                  <a:pt x="1068473" y="1534618"/>
                </a:lnTo>
                <a:lnTo>
                  <a:pt x="1110895" y="1517400"/>
                </a:lnTo>
                <a:lnTo>
                  <a:pt x="1152055" y="1497843"/>
                </a:lnTo>
                <a:lnTo>
                  <a:pt x="1191870" y="1476031"/>
                </a:lnTo>
                <a:lnTo>
                  <a:pt x="1230258" y="1452045"/>
                </a:lnTo>
                <a:lnTo>
                  <a:pt x="1267135" y="1425969"/>
                </a:lnTo>
                <a:lnTo>
                  <a:pt x="1302420" y="1397886"/>
                </a:lnTo>
                <a:lnTo>
                  <a:pt x="1336028" y="1367878"/>
                </a:lnTo>
                <a:lnTo>
                  <a:pt x="1367878" y="1336028"/>
                </a:lnTo>
                <a:lnTo>
                  <a:pt x="1397886" y="1302420"/>
                </a:lnTo>
                <a:lnTo>
                  <a:pt x="1425969" y="1267135"/>
                </a:lnTo>
                <a:lnTo>
                  <a:pt x="1452045" y="1230258"/>
                </a:lnTo>
                <a:lnTo>
                  <a:pt x="1476031" y="1191870"/>
                </a:lnTo>
                <a:lnTo>
                  <a:pt x="1497843" y="1152055"/>
                </a:lnTo>
                <a:lnTo>
                  <a:pt x="1517400" y="1110895"/>
                </a:lnTo>
                <a:lnTo>
                  <a:pt x="1534618" y="1068473"/>
                </a:lnTo>
                <a:lnTo>
                  <a:pt x="1549414" y="1024873"/>
                </a:lnTo>
                <a:lnTo>
                  <a:pt x="1561706" y="980176"/>
                </a:lnTo>
                <a:lnTo>
                  <a:pt x="1571411" y="934466"/>
                </a:lnTo>
                <a:lnTo>
                  <a:pt x="1578445" y="887826"/>
                </a:lnTo>
                <a:lnTo>
                  <a:pt x="1582727" y="840338"/>
                </a:lnTo>
                <a:lnTo>
                  <a:pt x="1584172" y="792086"/>
                </a:lnTo>
                <a:lnTo>
                  <a:pt x="1582726" y="743833"/>
                </a:lnTo>
                <a:lnTo>
                  <a:pt x="1578445" y="696346"/>
                </a:lnTo>
                <a:lnTo>
                  <a:pt x="1571410" y="649705"/>
                </a:lnTo>
                <a:lnTo>
                  <a:pt x="1561705" y="603996"/>
                </a:lnTo>
                <a:lnTo>
                  <a:pt x="1549413" y="559299"/>
                </a:lnTo>
                <a:lnTo>
                  <a:pt x="1534616" y="515698"/>
                </a:lnTo>
                <a:lnTo>
                  <a:pt x="1517397" y="473277"/>
                </a:lnTo>
                <a:lnTo>
                  <a:pt x="1497840" y="432117"/>
                </a:lnTo>
                <a:lnTo>
                  <a:pt x="1476027" y="392302"/>
                </a:lnTo>
                <a:lnTo>
                  <a:pt x="1452041" y="353914"/>
                </a:lnTo>
                <a:lnTo>
                  <a:pt x="1425965" y="317036"/>
                </a:lnTo>
                <a:lnTo>
                  <a:pt x="1397881" y="281752"/>
                </a:lnTo>
                <a:lnTo>
                  <a:pt x="1367873" y="248143"/>
                </a:lnTo>
                <a:lnTo>
                  <a:pt x="1336023" y="216294"/>
                </a:lnTo>
                <a:lnTo>
                  <a:pt x="1302415" y="186286"/>
                </a:lnTo>
                <a:lnTo>
                  <a:pt x="1267130" y="158203"/>
                </a:lnTo>
                <a:lnTo>
                  <a:pt x="1230253" y="132127"/>
                </a:lnTo>
                <a:lnTo>
                  <a:pt x="1191865" y="108141"/>
                </a:lnTo>
                <a:lnTo>
                  <a:pt x="1152050" y="86328"/>
                </a:lnTo>
                <a:lnTo>
                  <a:pt x="1110890" y="66772"/>
                </a:lnTo>
                <a:lnTo>
                  <a:pt x="1068469" y="49554"/>
                </a:lnTo>
                <a:lnTo>
                  <a:pt x="1024869" y="34757"/>
                </a:lnTo>
                <a:lnTo>
                  <a:pt x="980173" y="22465"/>
                </a:lnTo>
                <a:lnTo>
                  <a:pt x="934463" y="12761"/>
                </a:lnTo>
                <a:lnTo>
                  <a:pt x="887824" y="5726"/>
                </a:lnTo>
                <a:lnTo>
                  <a:pt x="840337" y="1445"/>
                </a:lnTo>
                <a:lnTo>
                  <a:pt x="792086" y="0"/>
                </a:lnTo>
                <a:close/>
              </a:path>
            </a:pathLst>
          </a:custGeom>
          <a:solidFill>
            <a:srgbClr val="8064A2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92285" y="3003804"/>
            <a:ext cx="1584325" cy="1584325"/>
          </a:xfrm>
          <a:custGeom>
            <a:avLst/>
            <a:gdLst/>
            <a:ahLst/>
            <a:cxnLst/>
            <a:rect l="l" t="t" r="r" b="b"/>
            <a:pathLst>
              <a:path w="1584325" h="1584325">
                <a:moveTo>
                  <a:pt x="0" y="792086"/>
                </a:moveTo>
                <a:lnTo>
                  <a:pt x="1445" y="743833"/>
                </a:lnTo>
                <a:lnTo>
                  <a:pt x="5727" y="696346"/>
                </a:lnTo>
                <a:lnTo>
                  <a:pt x="12761" y="649705"/>
                </a:lnTo>
                <a:lnTo>
                  <a:pt x="22466" y="603996"/>
                </a:lnTo>
                <a:lnTo>
                  <a:pt x="34758" y="559299"/>
                </a:lnTo>
                <a:lnTo>
                  <a:pt x="49555" y="515698"/>
                </a:lnTo>
                <a:lnTo>
                  <a:pt x="66773" y="473277"/>
                </a:lnTo>
                <a:lnTo>
                  <a:pt x="86331" y="432117"/>
                </a:lnTo>
                <a:lnTo>
                  <a:pt x="108144" y="392302"/>
                </a:lnTo>
                <a:lnTo>
                  <a:pt x="132130" y="353914"/>
                </a:lnTo>
                <a:lnTo>
                  <a:pt x="158206" y="317036"/>
                </a:lnTo>
                <a:lnTo>
                  <a:pt x="186290" y="281752"/>
                </a:lnTo>
                <a:lnTo>
                  <a:pt x="216298" y="248143"/>
                </a:lnTo>
                <a:lnTo>
                  <a:pt x="248148" y="216294"/>
                </a:lnTo>
                <a:lnTo>
                  <a:pt x="281757" y="186286"/>
                </a:lnTo>
                <a:lnTo>
                  <a:pt x="317042" y="158203"/>
                </a:lnTo>
                <a:lnTo>
                  <a:pt x="353919" y="132127"/>
                </a:lnTo>
                <a:lnTo>
                  <a:pt x="392307" y="108141"/>
                </a:lnTo>
                <a:lnTo>
                  <a:pt x="432122" y="86328"/>
                </a:lnTo>
                <a:lnTo>
                  <a:pt x="473282" y="66772"/>
                </a:lnTo>
                <a:lnTo>
                  <a:pt x="515704" y="49554"/>
                </a:lnTo>
                <a:lnTo>
                  <a:pt x="559304" y="34757"/>
                </a:lnTo>
                <a:lnTo>
                  <a:pt x="604000" y="22465"/>
                </a:lnTo>
                <a:lnTo>
                  <a:pt x="649709" y="12761"/>
                </a:lnTo>
                <a:lnTo>
                  <a:pt x="696348" y="5726"/>
                </a:lnTo>
                <a:lnTo>
                  <a:pt x="743835" y="1445"/>
                </a:lnTo>
                <a:lnTo>
                  <a:pt x="792086" y="0"/>
                </a:lnTo>
                <a:lnTo>
                  <a:pt x="840338" y="1445"/>
                </a:lnTo>
                <a:lnTo>
                  <a:pt x="887826" y="5727"/>
                </a:lnTo>
                <a:lnTo>
                  <a:pt x="934466" y="12761"/>
                </a:lnTo>
                <a:lnTo>
                  <a:pt x="980176" y="22466"/>
                </a:lnTo>
                <a:lnTo>
                  <a:pt x="1024873" y="34758"/>
                </a:lnTo>
                <a:lnTo>
                  <a:pt x="1068473" y="49555"/>
                </a:lnTo>
                <a:lnTo>
                  <a:pt x="1110895" y="66773"/>
                </a:lnTo>
                <a:lnTo>
                  <a:pt x="1152055" y="86331"/>
                </a:lnTo>
                <a:lnTo>
                  <a:pt x="1191870" y="108144"/>
                </a:lnTo>
                <a:lnTo>
                  <a:pt x="1230258" y="132130"/>
                </a:lnTo>
                <a:lnTo>
                  <a:pt x="1267135" y="158206"/>
                </a:lnTo>
                <a:lnTo>
                  <a:pt x="1302420" y="186290"/>
                </a:lnTo>
                <a:lnTo>
                  <a:pt x="1336028" y="216298"/>
                </a:lnTo>
                <a:lnTo>
                  <a:pt x="1367878" y="248148"/>
                </a:lnTo>
                <a:lnTo>
                  <a:pt x="1397886" y="281757"/>
                </a:lnTo>
                <a:lnTo>
                  <a:pt x="1425969" y="317042"/>
                </a:lnTo>
                <a:lnTo>
                  <a:pt x="1452045" y="353919"/>
                </a:lnTo>
                <a:lnTo>
                  <a:pt x="1476031" y="392307"/>
                </a:lnTo>
                <a:lnTo>
                  <a:pt x="1497843" y="432122"/>
                </a:lnTo>
                <a:lnTo>
                  <a:pt x="1517400" y="473282"/>
                </a:lnTo>
                <a:lnTo>
                  <a:pt x="1534618" y="515704"/>
                </a:lnTo>
                <a:lnTo>
                  <a:pt x="1549414" y="559304"/>
                </a:lnTo>
                <a:lnTo>
                  <a:pt x="1561706" y="604000"/>
                </a:lnTo>
                <a:lnTo>
                  <a:pt x="1571411" y="649709"/>
                </a:lnTo>
                <a:lnTo>
                  <a:pt x="1578445" y="696348"/>
                </a:lnTo>
                <a:lnTo>
                  <a:pt x="1582727" y="743835"/>
                </a:lnTo>
                <a:lnTo>
                  <a:pt x="1584172" y="792086"/>
                </a:lnTo>
                <a:lnTo>
                  <a:pt x="1582727" y="840338"/>
                </a:lnTo>
                <a:lnTo>
                  <a:pt x="1578445" y="887826"/>
                </a:lnTo>
                <a:lnTo>
                  <a:pt x="1571411" y="934466"/>
                </a:lnTo>
                <a:lnTo>
                  <a:pt x="1561706" y="980176"/>
                </a:lnTo>
                <a:lnTo>
                  <a:pt x="1549414" y="1024873"/>
                </a:lnTo>
                <a:lnTo>
                  <a:pt x="1534618" y="1068473"/>
                </a:lnTo>
                <a:lnTo>
                  <a:pt x="1517400" y="1110895"/>
                </a:lnTo>
                <a:lnTo>
                  <a:pt x="1497843" y="1152055"/>
                </a:lnTo>
                <a:lnTo>
                  <a:pt x="1476031" y="1191870"/>
                </a:lnTo>
                <a:lnTo>
                  <a:pt x="1452045" y="1230258"/>
                </a:lnTo>
                <a:lnTo>
                  <a:pt x="1425969" y="1267135"/>
                </a:lnTo>
                <a:lnTo>
                  <a:pt x="1397886" y="1302420"/>
                </a:lnTo>
                <a:lnTo>
                  <a:pt x="1367878" y="1336028"/>
                </a:lnTo>
                <a:lnTo>
                  <a:pt x="1336028" y="1367878"/>
                </a:lnTo>
                <a:lnTo>
                  <a:pt x="1302420" y="1397886"/>
                </a:lnTo>
                <a:lnTo>
                  <a:pt x="1267135" y="1425969"/>
                </a:lnTo>
                <a:lnTo>
                  <a:pt x="1230258" y="1452045"/>
                </a:lnTo>
                <a:lnTo>
                  <a:pt x="1191870" y="1476031"/>
                </a:lnTo>
                <a:lnTo>
                  <a:pt x="1152055" y="1497843"/>
                </a:lnTo>
                <a:lnTo>
                  <a:pt x="1110895" y="1517400"/>
                </a:lnTo>
                <a:lnTo>
                  <a:pt x="1068473" y="1534618"/>
                </a:lnTo>
                <a:lnTo>
                  <a:pt x="1024873" y="1549414"/>
                </a:lnTo>
                <a:lnTo>
                  <a:pt x="980176" y="1561706"/>
                </a:lnTo>
                <a:lnTo>
                  <a:pt x="934466" y="1571411"/>
                </a:lnTo>
                <a:lnTo>
                  <a:pt x="887826" y="1578445"/>
                </a:lnTo>
                <a:lnTo>
                  <a:pt x="840338" y="1582727"/>
                </a:lnTo>
                <a:lnTo>
                  <a:pt x="792086" y="1584172"/>
                </a:lnTo>
                <a:lnTo>
                  <a:pt x="743835" y="1582727"/>
                </a:lnTo>
                <a:lnTo>
                  <a:pt x="696348" y="1578445"/>
                </a:lnTo>
                <a:lnTo>
                  <a:pt x="649709" y="1571411"/>
                </a:lnTo>
                <a:lnTo>
                  <a:pt x="604000" y="1561706"/>
                </a:lnTo>
                <a:lnTo>
                  <a:pt x="559304" y="1549414"/>
                </a:lnTo>
                <a:lnTo>
                  <a:pt x="515704" y="1534618"/>
                </a:lnTo>
                <a:lnTo>
                  <a:pt x="473282" y="1517400"/>
                </a:lnTo>
                <a:lnTo>
                  <a:pt x="432122" y="1497843"/>
                </a:lnTo>
                <a:lnTo>
                  <a:pt x="392307" y="1476031"/>
                </a:lnTo>
                <a:lnTo>
                  <a:pt x="353919" y="1452045"/>
                </a:lnTo>
                <a:lnTo>
                  <a:pt x="317042" y="1425969"/>
                </a:lnTo>
                <a:lnTo>
                  <a:pt x="281757" y="1397886"/>
                </a:lnTo>
                <a:lnTo>
                  <a:pt x="248148" y="1367878"/>
                </a:lnTo>
                <a:lnTo>
                  <a:pt x="216298" y="1336028"/>
                </a:lnTo>
                <a:lnTo>
                  <a:pt x="186290" y="1302420"/>
                </a:lnTo>
                <a:lnTo>
                  <a:pt x="158206" y="1267135"/>
                </a:lnTo>
                <a:lnTo>
                  <a:pt x="132130" y="1230258"/>
                </a:lnTo>
                <a:lnTo>
                  <a:pt x="108144" y="1191870"/>
                </a:lnTo>
                <a:lnTo>
                  <a:pt x="86331" y="1152055"/>
                </a:lnTo>
                <a:lnTo>
                  <a:pt x="66773" y="1110895"/>
                </a:lnTo>
                <a:lnTo>
                  <a:pt x="49555" y="1068473"/>
                </a:lnTo>
                <a:lnTo>
                  <a:pt x="34758" y="1024873"/>
                </a:lnTo>
                <a:lnTo>
                  <a:pt x="22466" y="980176"/>
                </a:lnTo>
                <a:lnTo>
                  <a:pt x="12761" y="934466"/>
                </a:lnTo>
                <a:lnTo>
                  <a:pt x="5727" y="887826"/>
                </a:lnTo>
                <a:lnTo>
                  <a:pt x="1445" y="840338"/>
                </a:lnTo>
                <a:lnTo>
                  <a:pt x="0" y="792086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10355" y="1377696"/>
            <a:ext cx="1708391" cy="17084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672408" y="1419618"/>
            <a:ext cx="1584325" cy="1584325"/>
          </a:xfrm>
          <a:custGeom>
            <a:avLst/>
            <a:gdLst/>
            <a:ahLst/>
            <a:cxnLst/>
            <a:rect l="l" t="t" r="r" b="b"/>
            <a:pathLst>
              <a:path w="1584325" h="1584325">
                <a:moveTo>
                  <a:pt x="792086" y="0"/>
                </a:moveTo>
                <a:lnTo>
                  <a:pt x="743834" y="1445"/>
                </a:lnTo>
                <a:lnTo>
                  <a:pt x="696347" y="5727"/>
                </a:lnTo>
                <a:lnTo>
                  <a:pt x="649707" y="12761"/>
                </a:lnTo>
                <a:lnTo>
                  <a:pt x="603997" y="22466"/>
                </a:lnTo>
                <a:lnTo>
                  <a:pt x="559301" y="34758"/>
                </a:lnTo>
                <a:lnTo>
                  <a:pt x="515700" y="49555"/>
                </a:lnTo>
                <a:lnTo>
                  <a:pt x="473278" y="66773"/>
                </a:lnTo>
                <a:lnTo>
                  <a:pt x="432118" y="86331"/>
                </a:lnTo>
                <a:lnTo>
                  <a:pt x="392303" y="108144"/>
                </a:lnTo>
                <a:lnTo>
                  <a:pt x="353915" y="132130"/>
                </a:lnTo>
                <a:lnTo>
                  <a:pt x="317037" y="158206"/>
                </a:lnTo>
                <a:lnTo>
                  <a:pt x="281752" y="186290"/>
                </a:lnTo>
                <a:lnTo>
                  <a:pt x="248144" y="216298"/>
                </a:lnTo>
                <a:lnTo>
                  <a:pt x="216294" y="248148"/>
                </a:lnTo>
                <a:lnTo>
                  <a:pt x="186286" y="281757"/>
                </a:lnTo>
                <a:lnTo>
                  <a:pt x="158203" y="317042"/>
                </a:lnTo>
                <a:lnTo>
                  <a:pt x="132126" y="353919"/>
                </a:lnTo>
                <a:lnTo>
                  <a:pt x="108141" y="392307"/>
                </a:lnTo>
                <a:lnTo>
                  <a:pt x="86328" y="432122"/>
                </a:lnTo>
                <a:lnTo>
                  <a:pt x="66771" y="473282"/>
                </a:lnTo>
                <a:lnTo>
                  <a:pt x="49553" y="515704"/>
                </a:lnTo>
                <a:lnTo>
                  <a:pt x="34757" y="559304"/>
                </a:lnTo>
                <a:lnTo>
                  <a:pt x="22465" y="604000"/>
                </a:lnTo>
                <a:lnTo>
                  <a:pt x="12761" y="649709"/>
                </a:lnTo>
                <a:lnTo>
                  <a:pt x="5726" y="696348"/>
                </a:lnTo>
                <a:lnTo>
                  <a:pt x="1445" y="743835"/>
                </a:lnTo>
                <a:lnTo>
                  <a:pt x="0" y="792086"/>
                </a:lnTo>
                <a:lnTo>
                  <a:pt x="1445" y="840338"/>
                </a:lnTo>
                <a:lnTo>
                  <a:pt x="5727" y="887826"/>
                </a:lnTo>
                <a:lnTo>
                  <a:pt x="12761" y="934466"/>
                </a:lnTo>
                <a:lnTo>
                  <a:pt x="22466" y="980176"/>
                </a:lnTo>
                <a:lnTo>
                  <a:pt x="34758" y="1024873"/>
                </a:lnTo>
                <a:lnTo>
                  <a:pt x="49555" y="1068473"/>
                </a:lnTo>
                <a:lnTo>
                  <a:pt x="66773" y="1110895"/>
                </a:lnTo>
                <a:lnTo>
                  <a:pt x="86331" y="1152055"/>
                </a:lnTo>
                <a:lnTo>
                  <a:pt x="108144" y="1191870"/>
                </a:lnTo>
                <a:lnTo>
                  <a:pt x="132130" y="1230258"/>
                </a:lnTo>
                <a:lnTo>
                  <a:pt x="158206" y="1267135"/>
                </a:lnTo>
                <a:lnTo>
                  <a:pt x="186290" y="1302420"/>
                </a:lnTo>
                <a:lnTo>
                  <a:pt x="216298" y="1336028"/>
                </a:lnTo>
                <a:lnTo>
                  <a:pt x="248148" y="1367878"/>
                </a:lnTo>
                <a:lnTo>
                  <a:pt x="281757" y="1397886"/>
                </a:lnTo>
                <a:lnTo>
                  <a:pt x="317042" y="1425969"/>
                </a:lnTo>
                <a:lnTo>
                  <a:pt x="353919" y="1452045"/>
                </a:lnTo>
                <a:lnTo>
                  <a:pt x="392307" y="1476031"/>
                </a:lnTo>
                <a:lnTo>
                  <a:pt x="432122" y="1497843"/>
                </a:lnTo>
                <a:lnTo>
                  <a:pt x="473282" y="1517400"/>
                </a:lnTo>
                <a:lnTo>
                  <a:pt x="515704" y="1534618"/>
                </a:lnTo>
                <a:lnTo>
                  <a:pt x="559304" y="1549414"/>
                </a:lnTo>
                <a:lnTo>
                  <a:pt x="604000" y="1561706"/>
                </a:lnTo>
                <a:lnTo>
                  <a:pt x="649709" y="1571411"/>
                </a:lnTo>
                <a:lnTo>
                  <a:pt x="696348" y="1578445"/>
                </a:lnTo>
                <a:lnTo>
                  <a:pt x="743835" y="1582727"/>
                </a:lnTo>
                <a:lnTo>
                  <a:pt x="792086" y="1584172"/>
                </a:lnTo>
                <a:lnTo>
                  <a:pt x="840338" y="1582727"/>
                </a:lnTo>
                <a:lnTo>
                  <a:pt x="887826" y="1578445"/>
                </a:lnTo>
                <a:lnTo>
                  <a:pt x="934466" y="1571411"/>
                </a:lnTo>
                <a:lnTo>
                  <a:pt x="980176" y="1561706"/>
                </a:lnTo>
                <a:lnTo>
                  <a:pt x="1024873" y="1549414"/>
                </a:lnTo>
                <a:lnTo>
                  <a:pt x="1068473" y="1534618"/>
                </a:lnTo>
                <a:lnTo>
                  <a:pt x="1110895" y="1517400"/>
                </a:lnTo>
                <a:lnTo>
                  <a:pt x="1152055" y="1497843"/>
                </a:lnTo>
                <a:lnTo>
                  <a:pt x="1191870" y="1476031"/>
                </a:lnTo>
                <a:lnTo>
                  <a:pt x="1230258" y="1452045"/>
                </a:lnTo>
                <a:lnTo>
                  <a:pt x="1267135" y="1425969"/>
                </a:lnTo>
                <a:lnTo>
                  <a:pt x="1302420" y="1397886"/>
                </a:lnTo>
                <a:lnTo>
                  <a:pt x="1336028" y="1367878"/>
                </a:lnTo>
                <a:lnTo>
                  <a:pt x="1367878" y="1336028"/>
                </a:lnTo>
                <a:lnTo>
                  <a:pt x="1397886" y="1302420"/>
                </a:lnTo>
                <a:lnTo>
                  <a:pt x="1425969" y="1267135"/>
                </a:lnTo>
                <a:lnTo>
                  <a:pt x="1452045" y="1230258"/>
                </a:lnTo>
                <a:lnTo>
                  <a:pt x="1476031" y="1191870"/>
                </a:lnTo>
                <a:lnTo>
                  <a:pt x="1497843" y="1152055"/>
                </a:lnTo>
                <a:lnTo>
                  <a:pt x="1517400" y="1110895"/>
                </a:lnTo>
                <a:lnTo>
                  <a:pt x="1534618" y="1068473"/>
                </a:lnTo>
                <a:lnTo>
                  <a:pt x="1549414" y="1024873"/>
                </a:lnTo>
                <a:lnTo>
                  <a:pt x="1561706" y="980176"/>
                </a:lnTo>
                <a:lnTo>
                  <a:pt x="1571411" y="934466"/>
                </a:lnTo>
                <a:lnTo>
                  <a:pt x="1578445" y="887826"/>
                </a:lnTo>
                <a:lnTo>
                  <a:pt x="1582727" y="840338"/>
                </a:lnTo>
                <a:lnTo>
                  <a:pt x="1584172" y="792086"/>
                </a:lnTo>
                <a:lnTo>
                  <a:pt x="1582726" y="743833"/>
                </a:lnTo>
                <a:lnTo>
                  <a:pt x="1578445" y="696346"/>
                </a:lnTo>
                <a:lnTo>
                  <a:pt x="1571410" y="649705"/>
                </a:lnTo>
                <a:lnTo>
                  <a:pt x="1561705" y="603996"/>
                </a:lnTo>
                <a:lnTo>
                  <a:pt x="1549413" y="559299"/>
                </a:lnTo>
                <a:lnTo>
                  <a:pt x="1534616" y="515698"/>
                </a:lnTo>
                <a:lnTo>
                  <a:pt x="1517397" y="473277"/>
                </a:lnTo>
                <a:lnTo>
                  <a:pt x="1497840" y="432117"/>
                </a:lnTo>
                <a:lnTo>
                  <a:pt x="1476027" y="392302"/>
                </a:lnTo>
                <a:lnTo>
                  <a:pt x="1452041" y="353914"/>
                </a:lnTo>
                <a:lnTo>
                  <a:pt x="1425965" y="317036"/>
                </a:lnTo>
                <a:lnTo>
                  <a:pt x="1397881" y="281752"/>
                </a:lnTo>
                <a:lnTo>
                  <a:pt x="1367873" y="248143"/>
                </a:lnTo>
                <a:lnTo>
                  <a:pt x="1336023" y="216294"/>
                </a:lnTo>
                <a:lnTo>
                  <a:pt x="1302415" y="186286"/>
                </a:lnTo>
                <a:lnTo>
                  <a:pt x="1267130" y="158203"/>
                </a:lnTo>
                <a:lnTo>
                  <a:pt x="1230253" y="132127"/>
                </a:lnTo>
                <a:lnTo>
                  <a:pt x="1191865" y="108141"/>
                </a:lnTo>
                <a:lnTo>
                  <a:pt x="1152050" y="86328"/>
                </a:lnTo>
                <a:lnTo>
                  <a:pt x="1110890" y="66772"/>
                </a:lnTo>
                <a:lnTo>
                  <a:pt x="1068469" y="49554"/>
                </a:lnTo>
                <a:lnTo>
                  <a:pt x="1024869" y="34757"/>
                </a:lnTo>
                <a:lnTo>
                  <a:pt x="980173" y="22465"/>
                </a:lnTo>
                <a:lnTo>
                  <a:pt x="934463" y="12761"/>
                </a:lnTo>
                <a:lnTo>
                  <a:pt x="887824" y="5726"/>
                </a:lnTo>
                <a:lnTo>
                  <a:pt x="840337" y="1445"/>
                </a:lnTo>
                <a:lnTo>
                  <a:pt x="792086" y="0"/>
                </a:lnTo>
                <a:close/>
              </a:path>
            </a:pathLst>
          </a:custGeom>
          <a:solidFill>
            <a:srgbClr val="8064A2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672408" y="1419618"/>
            <a:ext cx="1584325" cy="1584325"/>
          </a:xfrm>
          <a:custGeom>
            <a:avLst/>
            <a:gdLst/>
            <a:ahLst/>
            <a:cxnLst/>
            <a:rect l="l" t="t" r="r" b="b"/>
            <a:pathLst>
              <a:path w="1584325" h="1584325">
                <a:moveTo>
                  <a:pt x="0" y="792086"/>
                </a:moveTo>
                <a:lnTo>
                  <a:pt x="1445" y="743833"/>
                </a:lnTo>
                <a:lnTo>
                  <a:pt x="5727" y="696346"/>
                </a:lnTo>
                <a:lnTo>
                  <a:pt x="12761" y="649705"/>
                </a:lnTo>
                <a:lnTo>
                  <a:pt x="22466" y="603996"/>
                </a:lnTo>
                <a:lnTo>
                  <a:pt x="34758" y="559299"/>
                </a:lnTo>
                <a:lnTo>
                  <a:pt x="49555" y="515698"/>
                </a:lnTo>
                <a:lnTo>
                  <a:pt x="66773" y="473277"/>
                </a:lnTo>
                <a:lnTo>
                  <a:pt x="86331" y="432117"/>
                </a:lnTo>
                <a:lnTo>
                  <a:pt x="108144" y="392302"/>
                </a:lnTo>
                <a:lnTo>
                  <a:pt x="132130" y="353914"/>
                </a:lnTo>
                <a:lnTo>
                  <a:pt x="158206" y="317036"/>
                </a:lnTo>
                <a:lnTo>
                  <a:pt x="186290" y="281752"/>
                </a:lnTo>
                <a:lnTo>
                  <a:pt x="216298" y="248143"/>
                </a:lnTo>
                <a:lnTo>
                  <a:pt x="248148" y="216294"/>
                </a:lnTo>
                <a:lnTo>
                  <a:pt x="281757" y="186286"/>
                </a:lnTo>
                <a:lnTo>
                  <a:pt x="317042" y="158203"/>
                </a:lnTo>
                <a:lnTo>
                  <a:pt x="353919" y="132127"/>
                </a:lnTo>
                <a:lnTo>
                  <a:pt x="392307" y="108141"/>
                </a:lnTo>
                <a:lnTo>
                  <a:pt x="432122" y="86328"/>
                </a:lnTo>
                <a:lnTo>
                  <a:pt x="473282" y="66772"/>
                </a:lnTo>
                <a:lnTo>
                  <a:pt x="515704" y="49554"/>
                </a:lnTo>
                <a:lnTo>
                  <a:pt x="559304" y="34757"/>
                </a:lnTo>
                <a:lnTo>
                  <a:pt x="604000" y="22465"/>
                </a:lnTo>
                <a:lnTo>
                  <a:pt x="649709" y="12761"/>
                </a:lnTo>
                <a:lnTo>
                  <a:pt x="696348" y="5726"/>
                </a:lnTo>
                <a:lnTo>
                  <a:pt x="743835" y="1445"/>
                </a:lnTo>
                <a:lnTo>
                  <a:pt x="792086" y="0"/>
                </a:lnTo>
                <a:lnTo>
                  <a:pt x="840338" y="1445"/>
                </a:lnTo>
                <a:lnTo>
                  <a:pt x="887826" y="5727"/>
                </a:lnTo>
                <a:lnTo>
                  <a:pt x="934466" y="12761"/>
                </a:lnTo>
                <a:lnTo>
                  <a:pt x="980176" y="22466"/>
                </a:lnTo>
                <a:lnTo>
                  <a:pt x="1024873" y="34758"/>
                </a:lnTo>
                <a:lnTo>
                  <a:pt x="1068473" y="49555"/>
                </a:lnTo>
                <a:lnTo>
                  <a:pt x="1110895" y="66773"/>
                </a:lnTo>
                <a:lnTo>
                  <a:pt x="1152055" y="86331"/>
                </a:lnTo>
                <a:lnTo>
                  <a:pt x="1191870" y="108144"/>
                </a:lnTo>
                <a:lnTo>
                  <a:pt x="1230258" y="132130"/>
                </a:lnTo>
                <a:lnTo>
                  <a:pt x="1267135" y="158206"/>
                </a:lnTo>
                <a:lnTo>
                  <a:pt x="1302420" y="186290"/>
                </a:lnTo>
                <a:lnTo>
                  <a:pt x="1336028" y="216298"/>
                </a:lnTo>
                <a:lnTo>
                  <a:pt x="1367878" y="248148"/>
                </a:lnTo>
                <a:lnTo>
                  <a:pt x="1397886" y="281757"/>
                </a:lnTo>
                <a:lnTo>
                  <a:pt x="1425969" y="317042"/>
                </a:lnTo>
                <a:lnTo>
                  <a:pt x="1452045" y="353919"/>
                </a:lnTo>
                <a:lnTo>
                  <a:pt x="1476031" y="392307"/>
                </a:lnTo>
                <a:lnTo>
                  <a:pt x="1497843" y="432122"/>
                </a:lnTo>
                <a:lnTo>
                  <a:pt x="1517400" y="473282"/>
                </a:lnTo>
                <a:lnTo>
                  <a:pt x="1534618" y="515704"/>
                </a:lnTo>
                <a:lnTo>
                  <a:pt x="1549414" y="559304"/>
                </a:lnTo>
                <a:lnTo>
                  <a:pt x="1561706" y="604000"/>
                </a:lnTo>
                <a:lnTo>
                  <a:pt x="1571411" y="649709"/>
                </a:lnTo>
                <a:lnTo>
                  <a:pt x="1578445" y="696348"/>
                </a:lnTo>
                <a:lnTo>
                  <a:pt x="1582727" y="743835"/>
                </a:lnTo>
                <a:lnTo>
                  <a:pt x="1584172" y="792086"/>
                </a:lnTo>
                <a:lnTo>
                  <a:pt x="1582727" y="840338"/>
                </a:lnTo>
                <a:lnTo>
                  <a:pt x="1578445" y="887826"/>
                </a:lnTo>
                <a:lnTo>
                  <a:pt x="1571411" y="934466"/>
                </a:lnTo>
                <a:lnTo>
                  <a:pt x="1561706" y="980176"/>
                </a:lnTo>
                <a:lnTo>
                  <a:pt x="1549414" y="1024873"/>
                </a:lnTo>
                <a:lnTo>
                  <a:pt x="1534618" y="1068473"/>
                </a:lnTo>
                <a:lnTo>
                  <a:pt x="1517400" y="1110895"/>
                </a:lnTo>
                <a:lnTo>
                  <a:pt x="1497843" y="1152055"/>
                </a:lnTo>
                <a:lnTo>
                  <a:pt x="1476031" y="1191870"/>
                </a:lnTo>
                <a:lnTo>
                  <a:pt x="1452045" y="1230258"/>
                </a:lnTo>
                <a:lnTo>
                  <a:pt x="1425969" y="1267135"/>
                </a:lnTo>
                <a:lnTo>
                  <a:pt x="1397886" y="1302420"/>
                </a:lnTo>
                <a:lnTo>
                  <a:pt x="1367878" y="1336028"/>
                </a:lnTo>
                <a:lnTo>
                  <a:pt x="1336028" y="1367878"/>
                </a:lnTo>
                <a:lnTo>
                  <a:pt x="1302420" y="1397886"/>
                </a:lnTo>
                <a:lnTo>
                  <a:pt x="1267135" y="1425969"/>
                </a:lnTo>
                <a:lnTo>
                  <a:pt x="1230258" y="1452045"/>
                </a:lnTo>
                <a:lnTo>
                  <a:pt x="1191870" y="1476031"/>
                </a:lnTo>
                <a:lnTo>
                  <a:pt x="1152055" y="1497843"/>
                </a:lnTo>
                <a:lnTo>
                  <a:pt x="1110895" y="1517400"/>
                </a:lnTo>
                <a:lnTo>
                  <a:pt x="1068473" y="1534618"/>
                </a:lnTo>
                <a:lnTo>
                  <a:pt x="1024873" y="1549414"/>
                </a:lnTo>
                <a:lnTo>
                  <a:pt x="980176" y="1561706"/>
                </a:lnTo>
                <a:lnTo>
                  <a:pt x="934466" y="1571411"/>
                </a:lnTo>
                <a:lnTo>
                  <a:pt x="887826" y="1578445"/>
                </a:lnTo>
                <a:lnTo>
                  <a:pt x="840338" y="1582727"/>
                </a:lnTo>
                <a:lnTo>
                  <a:pt x="792086" y="1584172"/>
                </a:lnTo>
                <a:lnTo>
                  <a:pt x="743835" y="1582727"/>
                </a:lnTo>
                <a:lnTo>
                  <a:pt x="696348" y="1578445"/>
                </a:lnTo>
                <a:lnTo>
                  <a:pt x="649709" y="1571411"/>
                </a:lnTo>
                <a:lnTo>
                  <a:pt x="604000" y="1561706"/>
                </a:lnTo>
                <a:lnTo>
                  <a:pt x="559304" y="1549414"/>
                </a:lnTo>
                <a:lnTo>
                  <a:pt x="515704" y="1534618"/>
                </a:lnTo>
                <a:lnTo>
                  <a:pt x="473282" y="1517400"/>
                </a:lnTo>
                <a:lnTo>
                  <a:pt x="432122" y="1497843"/>
                </a:lnTo>
                <a:lnTo>
                  <a:pt x="392307" y="1476031"/>
                </a:lnTo>
                <a:lnTo>
                  <a:pt x="353919" y="1452045"/>
                </a:lnTo>
                <a:lnTo>
                  <a:pt x="317042" y="1425969"/>
                </a:lnTo>
                <a:lnTo>
                  <a:pt x="281757" y="1397886"/>
                </a:lnTo>
                <a:lnTo>
                  <a:pt x="248148" y="1367878"/>
                </a:lnTo>
                <a:lnTo>
                  <a:pt x="216298" y="1336028"/>
                </a:lnTo>
                <a:lnTo>
                  <a:pt x="186290" y="1302420"/>
                </a:lnTo>
                <a:lnTo>
                  <a:pt x="158206" y="1267135"/>
                </a:lnTo>
                <a:lnTo>
                  <a:pt x="132130" y="1230258"/>
                </a:lnTo>
                <a:lnTo>
                  <a:pt x="108144" y="1191870"/>
                </a:lnTo>
                <a:lnTo>
                  <a:pt x="86331" y="1152055"/>
                </a:lnTo>
                <a:lnTo>
                  <a:pt x="66773" y="1110895"/>
                </a:lnTo>
                <a:lnTo>
                  <a:pt x="49555" y="1068473"/>
                </a:lnTo>
                <a:lnTo>
                  <a:pt x="34758" y="1024873"/>
                </a:lnTo>
                <a:lnTo>
                  <a:pt x="22466" y="980176"/>
                </a:lnTo>
                <a:lnTo>
                  <a:pt x="12761" y="934466"/>
                </a:lnTo>
                <a:lnTo>
                  <a:pt x="5727" y="887826"/>
                </a:lnTo>
                <a:lnTo>
                  <a:pt x="1445" y="840338"/>
                </a:lnTo>
                <a:lnTo>
                  <a:pt x="0" y="792086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762500" y="2962655"/>
            <a:ext cx="1708391" cy="17068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824539" y="3003804"/>
            <a:ext cx="1584325" cy="1584325"/>
          </a:xfrm>
          <a:custGeom>
            <a:avLst/>
            <a:gdLst/>
            <a:ahLst/>
            <a:cxnLst/>
            <a:rect l="l" t="t" r="r" b="b"/>
            <a:pathLst>
              <a:path w="1584325" h="1584325">
                <a:moveTo>
                  <a:pt x="792086" y="0"/>
                </a:moveTo>
                <a:lnTo>
                  <a:pt x="743834" y="1445"/>
                </a:lnTo>
                <a:lnTo>
                  <a:pt x="696347" y="5727"/>
                </a:lnTo>
                <a:lnTo>
                  <a:pt x="649707" y="12761"/>
                </a:lnTo>
                <a:lnTo>
                  <a:pt x="603997" y="22466"/>
                </a:lnTo>
                <a:lnTo>
                  <a:pt x="559301" y="34758"/>
                </a:lnTo>
                <a:lnTo>
                  <a:pt x="515700" y="49555"/>
                </a:lnTo>
                <a:lnTo>
                  <a:pt x="473278" y="66773"/>
                </a:lnTo>
                <a:lnTo>
                  <a:pt x="432118" y="86331"/>
                </a:lnTo>
                <a:lnTo>
                  <a:pt x="392303" y="108144"/>
                </a:lnTo>
                <a:lnTo>
                  <a:pt x="353915" y="132130"/>
                </a:lnTo>
                <a:lnTo>
                  <a:pt x="317037" y="158206"/>
                </a:lnTo>
                <a:lnTo>
                  <a:pt x="281752" y="186290"/>
                </a:lnTo>
                <a:lnTo>
                  <a:pt x="248144" y="216298"/>
                </a:lnTo>
                <a:lnTo>
                  <a:pt x="216294" y="248148"/>
                </a:lnTo>
                <a:lnTo>
                  <a:pt x="186286" y="281757"/>
                </a:lnTo>
                <a:lnTo>
                  <a:pt x="158203" y="317042"/>
                </a:lnTo>
                <a:lnTo>
                  <a:pt x="132126" y="353919"/>
                </a:lnTo>
                <a:lnTo>
                  <a:pt x="108141" y="392307"/>
                </a:lnTo>
                <a:lnTo>
                  <a:pt x="86328" y="432122"/>
                </a:lnTo>
                <a:lnTo>
                  <a:pt x="66771" y="473282"/>
                </a:lnTo>
                <a:lnTo>
                  <a:pt x="49553" y="515704"/>
                </a:lnTo>
                <a:lnTo>
                  <a:pt x="34757" y="559304"/>
                </a:lnTo>
                <a:lnTo>
                  <a:pt x="22465" y="604000"/>
                </a:lnTo>
                <a:lnTo>
                  <a:pt x="12761" y="649709"/>
                </a:lnTo>
                <a:lnTo>
                  <a:pt x="5726" y="696348"/>
                </a:lnTo>
                <a:lnTo>
                  <a:pt x="1445" y="743835"/>
                </a:lnTo>
                <a:lnTo>
                  <a:pt x="0" y="792086"/>
                </a:lnTo>
                <a:lnTo>
                  <a:pt x="1445" y="840338"/>
                </a:lnTo>
                <a:lnTo>
                  <a:pt x="5727" y="887826"/>
                </a:lnTo>
                <a:lnTo>
                  <a:pt x="12761" y="934466"/>
                </a:lnTo>
                <a:lnTo>
                  <a:pt x="22466" y="980176"/>
                </a:lnTo>
                <a:lnTo>
                  <a:pt x="34758" y="1024873"/>
                </a:lnTo>
                <a:lnTo>
                  <a:pt x="49555" y="1068473"/>
                </a:lnTo>
                <a:lnTo>
                  <a:pt x="66773" y="1110895"/>
                </a:lnTo>
                <a:lnTo>
                  <a:pt x="86331" y="1152055"/>
                </a:lnTo>
                <a:lnTo>
                  <a:pt x="108144" y="1191870"/>
                </a:lnTo>
                <a:lnTo>
                  <a:pt x="132130" y="1230258"/>
                </a:lnTo>
                <a:lnTo>
                  <a:pt x="158206" y="1267135"/>
                </a:lnTo>
                <a:lnTo>
                  <a:pt x="186290" y="1302420"/>
                </a:lnTo>
                <a:lnTo>
                  <a:pt x="216298" y="1336028"/>
                </a:lnTo>
                <a:lnTo>
                  <a:pt x="248148" y="1367878"/>
                </a:lnTo>
                <a:lnTo>
                  <a:pt x="281757" y="1397886"/>
                </a:lnTo>
                <a:lnTo>
                  <a:pt x="317042" y="1425969"/>
                </a:lnTo>
                <a:lnTo>
                  <a:pt x="353919" y="1452045"/>
                </a:lnTo>
                <a:lnTo>
                  <a:pt x="392307" y="1476031"/>
                </a:lnTo>
                <a:lnTo>
                  <a:pt x="432122" y="1497843"/>
                </a:lnTo>
                <a:lnTo>
                  <a:pt x="473282" y="1517400"/>
                </a:lnTo>
                <a:lnTo>
                  <a:pt x="515704" y="1534618"/>
                </a:lnTo>
                <a:lnTo>
                  <a:pt x="559304" y="1549414"/>
                </a:lnTo>
                <a:lnTo>
                  <a:pt x="604000" y="1561706"/>
                </a:lnTo>
                <a:lnTo>
                  <a:pt x="649709" y="1571411"/>
                </a:lnTo>
                <a:lnTo>
                  <a:pt x="696348" y="1578445"/>
                </a:lnTo>
                <a:lnTo>
                  <a:pt x="743835" y="1582727"/>
                </a:lnTo>
                <a:lnTo>
                  <a:pt x="792086" y="1584172"/>
                </a:lnTo>
                <a:lnTo>
                  <a:pt x="840338" y="1582727"/>
                </a:lnTo>
                <a:lnTo>
                  <a:pt x="887826" y="1578445"/>
                </a:lnTo>
                <a:lnTo>
                  <a:pt x="934466" y="1571411"/>
                </a:lnTo>
                <a:lnTo>
                  <a:pt x="980176" y="1561706"/>
                </a:lnTo>
                <a:lnTo>
                  <a:pt x="1024873" y="1549414"/>
                </a:lnTo>
                <a:lnTo>
                  <a:pt x="1068473" y="1534618"/>
                </a:lnTo>
                <a:lnTo>
                  <a:pt x="1110895" y="1517400"/>
                </a:lnTo>
                <a:lnTo>
                  <a:pt x="1152055" y="1497843"/>
                </a:lnTo>
                <a:lnTo>
                  <a:pt x="1191870" y="1476031"/>
                </a:lnTo>
                <a:lnTo>
                  <a:pt x="1230258" y="1452045"/>
                </a:lnTo>
                <a:lnTo>
                  <a:pt x="1267135" y="1425969"/>
                </a:lnTo>
                <a:lnTo>
                  <a:pt x="1302420" y="1397886"/>
                </a:lnTo>
                <a:lnTo>
                  <a:pt x="1336028" y="1367878"/>
                </a:lnTo>
                <a:lnTo>
                  <a:pt x="1367878" y="1336028"/>
                </a:lnTo>
                <a:lnTo>
                  <a:pt x="1397886" y="1302420"/>
                </a:lnTo>
                <a:lnTo>
                  <a:pt x="1425969" y="1267135"/>
                </a:lnTo>
                <a:lnTo>
                  <a:pt x="1452045" y="1230258"/>
                </a:lnTo>
                <a:lnTo>
                  <a:pt x="1476031" y="1191870"/>
                </a:lnTo>
                <a:lnTo>
                  <a:pt x="1497843" y="1152055"/>
                </a:lnTo>
                <a:lnTo>
                  <a:pt x="1517400" y="1110895"/>
                </a:lnTo>
                <a:lnTo>
                  <a:pt x="1534618" y="1068473"/>
                </a:lnTo>
                <a:lnTo>
                  <a:pt x="1549414" y="1024873"/>
                </a:lnTo>
                <a:lnTo>
                  <a:pt x="1561706" y="980176"/>
                </a:lnTo>
                <a:lnTo>
                  <a:pt x="1571411" y="934466"/>
                </a:lnTo>
                <a:lnTo>
                  <a:pt x="1578445" y="887826"/>
                </a:lnTo>
                <a:lnTo>
                  <a:pt x="1582727" y="840338"/>
                </a:lnTo>
                <a:lnTo>
                  <a:pt x="1584172" y="792086"/>
                </a:lnTo>
                <a:lnTo>
                  <a:pt x="1582726" y="743833"/>
                </a:lnTo>
                <a:lnTo>
                  <a:pt x="1578445" y="696346"/>
                </a:lnTo>
                <a:lnTo>
                  <a:pt x="1571410" y="649705"/>
                </a:lnTo>
                <a:lnTo>
                  <a:pt x="1561705" y="603996"/>
                </a:lnTo>
                <a:lnTo>
                  <a:pt x="1549413" y="559299"/>
                </a:lnTo>
                <a:lnTo>
                  <a:pt x="1534616" y="515698"/>
                </a:lnTo>
                <a:lnTo>
                  <a:pt x="1517397" y="473277"/>
                </a:lnTo>
                <a:lnTo>
                  <a:pt x="1497840" y="432117"/>
                </a:lnTo>
                <a:lnTo>
                  <a:pt x="1476027" y="392302"/>
                </a:lnTo>
                <a:lnTo>
                  <a:pt x="1452041" y="353914"/>
                </a:lnTo>
                <a:lnTo>
                  <a:pt x="1425965" y="317036"/>
                </a:lnTo>
                <a:lnTo>
                  <a:pt x="1397881" y="281752"/>
                </a:lnTo>
                <a:lnTo>
                  <a:pt x="1367873" y="248143"/>
                </a:lnTo>
                <a:lnTo>
                  <a:pt x="1336023" y="216294"/>
                </a:lnTo>
                <a:lnTo>
                  <a:pt x="1302415" y="186286"/>
                </a:lnTo>
                <a:lnTo>
                  <a:pt x="1267130" y="158203"/>
                </a:lnTo>
                <a:lnTo>
                  <a:pt x="1230253" y="132127"/>
                </a:lnTo>
                <a:lnTo>
                  <a:pt x="1191865" y="108141"/>
                </a:lnTo>
                <a:lnTo>
                  <a:pt x="1152050" y="86328"/>
                </a:lnTo>
                <a:lnTo>
                  <a:pt x="1110890" y="66772"/>
                </a:lnTo>
                <a:lnTo>
                  <a:pt x="1068469" y="49554"/>
                </a:lnTo>
                <a:lnTo>
                  <a:pt x="1024869" y="34757"/>
                </a:lnTo>
                <a:lnTo>
                  <a:pt x="980173" y="22465"/>
                </a:lnTo>
                <a:lnTo>
                  <a:pt x="934463" y="12761"/>
                </a:lnTo>
                <a:lnTo>
                  <a:pt x="887824" y="5726"/>
                </a:lnTo>
                <a:lnTo>
                  <a:pt x="840337" y="1445"/>
                </a:lnTo>
                <a:lnTo>
                  <a:pt x="792086" y="0"/>
                </a:lnTo>
                <a:close/>
              </a:path>
            </a:pathLst>
          </a:custGeom>
          <a:solidFill>
            <a:srgbClr val="953735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824539" y="3003804"/>
            <a:ext cx="1584325" cy="1584325"/>
          </a:xfrm>
          <a:custGeom>
            <a:avLst/>
            <a:gdLst/>
            <a:ahLst/>
            <a:cxnLst/>
            <a:rect l="l" t="t" r="r" b="b"/>
            <a:pathLst>
              <a:path w="1584325" h="1584325">
                <a:moveTo>
                  <a:pt x="0" y="792086"/>
                </a:moveTo>
                <a:lnTo>
                  <a:pt x="1445" y="743833"/>
                </a:lnTo>
                <a:lnTo>
                  <a:pt x="5727" y="696346"/>
                </a:lnTo>
                <a:lnTo>
                  <a:pt x="12761" y="649705"/>
                </a:lnTo>
                <a:lnTo>
                  <a:pt x="22466" y="603996"/>
                </a:lnTo>
                <a:lnTo>
                  <a:pt x="34758" y="559299"/>
                </a:lnTo>
                <a:lnTo>
                  <a:pt x="49555" y="515698"/>
                </a:lnTo>
                <a:lnTo>
                  <a:pt x="66773" y="473277"/>
                </a:lnTo>
                <a:lnTo>
                  <a:pt x="86331" y="432117"/>
                </a:lnTo>
                <a:lnTo>
                  <a:pt x="108144" y="392302"/>
                </a:lnTo>
                <a:lnTo>
                  <a:pt x="132130" y="353914"/>
                </a:lnTo>
                <a:lnTo>
                  <a:pt x="158206" y="317036"/>
                </a:lnTo>
                <a:lnTo>
                  <a:pt x="186290" y="281752"/>
                </a:lnTo>
                <a:lnTo>
                  <a:pt x="216298" y="248143"/>
                </a:lnTo>
                <a:lnTo>
                  <a:pt x="248148" y="216294"/>
                </a:lnTo>
                <a:lnTo>
                  <a:pt x="281757" y="186286"/>
                </a:lnTo>
                <a:lnTo>
                  <a:pt x="317042" y="158203"/>
                </a:lnTo>
                <a:lnTo>
                  <a:pt x="353919" y="132127"/>
                </a:lnTo>
                <a:lnTo>
                  <a:pt x="392307" y="108141"/>
                </a:lnTo>
                <a:lnTo>
                  <a:pt x="432122" y="86328"/>
                </a:lnTo>
                <a:lnTo>
                  <a:pt x="473282" y="66772"/>
                </a:lnTo>
                <a:lnTo>
                  <a:pt x="515704" y="49554"/>
                </a:lnTo>
                <a:lnTo>
                  <a:pt x="559304" y="34757"/>
                </a:lnTo>
                <a:lnTo>
                  <a:pt x="604000" y="22465"/>
                </a:lnTo>
                <a:lnTo>
                  <a:pt x="649709" y="12761"/>
                </a:lnTo>
                <a:lnTo>
                  <a:pt x="696348" y="5726"/>
                </a:lnTo>
                <a:lnTo>
                  <a:pt x="743835" y="1445"/>
                </a:lnTo>
                <a:lnTo>
                  <a:pt x="792086" y="0"/>
                </a:lnTo>
                <a:lnTo>
                  <a:pt x="840338" y="1445"/>
                </a:lnTo>
                <a:lnTo>
                  <a:pt x="887826" y="5727"/>
                </a:lnTo>
                <a:lnTo>
                  <a:pt x="934466" y="12761"/>
                </a:lnTo>
                <a:lnTo>
                  <a:pt x="980176" y="22466"/>
                </a:lnTo>
                <a:lnTo>
                  <a:pt x="1024873" y="34758"/>
                </a:lnTo>
                <a:lnTo>
                  <a:pt x="1068473" y="49555"/>
                </a:lnTo>
                <a:lnTo>
                  <a:pt x="1110895" y="66773"/>
                </a:lnTo>
                <a:lnTo>
                  <a:pt x="1152055" y="86331"/>
                </a:lnTo>
                <a:lnTo>
                  <a:pt x="1191870" y="108144"/>
                </a:lnTo>
                <a:lnTo>
                  <a:pt x="1230258" y="132130"/>
                </a:lnTo>
                <a:lnTo>
                  <a:pt x="1267135" y="158206"/>
                </a:lnTo>
                <a:lnTo>
                  <a:pt x="1302420" y="186290"/>
                </a:lnTo>
                <a:lnTo>
                  <a:pt x="1336028" y="216298"/>
                </a:lnTo>
                <a:lnTo>
                  <a:pt x="1367878" y="248148"/>
                </a:lnTo>
                <a:lnTo>
                  <a:pt x="1397886" y="281757"/>
                </a:lnTo>
                <a:lnTo>
                  <a:pt x="1425969" y="317042"/>
                </a:lnTo>
                <a:lnTo>
                  <a:pt x="1452045" y="353919"/>
                </a:lnTo>
                <a:lnTo>
                  <a:pt x="1476031" y="392307"/>
                </a:lnTo>
                <a:lnTo>
                  <a:pt x="1497843" y="432122"/>
                </a:lnTo>
                <a:lnTo>
                  <a:pt x="1517400" y="473282"/>
                </a:lnTo>
                <a:lnTo>
                  <a:pt x="1534618" y="515704"/>
                </a:lnTo>
                <a:lnTo>
                  <a:pt x="1549414" y="559304"/>
                </a:lnTo>
                <a:lnTo>
                  <a:pt x="1561706" y="604000"/>
                </a:lnTo>
                <a:lnTo>
                  <a:pt x="1571411" y="649709"/>
                </a:lnTo>
                <a:lnTo>
                  <a:pt x="1578445" y="696348"/>
                </a:lnTo>
                <a:lnTo>
                  <a:pt x="1582727" y="743835"/>
                </a:lnTo>
                <a:lnTo>
                  <a:pt x="1584172" y="792086"/>
                </a:lnTo>
                <a:lnTo>
                  <a:pt x="1582727" y="840338"/>
                </a:lnTo>
                <a:lnTo>
                  <a:pt x="1578445" y="887826"/>
                </a:lnTo>
                <a:lnTo>
                  <a:pt x="1571411" y="934466"/>
                </a:lnTo>
                <a:lnTo>
                  <a:pt x="1561706" y="980176"/>
                </a:lnTo>
                <a:lnTo>
                  <a:pt x="1549414" y="1024873"/>
                </a:lnTo>
                <a:lnTo>
                  <a:pt x="1534618" y="1068473"/>
                </a:lnTo>
                <a:lnTo>
                  <a:pt x="1517400" y="1110895"/>
                </a:lnTo>
                <a:lnTo>
                  <a:pt x="1497843" y="1152055"/>
                </a:lnTo>
                <a:lnTo>
                  <a:pt x="1476031" y="1191870"/>
                </a:lnTo>
                <a:lnTo>
                  <a:pt x="1452045" y="1230258"/>
                </a:lnTo>
                <a:lnTo>
                  <a:pt x="1425969" y="1267135"/>
                </a:lnTo>
                <a:lnTo>
                  <a:pt x="1397886" y="1302420"/>
                </a:lnTo>
                <a:lnTo>
                  <a:pt x="1367878" y="1336028"/>
                </a:lnTo>
                <a:lnTo>
                  <a:pt x="1336028" y="1367878"/>
                </a:lnTo>
                <a:lnTo>
                  <a:pt x="1302420" y="1397886"/>
                </a:lnTo>
                <a:lnTo>
                  <a:pt x="1267135" y="1425969"/>
                </a:lnTo>
                <a:lnTo>
                  <a:pt x="1230258" y="1452045"/>
                </a:lnTo>
                <a:lnTo>
                  <a:pt x="1191870" y="1476031"/>
                </a:lnTo>
                <a:lnTo>
                  <a:pt x="1152055" y="1497843"/>
                </a:lnTo>
                <a:lnTo>
                  <a:pt x="1110895" y="1517400"/>
                </a:lnTo>
                <a:lnTo>
                  <a:pt x="1068473" y="1534618"/>
                </a:lnTo>
                <a:lnTo>
                  <a:pt x="1024873" y="1549414"/>
                </a:lnTo>
                <a:lnTo>
                  <a:pt x="980176" y="1561706"/>
                </a:lnTo>
                <a:lnTo>
                  <a:pt x="934466" y="1571411"/>
                </a:lnTo>
                <a:lnTo>
                  <a:pt x="887826" y="1578445"/>
                </a:lnTo>
                <a:lnTo>
                  <a:pt x="840338" y="1582727"/>
                </a:lnTo>
                <a:lnTo>
                  <a:pt x="792086" y="1584172"/>
                </a:lnTo>
                <a:lnTo>
                  <a:pt x="743835" y="1582727"/>
                </a:lnTo>
                <a:lnTo>
                  <a:pt x="696348" y="1578445"/>
                </a:lnTo>
                <a:lnTo>
                  <a:pt x="649709" y="1571411"/>
                </a:lnTo>
                <a:lnTo>
                  <a:pt x="604000" y="1561706"/>
                </a:lnTo>
                <a:lnTo>
                  <a:pt x="559304" y="1549414"/>
                </a:lnTo>
                <a:lnTo>
                  <a:pt x="515704" y="1534618"/>
                </a:lnTo>
                <a:lnTo>
                  <a:pt x="473282" y="1517400"/>
                </a:lnTo>
                <a:lnTo>
                  <a:pt x="432122" y="1497843"/>
                </a:lnTo>
                <a:lnTo>
                  <a:pt x="392307" y="1476031"/>
                </a:lnTo>
                <a:lnTo>
                  <a:pt x="353919" y="1452045"/>
                </a:lnTo>
                <a:lnTo>
                  <a:pt x="317042" y="1425969"/>
                </a:lnTo>
                <a:lnTo>
                  <a:pt x="281757" y="1397886"/>
                </a:lnTo>
                <a:lnTo>
                  <a:pt x="248148" y="1367878"/>
                </a:lnTo>
                <a:lnTo>
                  <a:pt x="216298" y="1336028"/>
                </a:lnTo>
                <a:lnTo>
                  <a:pt x="186290" y="1302420"/>
                </a:lnTo>
                <a:lnTo>
                  <a:pt x="158206" y="1267135"/>
                </a:lnTo>
                <a:lnTo>
                  <a:pt x="132130" y="1230258"/>
                </a:lnTo>
                <a:lnTo>
                  <a:pt x="108144" y="1191870"/>
                </a:lnTo>
                <a:lnTo>
                  <a:pt x="86331" y="1152055"/>
                </a:lnTo>
                <a:lnTo>
                  <a:pt x="66773" y="1110895"/>
                </a:lnTo>
                <a:lnTo>
                  <a:pt x="49555" y="1068473"/>
                </a:lnTo>
                <a:lnTo>
                  <a:pt x="34758" y="1024873"/>
                </a:lnTo>
                <a:lnTo>
                  <a:pt x="22466" y="980176"/>
                </a:lnTo>
                <a:lnTo>
                  <a:pt x="12761" y="934466"/>
                </a:lnTo>
                <a:lnTo>
                  <a:pt x="5727" y="887826"/>
                </a:lnTo>
                <a:lnTo>
                  <a:pt x="1445" y="840338"/>
                </a:lnTo>
                <a:lnTo>
                  <a:pt x="0" y="792086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97858" y="2094598"/>
            <a:ext cx="1168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使用者權限</a:t>
            </a:r>
            <a:endParaRPr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64302" y="3661879"/>
            <a:ext cx="939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角色權限</a:t>
            </a:r>
            <a:endParaRPr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32023" y="3661879"/>
            <a:ext cx="939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群組權限</a:t>
            </a:r>
            <a:endParaRPr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07638" y="422186"/>
            <a:ext cx="20554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家用監控</a:t>
            </a:r>
            <a:endParaRPr sz="40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9498" y="1356969"/>
            <a:ext cx="257048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簡單的使用者權限設定</a:t>
            </a:r>
            <a:endParaRPr sz="20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1559" y="1851672"/>
            <a:ext cx="7799383" cy="2554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00146" y="383146"/>
            <a:ext cx="30708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中小企業監控</a:t>
            </a:r>
            <a:endParaRPr sz="40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9498" y="1356969"/>
            <a:ext cx="4094479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快速利用使用者群組的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完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成權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限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管理 批次建立使用者帳號</a:t>
            </a:r>
            <a:endParaRPr sz="20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03654" y="1391539"/>
            <a:ext cx="6421348" cy="37519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92654" y="383146"/>
            <a:ext cx="40855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大型企業影像監控</a:t>
            </a:r>
            <a:endParaRPr sz="40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9498" y="1356969"/>
            <a:ext cx="561911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設定網域使用者或群組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、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角色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權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限，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輕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鬆管</a:t>
            </a:r>
            <a:r>
              <a:rPr sz="2000" spc="-15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理</a:t>
            </a:r>
            <a:r>
              <a:rPr sz="2000" dirty="0">
                <a:solidFill>
                  <a:srgbClr val="1F497D"/>
                </a:solidFill>
                <a:latin typeface="Noto Sans CJK JP Regular"/>
                <a:cs typeface="Noto Sans CJK JP Regular"/>
              </a:rPr>
              <a:t>權限</a:t>
            </a:r>
            <a:endParaRPr sz="20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59636" y="1777187"/>
            <a:ext cx="6333230" cy="2954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3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3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3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3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3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3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3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4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4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4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4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4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4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4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4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4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4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1.xml><?xml version="1.0" encoding="utf-8"?>
<a:theme xmlns:a="http://schemas.openxmlformats.org/drawingml/2006/main" name="5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2.xml><?xml version="1.0" encoding="utf-8"?>
<a:theme xmlns:a="http://schemas.openxmlformats.org/drawingml/2006/main" name="5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3.xml><?xml version="1.0" encoding="utf-8"?>
<a:theme xmlns:a="http://schemas.openxmlformats.org/drawingml/2006/main" name="5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4.xml><?xml version="1.0" encoding="utf-8"?>
<a:theme xmlns:a="http://schemas.openxmlformats.org/drawingml/2006/main" name="5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5.xml><?xml version="1.0" encoding="utf-8"?>
<a:theme xmlns:a="http://schemas.openxmlformats.org/drawingml/2006/main" name="5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6.xml><?xml version="1.0" encoding="utf-8"?>
<a:theme xmlns:a="http://schemas.openxmlformats.org/drawingml/2006/main" name="5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7.xml><?xml version="1.0" encoding="utf-8"?>
<a:theme xmlns:a="http://schemas.openxmlformats.org/drawingml/2006/main" name="5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8.xml><?xml version="1.0" encoding="utf-8"?>
<a:theme xmlns:a="http://schemas.openxmlformats.org/drawingml/2006/main" name="5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9.xml><?xml version="1.0" encoding="utf-8"?>
<a:theme xmlns:a="http://schemas.openxmlformats.org/drawingml/2006/main" name="5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0.xml><?xml version="1.0" encoding="utf-8"?>
<a:theme xmlns:a="http://schemas.openxmlformats.org/drawingml/2006/main" name="5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1.xml><?xml version="1.0" encoding="utf-8"?>
<a:theme xmlns:a="http://schemas.openxmlformats.org/drawingml/2006/main" name="6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2.xml><?xml version="1.0" encoding="utf-8"?>
<a:theme xmlns:a="http://schemas.openxmlformats.org/drawingml/2006/main" name="6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1897</Words>
  <Application>Microsoft Office PowerPoint</Application>
  <PresentationFormat>如螢幕大小 (16:9)</PresentationFormat>
  <Paragraphs>962</Paragraphs>
  <Slides>140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62</vt:i4>
      </vt:variant>
      <vt:variant>
        <vt:lpstr>投影片標題</vt:lpstr>
      </vt:variant>
      <vt:variant>
        <vt:i4>140</vt:i4>
      </vt:variant>
    </vt:vector>
  </HeadingPairs>
  <TitlesOfParts>
    <vt:vector size="202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28_Office Theme</vt:lpstr>
      <vt:lpstr>29_Office Theme</vt:lpstr>
      <vt:lpstr>30_Office Theme</vt:lpstr>
      <vt:lpstr>31_Office Theme</vt:lpstr>
      <vt:lpstr>32_Office Theme</vt:lpstr>
      <vt:lpstr>33_Office Theme</vt:lpstr>
      <vt:lpstr>34_Office Theme</vt:lpstr>
      <vt:lpstr>35_Office Theme</vt:lpstr>
      <vt:lpstr>36_Office Theme</vt:lpstr>
      <vt:lpstr>37_Office Theme</vt:lpstr>
      <vt:lpstr>38_Office Theme</vt:lpstr>
      <vt:lpstr>39_Office Theme</vt:lpstr>
      <vt:lpstr>40_Office Theme</vt:lpstr>
      <vt:lpstr>41_Office Theme</vt:lpstr>
      <vt:lpstr>42_Office Theme</vt:lpstr>
      <vt:lpstr>43_Office Theme</vt:lpstr>
      <vt:lpstr>44_Office Theme</vt:lpstr>
      <vt:lpstr>45_Office Theme</vt:lpstr>
      <vt:lpstr>46_Office Theme</vt:lpstr>
      <vt:lpstr>47_Office Theme</vt:lpstr>
      <vt:lpstr>48_Office Theme</vt:lpstr>
      <vt:lpstr>49_Office Theme</vt:lpstr>
      <vt:lpstr>50_Office Theme</vt:lpstr>
      <vt:lpstr>51_Office Theme</vt:lpstr>
      <vt:lpstr>52_Office Theme</vt:lpstr>
      <vt:lpstr>53_Office Theme</vt:lpstr>
      <vt:lpstr>54_Office Theme</vt:lpstr>
      <vt:lpstr>55_Office Theme</vt:lpstr>
      <vt:lpstr>56_Office Theme</vt:lpstr>
      <vt:lpstr>57_Office Theme</vt:lpstr>
      <vt:lpstr>58_Office Theme</vt:lpstr>
      <vt:lpstr>59_Office Theme</vt:lpstr>
      <vt:lpstr>60_Office Theme</vt:lpstr>
      <vt:lpstr>61_Office Theme</vt:lpstr>
      <vt:lpstr>QVR Pro</vt:lpstr>
      <vt:lpstr>QNAP 監控系統方案</vt:lpstr>
      <vt:lpstr>NVR 與 Surveillance Station 的挑戰</vt:lpstr>
      <vt:lpstr>投影片 4</vt:lpstr>
      <vt:lpstr>QVR Pro 開放式視訊監控平台系統</vt:lpstr>
      <vt:lpstr>軟體定義的監控系統</vt:lpstr>
      <vt:lpstr>破除硬體的藩籬</vt:lpstr>
      <vt:lpstr>開放式架構</vt:lpstr>
      <vt:lpstr>平台化架構 一機多樣化應用</vt:lpstr>
      <vt:lpstr>Live Demo</vt:lpstr>
      <vt:lpstr>QVR Pro 安裝與設定順序</vt:lpstr>
      <vt:lpstr>如何取得 QVR Pro</vt:lpstr>
      <vt:lpstr>五步驟輕鬆安裝</vt:lpstr>
      <vt:lpstr>QVR Pro 安裝精靈</vt:lpstr>
      <vt:lpstr>步驟一：Beta 版本使用條款</vt:lpstr>
      <vt:lpstr>步驟二：安裝環境確認</vt:lpstr>
      <vt:lpstr>步驟三：確認系統時區、時間</vt:lpstr>
      <vt:lpstr>步驟四：系統安裝</vt:lpstr>
      <vt:lpstr>步驟五：系統安裝完成</vt:lpstr>
      <vt:lpstr>從QTS 登入 QVR Pro 管理介面</vt:lpstr>
      <vt:lpstr>從QTS 登入 QVR Pro 管理介面</vt:lpstr>
      <vt:lpstr>投影片 22</vt:lpstr>
      <vt:lpstr>投影片 23</vt:lpstr>
      <vt:lpstr>事件警示</vt:lpstr>
      <vt:lpstr>安裝QVR Pro Client</vt:lpstr>
      <vt:lpstr>QVR Pro Client Live Demo</vt:lpstr>
      <vt:lpstr>QVR Pro Free v.s. QVR Pro Gold</vt:lpstr>
      <vt:lpstr>謝謝收看</vt:lpstr>
      <vt:lpstr>QVR Pro</vt:lpstr>
      <vt:lpstr>攝影機設定</vt:lpstr>
      <vt:lpstr>攝影機設定</vt:lpstr>
      <vt:lpstr>攝影機支援</vt:lpstr>
      <vt:lpstr>支援無線網路攝影機</vt:lpstr>
      <vt:lpstr>支援USB攝影機</vt:lpstr>
      <vt:lpstr>開放式影像輸入平台</vt:lpstr>
      <vt:lpstr>跨網段搜尋攝影機</vt:lpstr>
      <vt:lpstr>搜尋攝影機過濾器</vt:lpstr>
      <vt:lpstr>批次新增攝影機</vt:lpstr>
      <vt:lpstr>多串流應用</vt:lpstr>
      <vt:lpstr>分區錄影</vt:lpstr>
      <vt:lpstr>一個連結，輕鬆分享即時影像</vt:lpstr>
      <vt:lpstr>指定攝影機網路介面</vt:lpstr>
      <vt:lpstr>LIVE DEMO</vt:lpstr>
      <vt:lpstr>謝謝收看</vt:lpstr>
      <vt:lpstr>投影片 45</vt:lpstr>
      <vt:lpstr>QVR Pro Client 家族</vt:lpstr>
      <vt:lpstr>如何取得與安裝 (Win, Mac)</vt:lpstr>
      <vt:lpstr>如何取得與安裝 (HD Station)</vt:lpstr>
      <vt:lpstr>如何啟動 QVR Pro Client</vt:lpstr>
      <vt:lpstr>QVR Pro Client 使用者介面</vt:lpstr>
      <vt:lpstr>主要特點</vt:lpstr>
      <vt:lpstr>回放監看不分家</vt:lpstr>
      <vt:lpstr>動態檢視</vt:lpstr>
      <vt:lpstr>個別回放與同步回放</vt:lpstr>
      <vt:lpstr>多重功能的時間軸操控</vt:lpstr>
      <vt:lpstr>多種通知方式</vt:lpstr>
      <vt:lpstr>結合動態版型的事件通知列表</vt:lpstr>
      <vt:lpstr>檢視輪播與頻道輪播</vt:lpstr>
      <vt:lpstr>效能提升</vt:lpstr>
      <vt:lpstr>特別介紹：即時 360 全景拼接與還原技術</vt:lpstr>
      <vt:lpstr>全新QVR Pro Client 行動用戶端</vt:lpstr>
      <vt:lpstr>QVR Pro Client 結語</vt:lpstr>
      <vt:lpstr>謝謝收看</vt:lpstr>
      <vt:lpstr>投影片 64</vt:lpstr>
      <vt:lpstr>過往錄影儲存主要問題</vt:lpstr>
      <vt:lpstr>空間總管與錄影儲存空間</vt:lpstr>
      <vt:lpstr>錄影儲存空間</vt:lpstr>
      <vt:lpstr>錄影地點與天數</vt:lpstr>
      <vt:lpstr>QVR Pro 錄影資料結構</vt:lpstr>
      <vt:lpstr>錄影空間不受其他服務影響</vt:lpstr>
      <vt:lpstr>錄影空間的結構</vt:lpstr>
      <vt:lpstr>錄影空間可橫跨多個磁碟區</vt:lpstr>
      <vt:lpstr>可輕易擴充錄影空間</vt:lpstr>
      <vt:lpstr>全面支援 QNAP JBOD</vt:lpstr>
      <vt:lpstr>分開存放一般錄影與事件錄影, 效能不衝突</vt:lpstr>
      <vt:lpstr>建立備援錄影空間，確保持續錄影</vt:lpstr>
      <vt:lpstr>如何取得錄影檔</vt:lpstr>
      <vt:lpstr>錄影儲存 - 結語</vt:lpstr>
      <vt:lpstr>謝謝收看</vt:lpstr>
      <vt:lpstr>投影片 80</vt:lpstr>
      <vt:lpstr>QVR Pro - 不只是監控系統</vt:lpstr>
      <vt:lpstr>QIoT - 將各種物件都串接起來了</vt:lpstr>
      <vt:lpstr>If...Then…開放式事件管理平台</vt:lpstr>
      <vt:lpstr>QVR Pro 支援事件種類</vt:lpstr>
      <vt:lpstr>客製您自己的QVR Pro事件種類</vt:lpstr>
      <vt:lpstr>QVR Pro 支援動作種類</vt:lpstr>
      <vt:lpstr>客製您自己的QVR Pro動作種類</vt:lpstr>
      <vt:lpstr>定義您自己的 事件管理生態系</vt:lpstr>
      <vt:lpstr>更彈性的事件定義</vt:lpstr>
      <vt:lpstr>線上API</vt:lpstr>
      <vt:lpstr>套件中心</vt:lpstr>
      <vt:lpstr>QVR Pro</vt:lpstr>
      <vt:lpstr>QVR Pro 安全性與管理</vt:lpstr>
      <vt:lpstr>QVR Pro 權限管理</vt:lpstr>
      <vt:lpstr>投影片 95</vt:lpstr>
      <vt:lpstr>QVR Pro 權限管理</vt:lpstr>
      <vt:lpstr>投影片 97</vt:lpstr>
      <vt:lpstr>投影片 98</vt:lpstr>
      <vt:lpstr>投影片 99</vt:lpstr>
      <vt:lpstr>鉅細靡遺的權限設定</vt:lpstr>
      <vt:lpstr>預覽、查詢使用者權限</vt:lpstr>
      <vt:lpstr>階層式查詢權限</vt:lpstr>
      <vt:lpstr>權限報表</vt:lpstr>
      <vt:lpstr>使用者權限</vt:lpstr>
      <vt:lpstr>使用者權限</vt:lpstr>
      <vt:lpstr>使用者群組權限</vt:lpstr>
      <vt:lpstr>使用者群組權限</vt:lpstr>
      <vt:lpstr>角色權限</vt:lpstr>
      <vt:lpstr>系統管理權限</vt:lpstr>
      <vt:lpstr>瀏覽攝影機權限</vt:lpstr>
      <vt:lpstr>瀏覽地圖權限</vt:lpstr>
      <vt:lpstr>瀏覽監看版面權限</vt:lpstr>
      <vt:lpstr>權限設定：允許、拒絕</vt:lpstr>
      <vt:lpstr>允許權限</vt:lpstr>
      <vt:lpstr>允許權限</vt:lpstr>
      <vt:lpstr>Live Demo</vt:lpstr>
      <vt:lpstr>QVR Center</vt:lpstr>
      <vt:lpstr>QVR Center</vt:lpstr>
      <vt:lpstr>分散建置集中管理架構</vt:lpstr>
      <vt:lpstr>QVR Center 主要功能</vt:lpstr>
      <vt:lpstr>如何安裝QVR Center</vt:lpstr>
      <vt:lpstr>登入QVR Center</vt:lpstr>
      <vt:lpstr>功能及操作介面</vt:lpstr>
      <vt:lpstr>新增伺服器</vt:lpstr>
      <vt:lpstr>管理伺服器</vt:lpstr>
      <vt:lpstr>集中管理QVR Pro 版本</vt:lpstr>
      <vt:lpstr>使用者帳號</vt:lpstr>
      <vt:lpstr>角色權限</vt:lpstr>
      <vt:lpstr>投影片 129</vt:lpstr>
      <vt:lpstr>查詢、匯出紀錄</vt:lpstr>
      <vt:lpstr>QVR Center</vt:lpstr>
      <vt:lpstr>Live Demo</vt:lpstr>
      <vt:lpstr>QVR Guard</vt:lpstr>
      <vt:lpstr>為何需要 QVR Guard</vt:lpstr>
      <vt:lpstr>如何安裝QVR Guard</vt:lpstr>
      <vt:lpstr>QVR Guard - 待命</vt:lpstr>
      <vt:lpstr>QVR Guard - 接管</vt:lpstr>
      <vt:lpstr>QVR Guard - 回放歷史資料</vt:lpstr>
      <vt:lpstr>回顧</vt:lpstr>
      <vt:lpstr>謝謝收看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QVR Pro</dc:title>
  <dc:creator>Cynthia Yang</dc:creator>
  <cp:lastModifiedBy>User</cp:lastModifiedBy>
  <cp:revision>1</cp:revision>
  <dcterms:created xsi:type="dcterms:W3CDTF">2018-05-25T03:32:00Z</dcterms:created>
  <dcterms:modified xsi:type="dcterms:W3CDTF">2018-05-25T03:49:33Z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2017-11-02T00:00:00Z</vt:filetime>
  </property>
  <property fmtid="{D5CDD505-2E9C-101B-9397-08002B2CF9AE}" pid="3" name="Creator">
    <vt:lpwstr>Acrobat PDFMaker 17 for PowerPoint</vt:lpwstr>
  </property>
  <property fmtid="{D5CDD505-2E9C-101B-9397-08002B2CF9AE}" pid="4" name="LastSaved">
    <vt:filetime>2018-05-25T00:00:00Z</vt:filetime>
  </property>
</Properties>
</file>